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50_A2A58172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comments/modernComment_102_7DC05F85.xml" ContentType="application/vnd.ms-powerpoint.comments+xml"/>
  <Override PartName="/ppt/notesSlides/notesSlide27.xml" ContentType="application/vnd.openxmlformats-officedocument.presentationml.notesSlide+xml"/>
  <Override PartName="/ppt/comments/modernComment_123_DD226EE1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16_31362CA7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32_7EF51595.xml" ContentType="application/vnd.ms-powerpoint.comments+xml"/>
  <Override PartName="/ppt/comments/modernComment_107_E0C6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08" r:id="rId2"/>
    <p:sldId id="299" r:id="rId3"/>
    <p:sldId id="374" r:id="rId4"/>
    <p:sldId id="320" r:id="rId5"/>
    <p:sldId id="376" r:id="rId6"/>
    <p:sldId id="380" r:id="rId7"/>
    <p:sldId id="322" r:id="rId8"/>
    <p:sldId id="407" r:id="rId9"/>
    <p:sldId id="393" r:id="rId10"/>
    <p:sldId id="408" r:id="rId11"/>
    <p:sldId id="410" r:id="rId12"/>
    <p:sldId id="409" r:id="rId13"/>
    <p:sldId id="318" r:id="rId14"/>
    <p:sldId id="366" r:id="rId15"/>
    <p:sldId id="323" r:id="rId16"/>
    <p:sldId id="330" r:id="rId17"/>
    <p:sldId id="365" r:id="rId18"/>
    <p:sldId id="411" r:id="rId19"/>
    <p:sldId id="331" r:id="rId20"/>
    <p:sldId id="367" r:id="rId21"/>
    <p:sldId id="327" r:id="rId22"/>
    <p:sldId id="326" r:id="rId23"/>
    <p:sldId id="362" r:id="rId24"/>
    <p:sldId id="328" r:id="rId25"/>
    <p:sldId id="371" r:id="rId26"/>
    <p:sldId id="373" r:id="rId27"/>
    <p:sldId id="324" r:id="rId28"/>
    <p:sldId id="317" r:id="rId29"/>
    <p:sldId id="372" r:id="rId30"/>
    <p:sldId id="369" r:id="rId31"/>
    <p:sldId id="370" r:id="rId32"/>
    <p:sldId id="412" r:id="rId33"/>
    <p:sldId id="368" r:id="rId34"/>
    <p:sldId id="333" r:id="rId35"/>
    <p:sldId id="336" r:id="rId36"/>
    <p:sldId id="334" r:id="rId37"/>
    <p:sldId id="335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6" r:id="rId57"/>
    <p:sldId id="378" r:id="rId58"/>
    <p:sldId id="389" r:id="rId59"/>
    <p:sldId id="390" r:id="rId60"/>
    <p:sldId id="379" r:id="rId61"/>
    <p:sldId id="382" r:id="rId62"/>
    <p:sldId id="383" r:id="rId63"/>
    <p:sldId id="384" r:id="rId64"/>
    <p:sldId id="385" r:id="rId65"/>
    <p:sldId id="387" r:id="rId66"/>
    <p:sldId id="377" r:id="rId67"/>
    <p:sldId id="392" r:id="rId68"/>
    <p:sldId id="381" r:id="rId69"/>
    <p:sldId id="386" r:id="rId70"/>
    <p:sldId id="391" r:id="rId71"/>
    <p:sldId id="395" r:id="rId72"/>
    <p:sldId id="396" r:id="rId73"/>
    <p:sldId id="397" r:id="rId74"/>
    <p:sldId id="398" r:id="rId75"/>
    <p:sldId id="375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364" r:id="rId85"/>
    <p:sldId id="357" r:id="rId86"/>
    <p:sldId id="358" r:id="rId87"/>
    <p:sldId id="360" r:id="rId88"/>
    <p:sldId id="359" r:id="rId89"/>
    <p:sldId id="363" r:id="rId90"/>
    <p:sldId id="321" r:id="rId91"/>
    <p:sldId id="315" r:id="rId92"/>
    <p:sldId id="304" r:id="rId93"/>
    <p:sldId id="257" r:id="rId94"/>
    <p:sldId id="258" r:id="rId95"/>
    <p:sldId id="290" r:id="rId96"/>
    <p:sldId id="291" r:id="rId97"/>
    <p:sldId id="292" r:id="rId98"/>
    <p:sldId id="301" r:id="rId99"/>
    <p:sldId id="303" r:id="rId100"/>
    <p:sldId id="270" r:id="rId101"/>
    <p:sldId id="316" r:id="rId102"/>
    <p:sldId id="307" r:id="rId103"/>
    <p:sldId id="278" r:id="rId104"/>
    <p:sldId id="282" r:id="rId105"/>
    <p:sldId id="300" r:id="rId106"/>
    <p:sldId id="274" r:id="rId107"/>
    <p:sldId id="273" r:id="rId108"/>
    <p:sldId id="285" r:id="rId109"/>
    <p:sldId id="305" r:id="rId110"/>
    <p:sldId id="306" r:id="rId111"/>
    <p:sldId id="284" r:id="rId112"/>
    <p:sldId id="276" r:id="rId113"/>
    <p:sldId id="261" r:id="rId114"/>
    <p:sldId id="269" r:id="rId115"/>
    <p:sldId id="263" r:id="rId116"/>
    <p:sldId id="264" r:id="rId117"/>
    <p:sldId id="260" r:id="rId118"/>
    <p:sldId id="265" r:id="rId119"/>
    <p:sldId id="267" r:id="rId120"/>
    <p:sldId id="266" r:id="rId121"/>
    <p:sldId id="271" r:id="rId122"/>
    <p:sldId id="277" r:id="rId123"/>
    <p:sldId id="279" r:id="rId124"/>
    <p:sldId id="268" r:id="rId125"/>
    <p:sldId id="280" r:id="rId126"/>
    <p:sldId id="281" r:id="rId127"/>
    <p:sldId id="287" r:id="rId128"/>
    <p:sldId id="288" r:id="rId129"/>
    <p:sldId id="302" r:id="rId130"/>
    <p:sldId id="309" r:id="rId131"/>
    <p:sldId id="310" r:id="rId132"/>
    <p:sldId id="311" r:id="rId133"/>
    <p:sldId id="312" r:id="rId134"/>
    <p:sldId id="313" r:id="rId135"/>
    <p:sldId id="314" r:id="rId136"/>
    <p:sldId id="275" r:id="rId137"/>
    <p:sldId id="298" r:id="rId138"/>
    <p:sldId id="294" r:id="rId139"/>
    <p:sldId id="295" r:id="rId140"/>
    <p:sldId id="296" r:id="rId141"/>
    <p:sldId id="297" r:id="rId1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A14E4C-6B9B-4C89-8711-5BC3C5C1C681}">
          <p14:sldIdLst>
            <p14:sldId id="308"/>
            <p14:sldId id="299"/>
          </p14:sldIdLst>
        </p14:section>
        <p14:section name="ByteFrost V2.0 Addressing Modes" id="{CA779277-4A68-4B76-8646-029679EDDA21}">
          <p14:sldIdLst>
            <p14:sldId id="374"/>
          </p14:sldIdLst>
        </p14:section>
        <p14:section name="ByteFrost V2.0 – 16bit Address" id="{8538EA7A-278B-4B0F-991E-F7891C2FE448}">
          <p14:sldIdLst>
            <p14:sldId id="320"/>
            <p14:sldId id="376"/>
            <p14:sldId id="380"/>
            <p14:sldId id="322"/>
            <p14:sldId id="407"/>
            <p14:sldId id="393"/>
            <p14:sldId id="408"/>
            <p14:sldId id="410"/>
            <p14:sldId id="409"/>
            <p14:sldId id="318"/>
            <p14:sldId id="366"/>
            <p14:sldId id="323"/>
            <p14:sldId id="330"/>
            <p14:sldId id="365"/>
            <p14:sldId id="411"/>
            <p14:sldId id="331"/>
            <p14:sldId id="367"/>
            <p14:sldId id="327"/>
            <p14:sldId id="326"/>
            <p14:sldId id="362"/>
            <p14:sldId id="328"/>
            <p14:sldId id="371"/>
            <p14:sldId id="373"/>
            <p14:sldId id="324"/>
            <p14:sldId id="317"/>
            <p14:sldId id="372"/>
            <p14:sldId id="369"/>
            <p14:sldId id="370"/>
            <p14:sldId id="412"/>
            <p14:sldId id="368"/>
          </p14:sldIdLst>
        </p14:section>
        <p14:section name="OpCode V2.0" id="{DD861572-A028-4127-ADBC-F2E158BAA99E}">
          <p14:sldIdLst>
            <p14:sldId id="333"/>
            <p14:sldId id="336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6"/>
          </p14:sldIdLst>
        </p14:section>
        <p14:section name="New Addressing Mode Instructions" id="{CB405C74-72C2-4E7F-961D-7904DF511673}">
          <p14:sldIdLst>
            <p14:sldId id="378"/>
            <p14:sldId id="389"/>
            <p14:sldId id="390"/>
            <p14:sldId id="379"/>
            <p14:sldId id="382"/>
            <p14:sldId id="383"/>
            <p14:sldId id="384"/>
            <p14:sldId id="385"/>
            <p14:sldId id="387"/>
            <p14:sldId id="377"/>
            <p14:sldId id="392"/>
            <p14:sldId id="381"/>
            <p14:sldId id="386"/>
            <p14:sldId id="391"/>
            <p14:sldId id="395"/>
            <p14:sldId id="396"/>
            <p14:sldId id="397"/>
            <p14:sldId id="398"/>
            <p14:sldId id="375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SD Card" id="{D364C050-FF73-4F21-BB8C-C2ED624BB1FB}">
          <p14:sldIdLst/>
        </p14:section>
        <p14:section name="Chips" id="{58193CE2-D3ED-4F82-BC15-B74E50DE486C}">
          <p14:sldIdLst>
            <p14:sldId id="364"/>
            <p14:sldId id="357"/>
            <p14:sldId id="358"/>
            <p14:sldId id="360"/>
            <p14:sldId id="359"/>
            <p14:sldId id="363"/>
          </p14:sldIdLst>
        </p14:section>
        <p14:section name="ByteFrost V1.0" id="{6B090879-C450-48D9-B5C8-DAEEB8970368}">
          <p14:sldIdLst>
            <p14:sldId id="321"/>
            <p14:sldId id="315"/>
            <p14:sldId id="304"/>
            <p14:sldId id="257"/>
            <p14:sldId id="258"/>
            <p14:sldId id="290"/>
            <p14:sldId id="291"/>
            <p14:sldId id="292"/>
            <p14:sldId id="301"/>
            <p14:sldId id="303"/>
            <p14:sldId id="270"/>
            <p14:sldId id="316"/>
            <p14:sldId id="307"/>
            <p14:sldId id="278"/>
            <p14:sldId id="282"/>
            <p14:sldId id="300"/>
            <p14:sldId id="274"/>
            <p14:sldId id="273"/>
            <p14:sldId id="285"/>
            <p14:sldId id="305"/>
            <p14:sldId id="306"/>
          </p14:sldIdLst>
        </p14:section>
        <p14:section name="OpCode V1.0" id="{D40DE40A-800A-4B5E-B041-B41BBB2396FA}">
          <p14:sldIdLst>
            <p14:sldId id="284"/>
            <p14:sldId id="276"/>
            <p14:sldId id="261"/>
            <p14:sldId id="269"/>
            <p14:sldId id="263"/>
            <p14:sldId id="264"/>
            <p14:sldId id="260"/>
            <p14:sldId id="265"/>
            <p14:sldId id="267"/>
            <p14:sldId id="266"/>
            <p14:sldId id="271"/>
            <p14:sldId id="277"/>
            <p14:sldId id="279"/>
            <p14:sldId id="268"/>
            <p14:sldId id="280"/>
            <p14:sldId id="281"/>
            <p14:sldId id="287"/>
            <p14:sldId id="288"/>
            <p14:sldId id="302"/>
            <p14:sldId id="309"/>
            <p14:sldId id="310"/>
            <p14:sldId id="311"/>
            <p14:sldId id="312"/>
            <p14:sldId id="313"/>
            <p14:sldId id="314"/>
            <p14:sldId id="275"/>
          </p14:sldIdLst>
        </p14:section>
        <p14:section name="The Name" id="{88308587-F19F-4F21-B58A-F2E443CA8155}">
          <p14:sldIdLst>
            <p14:sldId id="298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C601D-A3FB-E5F9-28C4-8691D725C714}" name="Ron Keidar" initials="RK" userId="bd522e22234dfd79" providerId="Windows Live"/>
  <p188:author id="{C1C229C8-99E3-C200-4106-60997B1255A7}" name="Gil Keidar" initials="GK" userId="39bab330baa154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FF"/>
    <a:srgbClr val="CECECE"/>
    <a:srgbClr val="A9D18E"/>
    <a:srgbClr val="FFFFCC"/>
    <a:srgbClr val="4472C4"/>
    <a:srgbClr val="CC99FF"/>
    <a:srgbClr val="7030A0"/>
    <a:srgbClr val="FF000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5424" autoAdjust="0"/>
  </p:normalViewPr>
  <p:slideViewPr>
    <p:cSldViewPr snapToGrid="0">
      <p:cViewPr varScale="1">
        <p:scale>
          <a:sx n="159" d="100"/>
          <a:sy n="159" d="100"/>
        </p:scale>
        <p:origin x="29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8/10/relationships/authors" Target="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omments/modernComment_102_7DC05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B5C9CD-4239-4DE6-AF4C-67ABEF2B2555}" authorId="{C1C229C8-99E3-C200-4106-60997B1255A7}" created="2024-03-10T06:57:17.405">
    <pc:sldMkLst xmlns:pc="http://schemas.microsoft.com/office/powerpoint/2013/main/command">
      <pc:docMk/>
      <pc:sldMk cId="2109759365" sldId="258"/>
    </pc:sldMkLst>
    <p188:pos x="1466850" y="3286125"/>
    <p188:txBody>
      <a:bodyPr/>
      <a:lstStyle/>
      <a:p>
        <a:r>
          <a:rPr lang="en-US"/>
          <a:t>Check that bits 6 and 7 of the OpCode (low instruction register) are connected to 2A and 2B</a:t>
        </a:r>
      </a:p>
    </p188:txBody>
  </p188:cm>
</p188:cmLst>
</file>

<file path=ppt/comments/modernComment_107_E0C6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528B4-AF6E-4402-A8DF-C1C9DF0EB73E}" authorId="{C1C229C8-99E3-C200-4106-60997B1255A7}" created="2024-03-10T07:17:46.231">
    <pc:sldMkLst xmlns:pc="http://schemas.microsoft.com/office/powerpoint/2013/main/command">
      <pc:docMk/>
      <pc:sldMk cId="3771103282" sldId="263"/>
    </pc:sldMkLst>
    <p188:pos x="9401175" y="1717675"/>
    <p188:txBody>
      <a:bodyPr/>
      <a:lstStyle/>
      <a:p>
        <a:r>
          <a:rPr lang="en-US"/>
          <a:t>Can this be optimized to reduce one clock cycle? I.e., on cycle 0, have the microinstruction 0x80?</a:t>
        </a:r>
      </a:p>
    </p188:txBody>
  </p188:cm>
</p188:cmLst>
</file>

<file path=ppt/comments/modernComment_116_31362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351A2A-B5EF-4545-953D-0762185B1503}" authorId="{C1C229C8-99E3-C200-4106-60997B1255A7}" created="2024-03-10T07:03:07.327">
    <pc:sldMkLst xmlns:pc="http://schemas.microsoft.com/office/powerpoint/2013/main/command">
      <pc:docMk/>
      <pc:sldMk cId="825633959" sldId="278"/>
    </pc:sldMkLst>
    <p188:pos x="2581275" y="5883275"/>
    <p188:txBody>
      <a:bodyPr/>
      <a:lstStyle/>
      <a:p>
        <a:r>
          <a:rPr lang="en-US"/>
          <a:t>Note: this might've changed to also include TST immediate(?)</a:t>
        </a:r>
      </a:p>
    </p188:txBody>
  </p188:cm>
</p188:cmLst>
</file>

<file path=ppt/comments/modernComment_123_DD226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D8BB70-F0EE-46F2-B36A-328484C91FEE}" authorId="{C1C229C8-99E3-C200-4106-60997B1255A7}" created="2024-03-10T06:58:13.803">
    <pc:sldMkLst xmlns:pc="http://schemas.microsoft.com/office/powerpoint/2013/main/command">
      <pc:docMk/>
      <pc:sldMk cId="3710021345" sldId="291"/>
    </pc:sldMkLst>
    <p188:pos x="11014075" y="1104900"/>
    <p188:txBody>
      <a:bodyPr/>
      <a:lstStyle/>
      <a:p>
        <a:r>
          <a:rPr lang="en-US"/>
          <a:t>Verify correct maximum clock frequency using oscilloscope</a:t>
        </a:r>
      </a:p>
    </p188:txBody>
  </p188:cm>
</p188:cmLst>
</file>

<file path=ppt/comments/modernComment_132_7EF515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C3F2F5-F03C-405E-9687-55E55D6DA75B}" authorId="{C1C229C8-99E3-C200-4106-60997B1255A7}" created="2024-03-10T07:44:26.876">
    <pc:sldMkLst xmlns:pc="http://schemas.microsoft.com/office/powerpoint/2013/main/command">
      <pc:docMk/>
      <pc:sldMk cId="2129991061" sldId="306"/>
    </pc:sldMkLst>
    <p188:pos x="1895475" y="3702050"/>
    <p188:txBody>
      <a:bodyPr/>
      <a:lstStyle/>
      <a:p>
        <a:r>
          <a:rPr lang="en-US"/>
          <a:t>Check whether the input here is uC3 and not uC4</a:t>
        </a:r>
      </a:p>
    </p188:txBody>
  </p188:cm>
</p188:cmLst>
</file>

<file path=ppt/comments/modernComment_150_A2A581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AC849E-854F-4338-859E-8D48CED81D81}" authorId="{6F4C601D-A3FB-E5F9-28C4-8691D725C714}" created="2025-12-25T20:20:52.8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8755570" sldId="336"/>
      <ac:graphicFrameMk id="4" creationId="{61054D4F-50EB-4216-9E26-903E352CCA4A}"/>
      <ac:tblMk/>
      <ac:tcMk rowId="615310716" colId="947167074"/>
      <ac:txMk cp="0" len="12">
        <ac:context len="13" hash="9094554"/>
      </ac:txMk>
    </ac:txMkLst>
    <p188:pos x="2469535" y="2657567"/>
    <p188:txBody>
      <a:bodyPr/>
      <a:lstStyle/>
      <a:p>
        <a:r>
          <a:rPr lang="en-US"/>
          <a:t>It appears that ROR has the following semantics:
ROR Rd, Rs
1. Rd = {Carry Flag, Rs[7:1]}
2. Carry Flag = Rs[0] (and all other flags are set as well)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9A2975-BF14-FF31-4861-1B937EEF7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C9F7-5C22-286F-905D-7FE99568A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9DBE14C3-B025-464C-88EF-CA7F61BF7801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A0BF-E69A-1DC9-2EDD-5105EB5A2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A546-3DF9-34D6-1806-B228D764A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B11D2C7-0368-4B35-8D1E-6E879AC8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299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/>
          <a:lstStyle>
            <a:lvl1pPr algn="r">
              <a:defRPr sz="1200"/>
            </a:lvl1pPr>
          </a:lstStyle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3" tIns="45706" rIns="91413" bIns="457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7" y="4473575"/>
            <a:ext cx="5607050" cy="3660775"/>
          </a:xfrm>
          <a:prstGeom prst="rect">
            <a:avLst/>
          </a:prstGeom>
        </p:spPr>
        <p:txBody>
          <a:bodyPr vert="horz" lIns="91413" tIns="45706" rIns="91413" bIns="457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B44F2-094D-D219-16D1-A52A5710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40" y="8829677"/>
            <a:ext cx="3038475" cy="466725"/>
          </a:xfrm>
          <a:prstGeom prst="rect">
            <a:avLst/>
          </a:prstGeom>
        </p:spPr>
        <p:txBody>
          <a:bodyPr vert="horz" lIns="91413" tIns="45706" rIns="91413" bIns="45706" rtlCol="0" anchor="b"/>
          <a:lstStyle>
            <a:lvl1pPr algn="r">
              <a:defRPr sz="1200"/>
            </a:lvl1pPr>
          </a:lstStyle>
          <a:p>
            <a:fld id="{91715222-4AD9-41F8-B991-E2027C8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1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12DCF1-BD10-498A-B530-954C8A9EBF8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37B5E8-6F6C-4D8D-BFE8-10E67D35AE52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E53209-52F0-4E77-81FC-F04A6F29A190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7406806-5CE7-4B47-843C-D8778D220F91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7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30CF-5729-6F6A-CB11-D49B181F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0440B-CF6E-3CA7-C217-87AC85CD0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0301E-1A43-1D04-A97D-15EC38C9F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E15DC5-D399-26B0-4E25-31B78913B2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0B633-A88D-5AE5-9CAE-C83DD43A87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46C73-25F9-C9E7-27DB-CF6944D4CB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4FE9-298C-F72E-C8D0-16E736161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C533-BB96-0925-682A-47AE14C9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4CFB4-5D9D-59AA-18E4-70ACF1396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4A546-9833-2FF5-D672-BE6B10DD5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2C85B1B-F178-063D-008F-B5D06AD68E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86C11-2F1F-6C0A-506E-7814AA8061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4A889-F126-4401-2298-DD6E89F27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02735-0B67-6AD9-E33A-62CB4D361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66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149E-3477-64C3-34A9-41D5D04B6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3B78-6050-A5AA-B6EF-82E48A66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F89B-4C26-2E39-0972-8D71A6792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19373-1A24-EEFD-CDFA-9224966327A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5D2BE-4C3E-59D8-419A-29BC8BADC2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A70E1-5BCF-E244-8D92-FB15B18E01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44E7-75AB-C670-05D0-066F7A062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232F-509E-095D-9D61-5F8DCF5F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83467-9FB6-2A62-E78E-26D793FA1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B1832-4D44-0052-0943-A6E500C9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20C117-DB42-4D63-79EB-8C06DB4557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B0963-AE92-BAE2-04C1-8BABEDDB8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E318-F974-1558-BB65-F392FE720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4731-9AB3-817F-8CDF-7DD767D1B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0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23052-C5FD-09FD-284E-0CA020F8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2D4844-E173-36D3-1C1F-AC7E00481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5F551-6F6F-0598-F7A6-981CE96EA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2933BE-C288-D6B0-2ED6-5D42871504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F4C2-1403-F94B-B572-5790750498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2C9B-0B54-DF11-1DFD-5E200C10D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CFDA0-4935-C985-72EE-DC202FC5E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FA2B-F0BF-CCEE-9307-7FCE84EC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909A5-76BA-A2A6-0F1A-59A5946D9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840F1-5626-8DC2-7043-D665A3926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4E6E71-D561-1850-B58B-22D83E2E6D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B98C6-C04F-B6EF-BFCD-87676C7C4D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63A91-7D10-6EE4-7E71-1CB4E9CE94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5E8AE-95D3-352B-6F29-10CC6C8C5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5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F69B9D-E841-4624-A539-D744F3C14115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6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B34E-4AFC-351C-2363-857F100D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12E17-2AD1-5415-52E1-9604BE962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23721-22C1-C1A6-3112-674AECB5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8B3B3-47DC-EADB-F484-F0396713E3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5D0E6-0483-83A3-741F-DB5275AF3AF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5DFE3-A2A3-4841-3C3C-D22B16E33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89339-B984-0027-95E3-6209F448C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4D56-E637-E869-542C-1C3A3961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F0CCE-4E84-7766-9F51-FAD268DC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3BC7B-AEF9-6DE4-019F-2C78CCBA4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F37AEA-D6B5-CB1C-C74E-389EDDB644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BFCD1-DB46-E129-577D-400019CEEE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03743-1462-03A3-35A6-B908D8829E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A6539-2D37-9DC6-326F-C9C94D56D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3C6A-A03B-2CEC-EBB7-09BAE112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4A61A-318D-19B4-EE5D-A0DD85751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66885-72FF-D50B-F6DD-013B2E6A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5A09BF-2EA1-75AF-F3CE-A6D701A7D3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5518-7E40-7008-BD9C-8A25597FF3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FD92D-261F-4629-7C8D-369EB17486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7DF-40A5-04D5-5C1E-34EE7037D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C135-75CB-E49E-6552-13673265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ED75D-97D1-23BA-CC28-B00462289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9B773-0579-CD0F-6E07-0375F3AB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D71300-5008-6795-ED26-566D76CC78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0161-C122-2AB8-08F1-518A256AD6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26260-DBB5-9FC0-833A-4E5ADA1523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2B12-1A24-3736-CB07-9C402279A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A905-E47F-4848-AF8E-B5275EFC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C5804-FD30-15A9-AB8E-82FB3281D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1D8F-FE4A-DFE5-CE2D-88BA609A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93D17F-7878-AC23-3BBD-5EC26ECC77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549E4-77FE-306E-E144-BDF1105F8B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3F3F-C713-7230-B7C2-54FD0CFE3D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2BE5-13EB-B328-7368-0484A501E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00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2DD1-E694-D4FC-9A63-2A3BCED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AAC68-33FB-85F5-857C-7935BF79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2738F-6358-3310-1658-B0A6F420B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4F259A-9D5C-EE63-84F3-19C0D0CBF2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844A4-D6F6-0A2E-2AFD-C19623D05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65A319-62D1-4B04-B501-E2D2517BFCD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3304A-C9DB-D8DB-F3A7-FD860D5B9D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4E90F-E2A4-949C-9928-5C815B25D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5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291201-F75C-4ED7-9D0F-D50CAED31039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0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397803-AD25-420B-9E20-5C7370E44F7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97B3F4-FAF8-47F2-9D73-459B42D96B0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3E34CA-AACB-4EE8-9D13-1D2266238B5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6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151B00F-B710-4EBD-80CB-6B4853F83F1A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8785FB-B1A3-49AD-A6FC-BD00666AE429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04DCE8-A902-43E3-A55C-4CD0E3290697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3434CE-0F73-430C-A412-1D5CD89BF485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C5A02C-041B-447F-89B8-BD1973D9AEE6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D0D9A2-04AD-4EEB-9D46-6CE74F4E120F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71A9BD-2687-4C0C-9FCC-115168453D21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DF09BD-A259-4061-BC11-B8EC44F478A2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0F915D-C2D4-402B-BD62-0794A2A423B0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15222-4AD9-41F8-B991-E2027C81E8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45420-02E4-46DC-8BD9-7A3967ABC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13B0-0110-40CB-B103-C84D066A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AD084-6015-5CA0-F163-85F48DF884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E594F1C-C906-4944-123A-025F50367235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../slides/slide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323051-B7BD-DEF7-2D19-81A0C7163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4192E-16AF-775D-E1BA-8A59AC649F13}"/>
              </a:ext>
            </a:extLst>
          </p:cNvPr>
          <p:cNvSpPr txBox="1">
            <a:spLocks/>
          </p:cNvSpPr>
          <p:nvPr userDrawn="1"/>
        </p:nvSpPr>
        <p:spPr>
          <a:xfrm>
            <a:off x="1524002" y="318031"/>
            <a:ext cx="4896255" cy="477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4710491-6A34-1721-BBDE-678AC7B2C6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1985B15-9648-16BA-8FE7-BAFF380D2732}"/>
              </a:ext>
            </a:extLst>
          </p:cNvPr>
          <p:cNvSpPr txBox="1">
            <a:spLocks/>
          </p:cNvSpPr>
          <p:nvPr userDrawn="1"/>
        </p:nvSpPr>
        <p:spPr>
          <a:xfrm>
            <a:off x="9361051" y="6366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sz="1200" b="1" smtClean="0">
                <a:solidFill>
                  <a:schemeClr val="bg1"/>
                </a:solidFill>
              </a:rPr>
              <a:pPr/>
              <a:t>‹#›</a:t>
            </a:fld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0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slide" Target="slide2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13" Type="http://schemas.openxmlformats.org/officeDocument/2006/relationships/slide" Target="slide93.xml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slide" Target="slide95.xml"/><Relationship Id="rId2" Type="http://schemas.openxmlformats.org/officeDocument/2006/relationships/image" Target="../media/image25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92.xml"/><Relationship Id="rId10" Type="http://schemas.openxmlformats.org/officeDocument/2006/relationships/slide" Target="slide103.xml"/><Relationship Id="rId4" Type="http://schemas.openxmlformats.org/officeDocument/2006/relationships/slide" Target="slide98.xml"/><Relationship Id="rId9" Type="http://schemas.openxmlformats.org/officeDocument/2006/relationships/slide" Target="slide100.xml"/><Relationship Id="rId14" Type="http://schemas.openxmlformats.org/officeDocument/2006/relationships/slide" Target="slide10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image" Target="../media/image38.png"/><Relationship Id="rId7" Type="http://schemas.openxmlformats.org/officeDocument/2006/relationships/slide" Target="slide9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slide" Target="slide103.xml"/><Relationship Id="rId10" Type="http://schemas.openxmlformats.org/officeDocument/2006/relationships/image" Target="../media/image1.png"/><Relationship Id="rId4" Type="http://schemas.openxmlformats.org/officeDocument/2006/relationships/slide" Target="slide98.xml"/><Relationship Id="rId9" Type="http://schemas.openxmlformats.org/officeDocument/2006/relationships/slide" Target="slide9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image" Target="../media/image39.png"/><Relationship Id="rId7" Type="http://schemas.openxmlformats.org/officeDocument/2006/relationships/slide" Target="slide98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microsoft.com/office/2018/10/relationships/comments" Target="../comments/modernComment_116_31362CA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11" Type="http://schemas.openxmlformats.org/officeDocument/2006/relationships/image" Target="../media/image8.png"/><Relationship Id="rId5" Type="http://schemas.openxmlformats.org/officeDocument/2006/relationships/image" Target="../media/image19.jpe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96655/build-and-logic-gate-with-7400-ics-nand-in-negative-logic" TargetMode="External"/><Relationship Id="rId9" Type="http://schemas.openxmlformats.org/officeDocument/2006/relationships/slide" Target="slide9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10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00.xml"/><Relationship Id="rId4" Type="http://schemas.openxmlformats.org/officeDocument/2006/relationships/image" Target="../media/image41.png"/><Relationship Id="rId9" Type="http://schemas.openxmlformats.org/officeDocument/2006/relationships/slide" Target="slide9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7.png"/><Relationship Id="rId7" Type="http://schemas.openxmlformats.org/officeDocument/2006/relationships/slide" Target="slide92.xml"/><Relationship Id="rId2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books.org/wiki/File:Xor-gate-en.svg" TargetMode="External"/><Relationship Id="rId5" Type="http://schemas.openxmlformats.org/officeDocument/2006/relationships/image" Target="../media/image78.png"/><Relationship Id="rId4" Type="http://schemas.openxmlformats.org/officeDocument/2006/relationships/hyperlink" Target="https://commons.wikimedia.org/wiki/Category:NOR_gate_symbols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8.png"/><Relationship Id="rId7" Type="http://schemas.openxmlformats.org/officeDocument/2006/relationships/slide" Target="slide9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9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jpeg"/><Relationship Id="rId7" Type="http://schemas.openxmlformats.org/officeDocument/2006/relationships/slide" Target="slide100.xml"/><Relationship Id="rId2" Type="http://schemas.openxmlformats.org/officeDocument/2006/relationships/slide" Target="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.png"/><Relationship Id="rId4" Type="http://schemas.openxmlformats.org/officeDocument/2006/relationships/image" Target="../media/image80.jpeg"/><Relationship Id="rId9" Type="http://schemas.openxmlformats.org/officeDocument/2006/relationships/slide" Target="slide9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89.xml"/><Relationship Id="rId7" Type="http://schemas.openxmlformats.org/officeDocument/2006/relationships/slide" Target="slide23.xml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8.xml"/><Relationship Id="rId5" Type="http://schemas.openxmlformats.org/officeDocument/2006/relationships/slide" Target="slide27.xml"/><Relationship Id="rId10" Type="http://schemas.openxmlformats.org/officeDocument/2006/relationships/image" Target="../media/image13.png"/><Relationship Id="rId4" Type="http://schemas.openxmlformats.org/officeDocument/2006/relationships/slide" Target="slide97.xml"/><Relationship Id="rId9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.png"/><Relationship Id="rId3" Type="http://schemas.openxmlformats.org/officeDocument/2006/relationships/slide" Target="slide109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12" Type="http://schemas.openxmlformats.org/officeDocument/2006/relationships/slide" Target="slide92.xml"/><Relationship Id="rId2" Type="http://schemas.microsoft.com/office/2018/10/relationships/comments" Target="../comments/modernComment_132_7EF515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slide" Target="slide102.xml"/><Relationship Id="rId10" Type="http://schemas.openxmlformats.org/officeDocument/2006/relationships/slide" Target="slide97.xml"/><Relationship Id="rId4" Type="http://schemas.openxmlformats.org/officeDocument/2006/relationships/slide" Target="slide98.xml"/><Relationship Id="rId9" Type="http://schemas.openxmlformats.org/officeDocument/2006/relationships/hyperlink" Target="https://liucs.net/cs101s14/n4-logic.htm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07_E0C6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7.xml"/><Relationship Id="rId4" Type="http://schemas.openxmlformats.org/officeDocument/2006/relationships/slide" Target="slide8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84.xml"/><Relationship Id="rId10" Type="http://schemas.openxmlformats.org/officeDocument/2006/relationships/slide" Target="slide2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Relationship Id="rId9" Type="http://schemas.openxmlformats.org/officeDocument/2006/relationships/slide" Target="slide2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slide" Target="slide23.xml"/><Relationship Id="rId7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5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.png"/><Relationship Id="rId4" Type="http://schemas.openxmlformats.org/officeDocument/2006/relationships/slide" Target="slide9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92.xml"/><Relationship Id="rId4" Type="http://schemas.openxmlformats.org/officeDocument/2006/relationships/slide" Target="slide10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97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9.xml"/><Relationship Id="rId5" Type="http://schemas.openxmlformats.org/officeDocument/2006/relationships/slide" Target="slide84.xml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97.xml"/><Relationship Id="rId3" Type="http://schemas.openxmlformats.org/officeDocument/2006/relationships/slide" Target="slide27.xml"/><Relationship Id="rId7" Type="http://schemas.openxmlformats.org/officeDocument/2006/relationships/slide" Target="slide23.xml"/><Relationship Id="rId12" Type="http://schemas.openxmlformats.org/officeDocument/2006/relationships/hyperlink" Target="http://electronics.stackexchange.com/questions/125384/making-2-input-and-gate-2-input-or-gate-and-not-gate-using-only-the-sand-gat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slide" Target="slide10.xml"/><Relationship Id="rId10" Type="http://schemas.openxmlformats.org/officeDocument/2006/relationships/slide" Target="slide22.xml"/><Relationship Id="rId4" Type="http://schemas.openxmlformats.org/officeDocument/2006/relationships/slide" Target="slide33.xml"/><Relationship Id="rId9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89.xml"/><Relationship Id="rId3" Type="http://schemas.openxmlformats.org/officeDocument/2006/relationships/image" Target="../media/image19.jpeg"/><Relationship Id="rId7" Type="http://schemas.openxmlformats.org/officeDocument/2006/relationships/slide" Target="slide97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8.xml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" Target="slide87.xml"/><Relationship Id="rId9" Type="http://schemas.openxmlformats.org/officeDocument/2006/relationships/slide" Target="slide92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92.xml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9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97.xml"/><Relationship Id="rId3" Type="http://schemas.openxmlformats.org/officeDocument/2006/relationships/image" Target="../media/image22.png"/><Relationship Id="rId7" Type="http://schemas.openxmlformats.org/officeDocument/2006/relationships/slide" Target="slide27.xml"/><Relationship Id="rId12" Type="http://schemas.openxmlformats.org/officeDocument/2006/relationships/slide" Target="slide18.xm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electronics.stackexchange.com/questions/125384/making-2-input-and-gate-2-input-or-gate-and-not-gate-using-only-the-sand-g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8.xml"/><Relationship Id="rId5" Type="http://schemas.openxmlformats.org/officeDocument/2006/relationships/slide" Target="slide89.xml"/><Relationship Id="rId15" Type="http://schemas.openxmlformats.org/officeDocument/2006/relationships/image" Target="../media/image8.png"/><Relationship Id="rId10" Type="http://schemas.openxmlformats.org/officeDocument/2006/relationships/slide" Target="slide87.xml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3.xml"/><Relationship Id="rId18" Type="http://schemas.openxmlformats.org/officeDocument/2006/relationships/slide" Target="slide92.xml"/><Relationship Id="rId26" Type="http://schemas.openxmlformats.org/officeDocument/2006/relationships/slide" Target="slide7.xml"/><Relationship Id="rId3" Type="http://schemas.openxmlformats.org/officeDocument/2006/relationships/slide" Target="slide88.xml"/><Relationship Id="rId21" Type="http://schemas.openxmlformats.org/officeDocument/2006/relationships/slide" Target="slide26.xml"/><Relationship Id="rId7" Type="http://schemas.openxmlformats.org/officeDocument/2006/relationships/slide" Target="slide97.xml"/><Relationship Id="rId12" Type="http://schemas.openxmlformats.org/officeDocument/2006/relationships/slide" Target="slide98.xml"/><Relationship Id="rId17" Type="http://schemas.openxmlformats.org/officeDocument/2006/relationships/slide" Target="slide109.xml"/><Relationship Id="rId25" Type="http://schemas.openxmlformats.org/officeDocument/2006/relationships/image" Target="../media/image16.png"/><Relationship Id="rId2" Type="http://schemas.openxmlformats.org/officeDocument/2006/relationships/image" Target="../media/image24.png"/><Relationship Id="rId16" Type="http://schemas.openxmlformats.org/officeDocument/2006/relationships/slide" Target="slide93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99.xml"/><Relationship Id="rId24" Type="http://schemas.openxmlformats.org/officeDocument/2006/relationships/hyperlink" Target="https://liucs.net/cs101s14/n4-logic.html" TargetMode="External"/><Relationship Id="rId5" Type="http://schemas.openxmlformats.org/officeDocument/2006/relationships/slide" Target="slide86.xml"/><Relationship Id="rId15" Type="http://schemas.openxmlformats.org/officeDocument/2006/relationships/slide" Target="slide95.xml"/><Relationship Id="rId23" Type="http://schemas.openxmlformats.org/officeDocument/2006/relationships/image" Target="../media/image26.png"/><Relationship Id="rId10" Type="http://schemas.openxmlformats.org/officeDocument/2006/relationships/slide" Target="slide100.xml"/><Relationship Id="rId19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05.xml"/><Relationship Id="rId22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8.xml"/><Relationship Id="rId7" Type="http://schemas.openxmlformats.org/officeDocument/2006/relationships/slide" Target="slide8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liucs.net/cs101s14/n4-logic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slide" Target="slide85.xml"/><Relationship Id="rId3" Type="http://schemas.openxmlformats.org/officeDocument/2006/relationships/slide" Target="slide100.xml"/><Relationship Id="rId21" Type="http://schemas.openxmlformats.org/officeDocument/2006/relationships/slide" Target="slide11.xml"/><Relationship Id="rId7" Type="http://schemas.openxmlformats.org/officeDocument/2006/relationships/slide" Target="slide104.xml"/><Relationship Id="rId12" Type="http://schemas.openxmlformats.org/officeDocument/2006/relationships/slide" Target="slide8.xml"/><Relationship Id="rId17" Type="http://schemas.openxmlformats.org/officeDocument/2006/relationships/image" Target="../media/image28.jpeg"/><Relationship Id="rId2" Type="http://schemas.openxmlformats.org/officeDocument/2006/relationships/image" Target="../media/image18.png"/><Relationship Id="rId16" Type="http://schemas.openxmlformats.org/officeDocument/2006/relationships/slide" Target="slide18.xml"/><Relationship Id="rId20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22.xml"/><Relationship Id="rId24" Type="http://schemas.openxmlformats.org/officeDocument/2006/relationships/image" Target="../media/image1.png"/><Relationship Id="rId5" Type="http://schemas.openxmlformats.org/officeDocument/2006/relationships/slide" Target="slide98.xml"/><Relationship Id="rId15" Type="http://schemas.openxmlformats.org/officeDocument/2006/relationships/slide" Target="slide14.xml"/><Relationship Id="rId23" Type="http://schemas.openxmlformats.org/officeDocument/2006/relationships/slide" Target="slide92.xml"/><Relationship Id="rId10" Type="http://schemas.openxmlformats.org/officeDocument/2006/relationships/slide" Target="slide93.xml"/><Relationship Id="rId19" Type="http://schemas.openxmlformats.org/officeDocument/2006/relationships/slide" Target="slide97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slide" Target="slide15.xml"/><Relationship Id="rId22" Type="http://schemas.openxmlformats.org/officeDocument/2006/relationships/slide" Target="slide10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slide" Target="slide13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6" Type="http://schemas.openxmlformats.org/officeDocument/2006/relationships/slide" Target="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4.png"/><Relationship Id="rId5" Type="http://schemas.openxmlformats.org/officeDocument/2006/relationships/slide" Target="slide92.xml"/><Relationship Id="rId15" Type="http://schemas.openxmlformats.org/officeDocument/2006/relationships/slide" Target="slide26.xml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image" Target="../media/image8.png"/><Relationship Id="rId18" Type="http://schemas.openxmlformats.org/officeDocument/2006/relationships/slide" Target="slide82.xml"/><Relationship Id="rId3" Type="http://schemas.openxmlformats.org/officeDocument/2006/relationships/image" Target="../media/image38.png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17" Type="http://schemas.openxmlformats.org/officeDocument/2006/relationships/slide" Target="slide81.xml"/><Relationship Id="rId2" Type="http://schemas.openxmlformats.org/officeDocument/2006/relationships/notesSlide" Target="../notesSlides/notesSlide10.xml"/><Relationship Id="rId16" Type="http://schemas.openxmlformats.org/officeDocument/2006/relationships/slide" Target="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slide" Target="slide20.xml"/><Relationship Id="rId5" Type="http://schemas.openxmlformats.org/officeDocument/2006/relationships/slide" Target="slide32.xml"/><Relationship Id="rId15" Type="http://schemas.openxmlformats.org/officeDocument/2006/relationships/slide" Target="slide79.xml"/><Relationship Id="rId10" Type="http://schemas.openxmlformats.org/officeDocument/2006/relationships/slide" Target="slide102.xml"/><Relationship Id="rId19" Type="http://schemas.openxmlformats.org/officeDocument/2006/relationships/slide" Target="slide83.xml"/><Relationship Id="rId4" Type="http://schemas.openxmlformats.org/officeDocument/2006/relationships/slide" Target="slide98.xml"/><Relationship Id="rId9" Type="http://schemas.openxmlformats.org/officeDocument/2006/relationships/image" Target="../media/image1.png"/><Relationship Id="rId14" Type="http://schemas.openxmlformats.org/officeDocument/2006/relationships/hyperlink" Target="http://electronics.stackexchange.com/questions/125384/making-2-input-and-gate-2-input-or-gate-and-not-gate-using-only-the-sand-gat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s.stackexchange.com/questions/125384/making-2-input-and-gate-2-input-or-gate-and-not-gate-using-only-the-sand-gate" TargetMode="External"/><Relationship Id="rId3" Type="http://schemas.openxmlformats.org/officeDocument/2006/relationships/slide" Target="slide3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8.xml"/><Relationship Id="rId5" Type="http://schemas.openxmlformats.org/officeDocument/2006/relationships/hyperlink" Target="http://electronics.stackexchange.com/questions/196655/build-and-logic-gate-with-7400-ics-nand-in-negative-logic" TargetMode="External"/><Relationship Id="rId4" Type="http://schemas.openxmlformats.org/officeDocument/2006/relationships/image" Target="../media/image39.png"/><Relationship Id="rId9" Type="http://schemas.openxmlformats.org/officeDocument/2006/relationships/slide" Target="slide10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electronics.stackexchange.com/questions/196655/build-and-logic-gate-with-7400-ics-nand-in-negative-logic" TargetMode="External"/><Relationship Id="rId7" Type="http://schemas.openxmlformats.org/officeDocument/2006/relationships/slide" Target="slide9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image" Target="../media/image19.jpeg"/><Relationship Id="rId9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98.xml"/><Relationship Id="rId3" Type="http://schemas.openxmlformats.org/officeDocument/2006/relationships/image" Target="../media/image40.png"/><Relationship Id="rId7" Type="http://schemas.openxmlformats.org/officeDocument/2006/relationships/hyperlink" Target="http://electronics.stackexchange.com/questions/196655/build-and-logic-gate-with-7400-ics-nand-in-negative-logic" TargetMode="External"/><Relationship Id="rId2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imple.wikipedia.org/wiki/Logic_gate" TargetMode="External"/><Relationship Id="rId10" Type="http://schemas.openxmlformats.org/officeDocument/2006/relationships/slide" Target="slide18.xml"/><Relationship Id="rId4" Type="http://schemas.openxmlformats.org/officeDocument/2006/relationships/image" Target="../media/image41.png"/><Relationship Id="rId9" Type="http://schemas.openxmlformats.org/officeDocument/2006/relationships/slide" Target="slide10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13" Type="http://schemas.openxmlformats.org/officeDocument/2006/relationships/slide" Target="slide81.xml"/><Relationship Id="rId3" Type="http://schemas.openxmlformats.org/officeDocument/2006/relationships/slide" Target="slide37.xml"/><Relationship Id="rId7" Type="http://schemas.openxmlformats.org/officeDocument/2006/relationships/slide" Target="slide75.xml"/><Relationship Id="rId12" Type="http://schemas.openxmlformats.org/officeDocument/2006/relationships/slide" Target="slide80.xml"/><Relationship Id="rId17" Type="http://schemas.openxmlformats.org/officeDocument/2006/relationships/image" Target="../media/image1.png"/><Relationship Id="rId2" Type="http://schemas.openxmlformats.org/officeDocument/2006/relationships/slide" Target="slide36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11" Type="http://schemas.openxmlformats.org/officeDocument/2006/relationships/slide" Target="slide79.xml"/><Relationship Id="rId5" Type="http://schemas.openxmlformats.org/officeDocument/2006/relationships/slide" Target="slide54.xml"/><Relationship Id="rId15" Type="http://schemas.openxmlformats.org/officeDocument/2006/relationships/slide" Target="slide83.xml"/><Relationship Id="rId10" Type="http://schemas.openxmlformats.org/officeDocument/2006/relationships/slide" Target="slide78.xml"/><Relationship Id="rId4" Type="http://schemas.openxmlformats.org/officeDocument/2006/relationships/slide" Target="slide38.xml"/><Relationship Id="rId9" Type="http://schemas.openxmlformats.org/officeDocument/2006/relationships/slide" Target="slide77.xml"/><Relationship Id="rId14" Type="http://schemas.openxmlformats.org/officeDocument/2006/relationships/slide" Target="slide8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microsoft.com/office/2018/10/relationships/comments" Target="../comments/modernComment_150_A2A58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5.xml"/><Relationship Id="rId7" Type="http://schemas.openxmlformats.org/officeDocument/2006/relationships/slide" Target="slide13.xml"/><Relationship Id="rId12" Type="http://schemas.openxmlformats.org/officeDocument/2006/relationships/slide" Target="slide2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66.xml"/><Relationship Id="rId5" Type="http://schemas.openxmlformats.org/officeDocument/2006/relationships/slide" Target="slide22.xml"/><Relationship Id="rId10" Type="http://schemas.openxmlformats.org/officeDocument/2006/relationships/slide" Target="slide12.xml"/><Relationship Id="rId4" Type="http://schemas.openxmlformats.org/officeDocument/2006/relationships/slide" Target="slide16.xml"/><Relationship Id="rId9" Type="http://schemas.openxmlformats.org/officeDocument/2006/relationships/slide" Target="slide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4.xml"/><Relationship Id="rId7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27.xml"/><Relationship Id="rId9" Type="http://schemas.openxmlformats.org/officeDocument/2006/relationships/slide" Target="slide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11" Type="http://schemas.openxmlformats.org/officeDocument/2006/relationships/slide" Target="slide12.xml"/><Relationship Id="rId5" Type="http://schemas.openxmlformats.org/officeDocument/2006/relationships/slide" Target="slide19.xml"/><Relationship Id="rId10" Type="http://schemas.openxmlformats.org/officeDocument/2006/relationships/slide" Target="slide21.xml"/><Relationship Id="rId4" Type="http://schemas.openxmlformats.org/officeDocument/2006/relationships/slide" Target="slide23.xml"/><Relationship Id="rId9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02.xml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hyperlink" Target="http://electronics.stackexchange.com/questions/125384/making-2-input-and-gate-2-input-or-gate-and-not-gate-using-only-the-sand-gate" TargetMode="Externa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05.xml"/><Relationship Id="rId3" Type="http://schemas.openxmlformats.org/officeDocument/2006/relationships/slide" Target="slide93.xml"/><Relationship Id="rId7" Type="http://schemas.openxmlformats.org/officeDocument/2006/relationships/slide" Target="slide104.xml"/><Relationship Id="rId12" Type="http://schemas.openxmlformats.org/officeDocument/2006/relationships/slide" Target="slide97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03.xml"/><Relationship Id="rId11" Type="http://schemas.openxmlformats.org/officeDocument/2006/relationships/slide" Target="slide95.xml"/><Relationship Id="rId5" Type="http://schemas.openxmlformats.org/officeDocument/2006/relationships/slide" Target="slide100.xml"/><Relationship Id="rId15" Type="http://schemas.openxmlformats.org/officeDocument/2006/relationships/slide" Target="slide99.xml"/><Relationship Id="rId10" Type="http://schemas.openxmlformats.org/officeDocument/2006/relationships/slide" Target="slide108.xml"/><Relationship Id="rId4" Type="http://schemas.openxmlformats.org/officeDocument/2006/relationships/slide" Target="slide96.xml"/><Relationship Id="rId9" Type="http://schemas.openxmlformats.org/officeDocument/2006/relationships/slide" Target="slide106.xml"/><Relationship Id="rId14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slide" Target="slide9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slide" Target="slide100.xml"/><Relationship Id="rId5" Type="http://schemas.openxmlformats.org/officeDocument/2006/relationships/image" Target="../media/image62.png"/><Relationship Id="rId10" Type="http://schemas.openxmlformats.org/officeDocument/2006/relationships/slide" Target="slide98.xml"/><Relationship Id="rId4" Type="http://schemas.openxmlformats.org/officeDocument/2006/relationships/image" Target="../media/image61.png"/><Relationship Id="rId9" Type="http://schemas.openxmlformats.org/officeDocument/2006/relationships/slide" Target="slide9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microsoft.com/office/2018/10/relationships/comments" Target="../comments/modernComment_102_7DC05F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slide" Target="slide100.xml"/><Relationship Id="rId5" Type="http://schemas.openxmlformats.org/officeDocument/2006/relationships/image" Target="../media/image63.png"/><Relationship Id="rId10" Type="http://schemas.openxmlformats.org/officeDocument/2006/relationships/slide" Target="slide98.xml"/><Relationship Id="rId4" Type="http://schemas.openxmlformats.org/officeDocument/2006/relationships/image" Target="../media/image65.pn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slide" Target="slide9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8.xml"/><Relationship Id="rId4" Type="http://schemas.openxmlformats.org/officeDocument/2006/relationships/slide" Target="slide9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8.gif"/><Relationship Id="rId7" Type="http://schemas.openxmlformats.org/officeDocument/2006/relationships/slide" Target="slide92.xml"/><Relationship Id="rId2" Type="http://schemas.microsoft.com/office/2018/10/relationships/comments" Target="../comments/modernComment_123_DD226E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hyperlink" Target="https://www.flickr.com/photos/mitopencourseware/3492197396" TargetMode="External"/><Relationship Id="rId3" Type="http://schemas.openxmlformats.org/officeDocument/2006/relationships/slide" Target="slide102.xml"/><Relationship Id="rId7" Type="http://schemas.openxmlformats.org/officeDocument/2006/relationships/hyperlink" Target="http://electronics.stackexchange.com/questions/196655/build-and-logic-gate-with-7400-ics-nand-in-negative-logic" TargetMode="External"/><Relationship Id="rId12" Type="http://schemas.openxmlformats.org/officeDocument/2006/relationships/image" Target="../media/image74.jpeg"/><Relationship Id="rId17" Type="http://schemas.openxmlformats.org/officeDocument/2006/relationships/image" Target="../media/image1.png"/><Relationship Id="rId2" Type="http://schemas.openxmlformats.org/officeDocument/2006/relationships/image" Target="../media/image72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hyperlink" Target="http://electronics.stackexchange.com/questions/218142/using-cmos-schmitt-trigger-inverters-in-quartz-crystal-oscillator-circuit/218145" TargetMode="External"/><Relationship Id="rId5" Type="http://schemas.openxmlformats.org/officeDocument/2006/relationships/hyperlink" Target="https://liucs.net/cs101s14/n4-logic.html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3.gif"/><Relationship Id="rId4" Type="http://schemas.openxmlformats.org/officeDocument/2006/relationships/image" Target="../media/image26.png"/><Relationship Id="rId9" Type="http://schemas.openxmlformats.org/officeDocument/2006/relationships/image" Target="../media/image70.gif"/><Relationship Id="rId1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5.xml"/><Relationship Id="rId3" Type="http://schemas.openxmlformats.org/officeDocument/2006/relationships/slide" Target="slide100.xml"/><Relationship Id="rId7" Type="http://schemas.openxmlformats.org/officeDocument/2006/relationships/slide" Target="slide104.xml"/><Relationship Id="rId12" Type="http://schemas.openxmlformats.org/officeDocument/2006/relationships/slide" Target="slide99.xml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slide" Target="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5.xml"/><Relationship Id="rId11" Type="http://schemas.openxmlformats.org/officeDocument/2006/relationships/slide" Target="slide108.xml"/><Relationship Id="rId5" Type="http://schemas.openxmlformats.org/officeDocument/2006/relationships/slide" Target="slide98.xml"/><Relationship Id="rId15" Type="http://schemas.openxmlformats.org/officeDocument/2006/relationships/slide" Target="slide97.xml"/><Relationship Id="rId10" Type="http://schemas.openxmlformats.org/officeDocument/2006/relationships/slide" Target="slide93.xml"/><Relationship Id="rId4" Type="http://schemas.openxmlformats.org/officeDocument/2006/relationships/slide" Target="slide103.xml"/><Relationship Id="rId9" Type="http://schemas.openxmlformats.org/officeDocument/2006/relationships/hyperlink" Target="http://electronics.stackexchange.com/questions/125384/making-2-input-and-gate-2-input-or-gate-and-not-gate-using-only-the-sand-gate" TargetMode="External"/><Relationship Id="rId14" Type="http://schemas.openxmlformats.org/officeDocument/2006/relationships/image" Target="../media/image28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.png"/><Relationship Id="rId3" Type="http://schemas.openxmlformats.org/officeDocument/2006/relationships/image" Target="../media/image19.jpeg"/><Relationship Id="rId7" Type="http://schemas.openxmlformats.org/officeDocument/2006/relationships/slide" Target="slide100.xml"/><Relationship Id="rId12" Type="http://schemas.openxmlformats.org/officeDocument/2006/relationships/slide" Target="slide9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11" Type="http://schemas.openxmlformats.org/officeDocument/2006/relationships/hyperlink" Target="http://electronics.stackexchange.com/questions/125384/making-2-input-and-gate-2-input-or-gate-and-not-gate-using-only-the-sand-gate" TargetMode="External"/><Relationship Id="rId5" Type="http://schemas.openxmlformats.org/officeDocument/2006/relationships/slide" Target="slide97.xml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slide" Target="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And the Name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9B9-4B02-9D7C-96FB-24127763A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ARSrc</a:t>
            </a:r>
            <a:r>
              <a:rPr lang="en-US" dirty="0"/>
              <a:t> Operand Decode v2.0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C6B1308-4B27-BECF-15EB-8A7BE0697717}"/>
              </a:ext>
            </a:extLst>
          </p:cNvPr>
          <p:cNvSpPr/>
          <p:nvPr/>
        </p:nvSpPr>
        <p:spPr>
          <a:xfrm>
            <a:off x="9954500" y="34046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29F761-55C7-4FF4-26E0-C98E63B91E0C}"/>
              </a:ext>
            </a:extLst>
          </p:cNvPr>
          <p:cNvGrpSpPr/>
          <p:nvPr/>
        </p:nvGrpSpPr>
        <p:grpSpPr>
          <a:xfrm>
            <a:off x="6336058" y="2730476"/>
            <a:ext cx="2934639" cy="2304741"/>
            <a:chOff x="4856171" y="2730476"/>
            <a:chExt cx="2934639" cy="2304741"/>
          </a:xfrm>
        </p:grpSpPr>
        <p:pic>
          <p:nvPicPr>
            <p:cNvPr id="8" name="Picture 7" descr="A diagram of a circuit board&#10;&#10;AI-generated content may be incorrect.">
              <a:extLst>
                <a:ext uri="{FF2B5EF4-FFF2-40B4-BE49-F238E27FC236}">
                  <a16:creationId xmlns:a16="http://schemas.microsoft.com/office/drawing/2014/main" id="{BD4857BA-959F-21B0-EF5F-3AB4E08B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171" y="2730476"/>
              <a:ext cx="2934639" cy="2304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E676CF-ED0E-DC5C-FD81-5034A215201F}"/>
                </a:ext>
              </a:extLst>
            </p:cNvPr>
            <p:cNvSpPr txBox="1"/>
            <p:nvPr/>
          </p:nvSpPr>
          <p:spPr>
            <a:xfrm rot="5400000">
              <a:off x="5841726" y="3495873"/>
              <a:ext cx="963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157: </a:t>
              </a:r>
              <a:r>
                <a:rPr lang="en-US" sz="1400" dirty="0" err="1"/>
                <a:t>ARSrc</a:t>
              </a:r>
              <a:endParaRPr lang="en-US" sz="1400" dirty="0"/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1856A3-0411-64E4-0A75-D6071B336C5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367966" y="3376558"/>
            <a:ext cx="1586534" cy="1048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021240-E09C-3B2B-D6E9-B7EEE926064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8367966" y="3481442"/>
            <a:ext cx="1586534" cy="768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EABDE0-D23F-D961-1ABB-9809BBA29276}"/>
              </a:ext>
            </a:extLst>
          </p:cNvPr>
          <p:cNvSpPr txBox="1"/>
          <p:nvPr/>
        </p:nvSpPr>
        <p:spPr>
          <a:xfrm>
            <a:off x="4842960" y="135191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[5],</a:t>
            </a:r>
            <a:r>
              <a:rPr lang="en-US" sz="1050" dirty="0" err="1"/>
              <a:t>Instr</a:t>
            </a:r>
            <a:r>
              <a:rPr lang="en-US" sz="1050" dirty="0"/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4102C-7135-C100-4C2B-29D3846B4379}"/>
              </a:ext>
            </a:extLst>
          </p:cNvPr>
          <p:cNvSpPr txBox="1"/>
          <p:nvPr/>
        </p:nvSpPr>
        <p:spPr>
          <a:xfrm>
            <a:off x="543431" y="2120510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C1750-042F-1158-EB60-49F60EECC376}"/>
              </a:ext>
            </a:extLst>
          </p:cNvPr>
          <p:cNvSpPr txBox="1"/>
          <p:nvPr/>
        </p:nvSpPr>
        <p:spPr>
          <a:xfrm>
            <a:off x="4871173" y="1751178"/>
            <a:ext cx="1056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Instr</a:t>
            </a:r>
            <a:r>
              <a:rPr lang="en-US" sz="1050" dirty="0"/>
              <a:t>[9],</a:t>
            </a:r>
            <a:r>
              <a:rPr lang="en-US" sz="1050" dirty="0" err="1"/>
              <a:t>Instr</a:t>
            </a:r>
            <a:r>
              <a:rPr lang="en-US" sz="1050" dirty="0"/>
              <a:t>[8]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96FE8F99-1FD0-D2DC-595A-B3D7401AFC23}"/>
              </a:ext>
            </a:extLst>
          </p:cNvPr>
          <p:cNvSpPr txBox="1"/>
          <p:nvPr/>
        </p:nvSpPr>
        <p:spPr>
          <a:xfrm>
            <a:off x="5156939" y="2945070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[9],</a:t>
            </a:r>
            <a:r>
              <a:rPr lang="en-US" sz="1200" dirty="0" err="1"/>
              <a:t>Instr</a:t>
            </a:r>
            <a:r>
              <a:rPr lang="en-US" sz="1200" dirty="0"/>
              <a:t>[8]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00C941B-1424-4EE5-5FEE-8C4A2B6B4211}"/>
              </a:ext>
            </a:extLst>
          </p:cNvPr>
          <p:cNvSpPr txBox="1"/>
          <p:nvPr/>
        </p:nvSpPr>
        <p:spPr>
          <a:xfrm>
            <a:off x="5156939" y="3792548"/>
            <a:ext cx="1130181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Instr</a:t>
            </a:r>
            <a:r>
              <a:rPr lang="en-US" sz="1200" dirty="0"/>
              <a:t>[5],</a:t>
            </a:r>
            <a:r>
              <a:rPr lang="en-US" sz="1200" dirty="0" err="1"/>
              <a:t>Instr</a:t>
            </a:r>
            <a:r>
              <a:rPr lang="en-US" sz="1200" dirty="0"/>
              <a:t>[1]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5119F70-6ED5-BBA5-1E3E-84F64B8F9BEB}"/>
              </a:ext>
            </a:extLst>
          </p:cNvPr>
          <p:cNvCxnSpPr>
            <a:stCxn id="24" idx="3"/>
          </p:cNvCxnSpPr>
          <p:nvPr/>
        </p:nvCxnSpPr>
        <p:spPr>
          <a:xfrm flipV="1">
            <a:off x="6287120" y="2947737"/>
            <a:ext cx="661120" cy="89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61CB31-3A53-B60B-C8EC-3D1F08FD375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287120" y="3037403"/>
            <a:ext cx="661120" cy="95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8A478A8-5AB4-2348-9877-8FB333E4A760}"/>
              </a:ext>
            </a:extLst>
          </p:cNvPr>
          <p:cNvCxnSpPr>
            <a:stCxn id="26" idx="3"/>
          </p:cNvCxnSpPr>
          <p:nvPr/>
        </p:nvCxnSpPr>
        <p:spPr>
          <a:xfrm flipV="1">
            <a:off x="6287120" y="3782503"/>
            <a:ext cx="661120" cy="10237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65F4537-0FE2-0E4D-BE8E-5966020A158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87120" y="3884881"/>
            <a:ext cx="678568" cy="923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0C00A2-611C-1853-2766-EF747760FAFE}"/>
              </a:ext>
            </a:extLst>
          </p:cNvPr>
          <p:cNvSpPr txBox="1"/>
          <p:nvPr/>
        </p:nvSpPr>
        <p:spPr>
          <a:xfrm>
            <a:off x="6355694" y="4737511"/>
            <a:ext cx="320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0v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82E3944-0493-9EB8-1E27-E2F0C7FFB9E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676616" y="4868316"/>
            <a:ext cx="524284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706211-3253-0F52-BE75-D0BF21A3FAC6}"/>
              </a:ext>
            </a:extLst>
          </p:cNvPr>
          <p:cNvGrpSpPr/>
          <p:nvPr/>
        </p:nvGrpSpPr>
        <p:grpSpPr>
          <a:xfrm>
            <a:off x="5704875" y="4601289"/>
            <a:ext cx="971741" cy="161583"/>
            <a:chOff x="1992327" y="3569991"/>
            <a:chExt cx="971741" cy="283170"/>
          </a:xfrm>
        </p:grpSpPr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A530EECC-1A66-FDCD-BB06-11F83BE92488}"/>
                </a:ext>
              </a:extLst>
            </p:cNvPr>
            <p:cNvSpPr txBox="1"/>
            <p:nvPr/>
          </p:nvSpPr>
          <p:spPr>
            <a:xfrm>
              <a:off x="1992327" y="3569991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7137E3-617D-B65E-B495-2F0D67CC643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852510-B728-5EC5-701F-DC93A8FB8781}"/>
              </a:ext>
            </a:extLst>
          </p:cNvPr>
          <p:cNvCxnSpPr/>
          <p:nvPr/>
        </p:nvCxnSpPr>
        <p:spPr>
          <a:xfrm>
            <a:off x="6671508" y="4680285"/>
            <a:ext cx="547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6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751AD-F035-A409-6B48-D9F5EAF8910A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35170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57283" y="3250000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35968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28B45FC-ED68-47D1-8C12-2B9754F40827}"/>
              </a:ext>
            </a:extLst>
          </p:cNvPr>
          <p:cNvSpPr/>
          <p:nvPr/>
        </p:nvSpPr>
        <p:spPr>
          <a:xfrm>
            <a:off x="3931141" y="3235568"/>
            <a:ext cx="257908" cy="92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57229" y="4314092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114798" y="3069499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28828FBE-FA07-A2DE-0470-D0E8BBC5C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780950" y="4673600"/>
            <a:ext cx="884099" cy="12303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</p:cNvCxnSpPr>
          <p:nvPr/>
        </p:nvCxnSpPr>
        <p:spPr>
          <a:xfrm flipV="1">
            <a:off x="1959653" y="3759200"/>
            <a:ext cx="705395" cy="6788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55571E8-1C37-4521-853D-7E847C1FFB06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 flipH="1">
            <a:off x="2657229" y="3190637"/>
            <a:ext cx="1684217" cy="1244595"/>
          </a:xfrm>
          <a:prstGeom prst="bentConnector5">
            <a:avLst>
              <a:gd name="adj1" fmla="val -13573"/>
              <a:gd name="adj2" fmla="val 174333"/>
              <a:gd name="adj3" fmla="val 1135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49" y="1420855"/>
            <a:ext cx="1684215" cy="3591767"/>
            <a:chOff x="2665048" y="1420855"/>
            <a:chExt cx="1684214" cy="3591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1711273" y="2374632"/>
              <a:ext cx="3591765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1420855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175</a:t>
              </a: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8233E66-8F3B-430C-BBE9-E44D680AA377}"/>
              </a:ext>
            </a:extLst>
          </p:cNvPr>
          <p:cNvCxnSpPr>
            <a:cxnSpLocks/>
          </p:cNvCxnSpPr>
          <p:nvPr/>
        </p:nvCxnSpPr>
        <p:spPr>
          <a:xfrm flipV="1">
            <a:off x="4114798" y="1244350"/>
            <a:ext cx="3021169" cy="194237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>
            <a:off x="4341444" y="3869945"/>
            <a:ext cx="2708408" cy="82211"/>
          </a:xfrm>
          <a:prstGeom prst="bentConnector3">
            <a:avLst>
              <a:gd name="adj1" fmla="val 42458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Hi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3"/>
            <a:ext cx="4445079" cy="1559225"/>
            <a:chOff x="6995145" y="1748635"/>
            <a:chExt cx="4445078" cy="155922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273 Lo</a:t>
              </a:r>
            </a:p>
          </p:txBody>
        </p:sp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51233" y="3291105"/>
            <a:ext cx="1179115" cy="1993067"/>
          </a:xfrm>
          <a:prstGeom prst="bentConnector3">
            <a:avLst>
              <a:gd name="adj1" fmla="val 5825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6020849" y="5245662"/>
            <a:ext cx="2387577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err="1"/>
              <a:t>Reset_microPC</a:t>
            </a:r>
            <a:r>
              <a:rPr lang="en-US" sz="1600"/>
              <a:t> Active Low</a:t>
            </a: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D6309D24-E5A0-4347-A764-8DBC1B3BB291}"/>
              </a:ext>
            </a:extLst>
          </p:cNvPr>
          <p:cNvSpPr txBox="1"/>
          <p:nvPr/>
        </p:nvSpPr>
        <p:spPr>
          <a:xfrm>
            <a:off x="6050037" y="5734545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B8F780B-E360-4796-8950-B8B5AE34D802}"/>
              </a:ext>
            </a:extLst>
          </p:cNvPr>
          <p:cNvCxnSpPr>
            <a:cxnSpLocks/>
            <a:stCxn id="61" idx="6"/>
            <a:endCxn id="76" idx="1"/>
          </p:cNvCxnSpPr>
          <p:nvPr/>
        </p:nvCxnSpPr>
        <p:spPr>
          <a:xfrm flipV="1">
            <a:off x="4609905" y="5903822"/>
            <a:ext cx="1440132" cy="292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2C278D9-87F8-4260-9D6E-D8C617BCA0A8}"/>
              </a:ext>
            </a:extLst>
          </p:cNvPr>
          <p:cNvSpPr txBox="1"/>
          <p:nvPr/>
        </p:nvSpPr>
        <p:spPr>
          <a:xfrm>
            <a:off x="6047902" y="6255213"/>
            <a:ext cx="1849215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lsb</a:t>
            </a:r>
            <a:endParaRPr lang="en-US" sz="1600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00FFCD9-F653-4696-A8FC-3140C1AC336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070744" y="5364966"/>
            <a:ext cx="2977158" cy="1059524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362889" y="2564110"/>
            <a:ext cx="2716803" cy="1518561"/>
          </a:xfrm>
          <a:prstGeom prst="bentConnector3">
            <a:avLst>
              <a:gd name="adj1" fmla="val 707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6007729" y="4673602"/>
            <a:ext cx="1128239" cy="539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C5A5A3E-1BCA-026A-F08C-41DA60E7D263}"/>
              </a:ext>
            </a:extLst>
          </p:cNvPr>
          <p:cNvSpPr/>
          <p:nvPr/>
        </p:nvSpPr>
        <p:spPr>
          <a:xfrm>
            <a:off x="3225149" y="6244623"/>
            <a:ext cx="444843" cy="369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/>
              <a:t>Decimal</a:t>
            </a:r>
          </a:p>
          <a:p>
            <a:pPr algn="ctr"/>
            <a:r>
              <a:rPr lang="en-US" sz="800"/>
              <a:t> Dot LED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2FF34A-45D2-6F16-BEED-3346701D1237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 flipV="1">
            <a:off x="3669991" y="6428803"/>
            <a:ext cx="848475" cy="4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A48775-211A-FFE3-DCE9-B9E1D474D7CD}"/>
              </a:ext>
            </a:extLst>
          </p:cNvPr>
          <p:cNvGrpSpPr/>
          <p:nvPr/>
        </p:nvGrpSpPr>
        <p:grpSpPr>
          <a:xfrm>
            <a:off x="558552" y="5775427"/>
            <a:ext cx="1237390" cy="369333"/>
            <a:chOff x="7341000" y="5775412"/>
            <a:chExt cx="1237389" cy="369331"/>
          </a:xfrm>
        </p:grpSpPr>
        <p:sp>
          <p:nvSpPr>
            <p:cNvPr id="39" name="TextBox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C35015B7-343D-D2C3-FEA9-500FAF0F81E5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0AB442-5314-B04E-1C6D-AB7113127618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795942" y="5554433"/>
            <a:ext cx="3662407" cy="40566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4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735511" y="3712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9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795942" y="4864203"/>
            <a:ext cx="912832" cy="10958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916289" y="468179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727509"/>
            <a:ext cx="748863" cy="765203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209887" y="5917489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6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4611968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2" name="Arrow: Right 1">
            <a:hlinkClick r:id="rId5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5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C0CD78-36DA-BC50-51BD-35AF82329DC8}"/>
              </a:ext>
            </a:extLst>
          </p:cNvPr>
          <p:cNvSpPr/>
          <p:nvPr/>
        </p:nvSpPr>
        <p:spPr>
          <a:xfrm>
            <a:off x="4518465" y="586102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hlinkClick r:id="rId4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583927" y="2139117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0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1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2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2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112916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sp>
        <p:nvSpPr>
          <p:cNvPr id="73" name="Arrow: Right 72">
            <a:hlinkClick r:id="rId13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4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5C722A-8DD4-7118-662C-944B572DB5B8}"/>
              </a:ext>
            </a:extLst>
          </p:cNvPr>
          <p:cNvSpPr/>
          <p:nvPr/>
        </p:nvSpPr>
        <p:spPr>
          <a:xfrm>
            <a:off x="4518465" y="63830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FC160EA-5BF2-18AC-1ED4-AC4C834EE500}"/>
              </a:ext>
            </a:extLst>
          </p:cNvPr>
          <p:cNvSpPr/>
          <p:nvPr/>
        </p:nvSpPr>
        <p:spPr>
          <a:xfrm>
            <a:off x="4518465" y="531303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18465" y="3140516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5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A8347-D851-34A3-4903-0BFAD749F670}"/>
              </a:ext>
            </a:extLst>
          </p:cNvPr>
          <p:cNvSpPr txBox="1"/>
          <p:nvPr/>
        </p:nvSpPr>
        <p:spPr>
          <a:xfrm>
            <a:off x="2299299" y="3460904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5FFE-4A11-4FD3-A148-8382B588DB91}"/>
              </a:ext>
            </a:extLst>
          </p:cNvPr>
          <p:cNvSpPr txBox="1"/>
          <p:nvPr/>
        </p:nvSpPr>
        <p:spPr>
          <a:xfrm>
            <a:off x="4609905" y="2907808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F2AF2-F452-0389-476F-44BF86B443BC}"/>
              </a:ext>
            </a:extLst>
          </p:cNvPr>
          <p:cNvSpPr txBox="1"/>
          <p:nvPr/>
        </p:nvSpPr>
        <p:spPr>
          <a:xfrm>
            <a:off x="4628488" y="3245042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C6469-B54F-3402-996E-151D4CCB0AB7}"/>
              </a:ext>
            </a:extLst>
          </p:cNvPr>
          <p:cNvSpPr txBox="1"/>
          <p:nvPr/>
        </p:nvSpPr>
        <p:spPr>
          <a:xfrm>
            <a:off x="4683881" y="3610433"/>
            <a:ext cx="30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9C1A2-C7EF-C366-4875-E2D35335A947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34676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3" grpId="0" animBg="1"/>
      <p:bldP spid="63" grpId="0" animBg="1"/>
      <p:bldP spid="76" grpId="0" animBg="1"/>
      <p:bldP spid="80" grpId="0" animBg="1"/>
      <p:bldP spid="4" grpId="0" animBg="1"/>
      <p:bldP spid="4" grpId="1" animBg="1"/>
      <p:bldP spid="45" grpId="0" animBg="1"/>
      <p:bldP spid="45" grpId="1" animBg="1"/>
      <p:bldP spid="33" grpId="0" animBg="1"/>
      <p:bldP spid="69" grpId="0" animBg="1"/>
      <p:bldP spid="79" grpId="0" animBg="1"/>
      <p:bldP spid="82" grpId="0" animBg="1"/>
      <p:bldP spid="82" grpId="1" animBg="1"/>
      <p:bldP spid="2" grpId="0" animBg="1"/>
      <p:bldP spid="2" grpId="1" animBg="1"/>
      <p:bldP spid="49" grpId="0" animBg="1"/>
      <p:bldP spid="49" grpId="1" animBg="1"/>
      <p:bldP spid="61" grpId="0" animBg="1"/>
      <p:bldP spid="61" grpId="1" animBg="1"/>
      <p:bldP spid="66" grpId="0" animBg="1"/>
      <p:bldP spid="67" grpId="0" animBg="1"/>
      <p:bldP spid="72" grpId="0" animBg="1"/>
      <p:bldP spid="59" grpId="0" animBg="1"/>
      <p:bldP spid="60" grpId="0" animBg="1"/>
      <p:bldP spid="73" grpId="0" animBg="1"/>
      <p:bldP spid="74" grpId="0" animBg="1"/>
      <p:bldP spid="75" grpId="0" animBg="1"/>
      <p:bldP spid="75" grpId="1" animBg="1"/>
      <p:bldP spid="77" grpId="0" animBg="1"/>
      <p:bldP spid="77" grpId="1" animBg="1"/>
      <p:bldP spid="83" grpId="0" animBg="1"/>
      <p:bldP spid="83" grpId="1" animBg="1"/>
      <p:bldP spid="6" grpId="0"/>
      <p:bldP spid="6" grpId="1"/>
      <p:bldP spid="19" grpId="0"/>
      <p:bldP spid="19" grpId="1"/>
      <p:bldP spid="19" grpId="2"/>
      <p:bldP spid="20" grpId="0"/>
      <p:bldP spid="20" grpId="1"/>
      <p:bldP spid="2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305794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327193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574602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593292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859925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886321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4154574" y="1053547"/>
            <a:ext cx="2301769" cy="3972732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4635" y="2855246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6830137" y="1053547"/>
            <a:ext cx="2301769" cy="3972732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59935" y="2855246"/>
              <a:ext cx="1120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1479014" y="1053547"/>
            <a:ext cx="2301770" cy="3972732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8952" y="2855246"/>
              <a:ext cx="1303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475123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434427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638758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618326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4652373" y="4624871"/>
            <a:ext cx="1875483" cy="53556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4959165" y="4744768"/>
            <a:ext cx="1732519" cy="43873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3437901" y="3945962"/>
            <a:ext cx="1830331" cy="19385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3624000" y="3848336"/>
            <a:ext cx="1527873" cy="243624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8373695" y="757866"/>
            <a:ext cx="954107" cy="307777"/>
            <a:chOff x="1992327" y="3559447"/>
            <a:chExt cx="954107" cy="307778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endCxn id="55" idx="1"/>
          </p:cNvCxnSpPr>
          <p:nvPr/>
        </p:nvCxnSpPr>
        <p:spPr>
          <a:xfrm rot="5400000" flipH="1" flipV="1">
            <a:off x="7629116" y="1337144"/>
            <a:ext cx="1169967" cy="3191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5763135" y="587882"/>
            <a:ext cx="1067229" cy="307777"/>
            <a:chOff x="1992327" y="3559447"/>
            <a:chExt cx="1067229" cy="307778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5737487" y="1108059"/>
            <a:ext cx="1067229" cy="307777"/>
            <a:chOff x="1992327" y="3559447"/>
            <a:chExt cx="1067229" cy="307778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4266996" y="819048"/>
            <a:ext cx="1573415" cy="1418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5195451" y="1261947"/>
            <a:ext cx="542036" cy="92677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7" action="ppaction://hlinksldjump"/>
            <a:extLst>
              <a:ext uri="{FF2B5EF4-FFF2-40B4-BE49-F238E27FC236}">
                <a16:creationId xmlns:a16="http://schemas.microsoft.com/office/drawing/2014/main" id="{65606891-B5E7-8179-6960-042FA940AB1D}"/>
              </a:ext>
            </a:extLst>
          </p:cNvPr>
          <p:cNvSpPr txBox="1"/>
          <p:nvPr/>
        </p:nvSpPr>
        <p:spPr>
          <a:xfrm>
            <a:off x="8214099" y="345814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endCxn id="72" idx="1"/>
          </p:cNvCxnSpPr>
          <p:nvPr/>
        </p:nvCxnSpPr>
        <p:spPr>
          <a:xfrm rot="5400000" flipH="1" flipV="1">
            <a:off x="6825063" y="728740"/>
            <a:ext cx="1618072" cy="1159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8561822" y="1250056"/>
            <a:ext cx="1122423" cy="500265"/>
            <a:chOff x="1992327" y="3559447"/>
            <a:chExt cx="1122423" cy="500266"/>
          </a:xfrm>
        </p:grpSpPr>
        <p:sp>
          <p:nvSpPr>
            <p:cNvPr id="78" name="TextBox 77">
              <a:hlinkClick r:id="rId8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endCxn id="78" idx="1"/>
          </p:cNvCxnSpPr>
          <p:nvPr/>
        </p:nvCxnSpPr>
        <p:spPr>
          <a:xfrm rot="5400000" flipH="1" flipV="1">
            <a:off x="8079166" y="1635120"/>
            <a:ext cx="617587" cy="3477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344568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608694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829439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9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7F270-CBF2-29C7-1CAF-22C5DE063F28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40352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84271E-C03E-E825-12E1-EA71F610F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118FB4-D04B-402F-918F-1A214E9EF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226" r="11520"/>
          <a:stretch/>
        </p:blipFill>
        <p:spPr>
          <a:xfrm>
            <a:off x="3698505" y="5467143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F0111B-5F91-4408-8139-94B295A30B57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B3B1B80F-3CB4-4BF6-851B-869B9DF6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8688A4B-A49B-4613-8D50-A303610B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AFCAB-1603-4F68-A51F-884039F1E845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9CE5E-7796-4B39-8038-BFF056C4A818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275B7-491F-4F4F-B783-3B8B4F4ED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C45337-32BC-4F8A-84B4-195C64BB2AD2}"/>
              </a:ext>
            </a:extLst>
          </p:cNvPr>
          <p:cNvCxnSpPr>
            <a:cxnSpLocks/>
          </p:cNvCxnSpPr>
          <p:nvPr/>
        </p:nvCxnSpPr>
        <p:spPr>
          <a:xfrm flipV="1">
            <a:off x="5177111" y="561926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C15852-2CD2-4164-917A-F4BECD16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289" r="54774"/>
          <a:stretch/>
        </p:blipFill>
        <p:spPr>
          <a:xfrm>
            <a:off x="4551764" y="2765427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242C05-D7B2-49BC-9F03-2961BDBA6465}"/>
              </a:ext>
            </a:extLst>
          </p:cNvPr>
          <p:cNvCxnSpPr>
            <a:cxnSpLocks/>
          </p:cNvCxnSpPr>
          <p:nvPr/>
        </p:nvCxnSpPr>
        <p:spPr>
          <a:xfrm flipV="1">
            <a:off x="5181019" y="3020640"/>
            <a:ext cx="1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2610089" y="2559119"/>
            <a:ext cx="2026564" cy="354700"/>
          </a:xfrm>
          <a:prstGeom prst="bentConnector3">
            <a:avLst>
              <a:gd name="adj1" fmla="val 8982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A874A86B-7A79-4895-A919-8CF6181EA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5825" y="4158007"/>
            <a:ext cx="2610127" cy="121755"/>
          </a:xfrm>
          <a:prstGeom prst="bentConnector3">
            <a:avLst>
              <a:gd name="adj1" fmla="val 9971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  <a:stCxn id="48" idx="3"/>
            <a:endCxn id="6" idx="1"/>
          </p:cNvCxnSpPr>
          <p:nvPr/>
        </p:nvCxnSpPr>
        <p:spPr>
          <a:xfrm>
            <a:off x="2746546" y="3518189"/>
            <a:ext cx="951959" cy="221045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F30193-D8FF-49DB-B8EC-DBAA5E2776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18964" y="3648653"/>
            <a:ext cx="314854" cy="4408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6AB4CA6-5ABA-4CE6-97D6-06AFA6506A0B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469AAE0-6141-4F8F-AE22-8C39B6970CD0}"/>
              </a:ext>
            </a:extLst>
          </p:cNvPr>
          <p:cNvSpPr txBox="1"/>
          <p:nvPr/>
        </p:nvSpPr>
        <p:spPr>
          <a:xfrm>
            <a:off x="2024647" y="5957291"/>
            <a:ext cx="7094122" cy="738664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or 10011, then </a:t>
            </a:r>
            <a:r>
              <a:rPr lang="en-US" sz="1400" dirty="0" err="1"/>
              <a:t>msb</a:t>
            </a:r>
            <a:r>
              <a:rPr lang="en-US" sz="1400" dirty="0"/>
              <a:t>-extended 4-bit immediate from high instruction register</a:t>
            </a:r>
          </a:p>
          <a:p>
            <a:r>
              <a:rPr lang="en-US" sz="1400" dirty="0"/>
              <a:t>is written to the bus; otherwise, the full 8-bit high instruction register is written to</a:t>
            </a:r>
          </a:p>
          <a:p>
            <a:r>
              <a:rPr lang="en-US" sz="1400" dirty="0"/>
              <a:t>bus as an 8-bit immediate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31C91C4-7ABB-4340-AE89-4363A423E1F4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2FC44-13C3-4374-8537-78D74F8A2557}"/>
              </a:ext>
            </a:extLst>
          </p:cNvPr>
          <p:cNvGrpSpPr/>
          <p:nvPr/>
        </p:nvGrpSpPr>
        <p:grpSpPr>
          <a:xfrm>
            <a:off x="773485" y="3538848"/>
            <a:ext cx="1045479" cy="307777"/>
            <a:chOff x="1992327" y="3559447"/>
            <a:chExt cx="1045479" cy="307778"/>
          </a:xfrm>
        </p:grpSpPr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96B58E0C-63D2-42CF-8C40-1294564D9E3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OpCode_13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63498C-6B3E-42DD-ADAC-9859480DEAE0}"/>
                </a:ext>
              </a:extLst>
            </p:cNvPr>
            <p:cNvCxnSpPr>
              <a:cxnSpLocks/>
            </p:cNvCxnSpPr>
            <p:nvPr/>
          </p:nvCxnSpPr>
          <p:spPr>
            <a:xfrm>
              <a:off x="2133242" y="362830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1FD57E-B77C-4711-8E99-F6152610BE22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00FC9-1ABB-469A-941E-05D6FC51581D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7" action="ppaction://hlinksldjump"/>
            <a:extLst>
              <a:ext uri="{FF2B5EF4-FFF2-40B4-BE49-F238E27FC236}">
                <a16:creationId xmlns:a16="http://schemas.microsoft.com/office/drawing/2014/main" id="{27D305C6-833D-80DC-8206-F56304748984}"/>
              </a:ext>
            </a:extLst>
          </p:cNvPr>
          <p:cNvSpPr/>
          <p:nvPr/>
        </p:nvSpPr>
        <p:spPr>
          <a:xfrm>
            <a:off x="1344813" y="24593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32" name="Arrow: Right 31">
            <a:hlinkClick r:id="rId8" action="ppaction://hlinksldjump"/>
            <a:extLst>
              <a:ext uri="{FF2B5EF4-FFF2-40B4-BE49-F238E27FC236}">
                <a16:creationId xmlns:a16="http://schemas.microsoft.com/office/drawing/2014/main" id="{D60F7231-0693-4CAF-FFC5-417EDDD73F77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pic>
        <p:nvPicPr>
          <p:cNvPr id="4" name="Picture 3">
            <a:hlinkClick r:id="rId9" action="ppaction://hlinksldjump"/>
            <a:extLst>
              <a:ext uri="{FF2B5EF4-FFF2-40B4-BE49-F238E27FC236}">
                <a16:creationId xmlns:a16="http://schemas.microsoft.com/office/drawing/2014/main" id="{8E9C54ED-8F03-9BEA-6CA2-86B4AA0D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D0826B3-67DA-94F5-2D6A-F3E5F03076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1542D-D337-B263-6821-E75B8E5D2C97}"/>
              </a:ext>
            </a:extLst>
          </p:cNvPr>
          <p:cNvSpPr/>
          <p:nvPr/>
        </p:nvSpPr>
        <p:spPr>
          <a:xfrm>
            <a:off x="6474495" y="429704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133B4-2959-E87F-3DB2-96B6A31F4639}"/>
              </a:ext>
            </a:extLst>
          </p:cNvPr>
          <p:cNvSpPr/>
          <p:nvPr/>
        </p:nvSpPr>
        <p:spPr>
          <a:xfrm>
            <a:off x="6474495" y="4484506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4BEC9-B7D1-A0A0-B5AE-B273014B8585}"/>
              </a:ext>
            </a:extLst>
          </p:cNvPr>
          <p:cNvSpPr/>
          <p:nvPr/>
        </p:nvSpPr>
        <p:spPr>
          <a:xfrm>
            <a:off x="6474495" y="4671969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B9FAB-3ACD-A40F-D49B-C5DAB5769D99}"/>
              </a:ext>
            </a:extLst>
          </p:cNvPr>
          <p:cNvSpPr/>
          <p:nvPr/>
        </p:nvSpPr>
        <p:spPr>
          <a:xfrm>
            <a:off x="6474495" y="4859432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81A1E-753F-A6CC-E0E8-BDF243099923}"/>
              </a:ext>
            </a:extLst>
          </p:cNvPr>
          <p:cNvSpPr/>
          <p:nvPr/>
        </p:nvSpPr>
        <p:spPr>
          <a:xfrm>
            <a:off x="6474495" y="504689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DC687FC-8FE8-B9F0-1C2D-3CB8B10835FC}"/>
              </a:ext>
            </a:extLst>
          </p:cNvPr>
          <p:cNvCxnSpPr>
            <a:cxnSpLocks/>
            <a:stCxn id="3" idx="1"/>
            <a:endCxn id="17" idx="1"/>
          </p:cNvCxnSpPr>
          <p:nvPr/>
        </p:nvCxnSpPr>
        <p:spPr>
          <a:xfrm rot="10800000" flipV="1">
            <a:off x="6474495" y="4367220"/>
            <a:ext cx="12700" cy="749850"/>
          </a:xfrm>
          <a:prstGeom prst="bentConnector3">
            <a:avLst>
              <a:gd name="adj1" fmla="val 4494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4BD08B2-8157-8FFC-C839-F7E76666AA9F}"/>
              </a:ext>
            </a:extLst>
          </p:cNvPr>
          <p:cNvCxnSpPr>
            <a:cxnSpLocks/>
            <a:stCxn id="3" idx="1"/>
            <a:endCxn id="16" idx="1"/>
          </p:cNvCxnSpPr>
          <p:nvPr/>
        </p:nvCxnSpPr>
        <p:spPr>
          <a:xfrm rot="10800000" flipV="1">
            <a:off x="6474495" y="4367220"/>
            <a:ext cx="12700" cy="562388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519CE87-9938-A09A-BD18-26D986D4D76A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 flipV="1">
            <a:off x="6474495" y="4367219"/>
            <a:ext cx="12700" cy="374925"/>
          </a:xfrm>
          <a:prstGeom prst="bentConnector3">
            <a:avLst>
              <a:gd name="adj1" fmla="val 4450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E50531C-D2D7-B9AE-3842-375213F3AEAA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6474495" y="4367220"/>
            <a:ext cx="12700" cy="187462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83661A-A3C0-BAD6-49CF-C3DA3DDC298C}"/>
              </a:ext>
            </a:extLst>
          </p:cNvPr>
          <p:cNvGrpSpPr/>
          <p:nvPr/>
        </p:nvGrpSpPr>
        <p:grpSpPr>
          <a:xfrm>
            <a:off x="864857" y="3114372"/>
            <a:ext cx="954107" cy="307777"/>
            <a:chOff x="1992327" y="3559447"/>
            <a:chExt cx="954107" cy="307778"/>
          </a:xfrm>
        </p:grpSpPr>
        <p:sp>
          <p:nvSpPr>
            <p:cNvPr id="46" name="TextBox 45">
              <a:hlinkClick r:id="rId6" action="ppaction://hlinksldjump"/>
              <a:extLst>
                <a:ext uri="{FF2B5EF4-FFF2-40B4-BE49-F238E27FC236}">
                  <a16:creationId xmlns:a16="http://schemas.microsoft.com/office/drawing/2014/main" id="{E64DB85B-F31A-95C3-F017-B397CF375A10}"/>
                </a:ext>
              </a:extLst>
            </p:cNvPr>
            <p:cNvSpPr txBox="1"/>
            <p:nvPr/>
          </p:nvSpPr>
          <p:spPr>
            <a:xfrm>
              <a:off x="1992327" y="3559447"/>
              <a:ext cx="954107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OpCode_6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AD96970-20E3-1AC1-75DC-FE2BB7D2D3C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27AADAC9-B0F8-1264-E4D2-F2AB37A482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2087259" y="3288423"/>
            <a:ext cx="659287" cy="459531"/>
          </a:xfrm>
          <a:prstGeom prst="rect">
            <a:avLst/>
          </a:prstGeom>
        </p:spPr>
      </p:pic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45E4A3D-3F23-C58E-0DE2-0BB33A00F54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18964" y="3268261"/>
            <a:ext cx="303853" cy="12295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4AB00F7-6738-D5DE-A908-6D5F9BD678E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2746546" y="3123737"/>
            <a:ext cx="1924291" cy="39445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</p:cNvCxnSpPr>
          <p:nvPr/>
        </p:nvCxnSpPr>
        <p:spPr>
          <a:xfrm>
            <a:off x="3777674" y="4095263"/>
            <a:ext cx="631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190C31-1A0E-4A1A-ACF8-CA10B239B5BF}"/>
              </a:ext>
            </a:extLst>
          </p:cNvPr>
          <p:cNvSpPr/>
          <p:nvPr/>
        </p:nvSpPr>
        <p:spPr>
          <a:xfrm>
            <a:off x="10530183" y="4322579"/>
            <a:ext cx="90960" cy="914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20280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 from H reg[3:0]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9"/>
            <a:ext cx="1122423" cy="500265"/>
            <a:chOff x="1992327" y="3559447"/>
            <a:chExt cx="1122423" cy="500266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1122423" cy="50026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OpCode_7</a:t>
              </a:r>
            </a:p>
            <a:p>
              <a:r>
                <a:rPr lang="en-US" sz="1051"/>
                <a:t>BRANCH Relative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3156960" y="2871792"/>
            <a:ext cx="3647949" cy="1568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632658"/>
            <a:ext cx="44114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2965907" y="2751766"/>
            <a:ext cx="2405087" cy="314540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36141"/>
              </p:ext>
            </p:extLst>
          </p:nvPr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75"/>
              </p:ext>
            </p:extLst>
          </p:nvPr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2862060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Diagram&#10;&#10;Description automatically generated with low confidence">
            <a:extLst>
              <a:ext uri="{FF2B5EF4-FFF2-40B4-BE49-F238E27FC236}">
                <a16:creationId xmlns:a16="http://schemas.microsoft.com/office/drawing/2014/main" id="{2496707C-5C1D-0127-ED8E-A4CE9274A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007587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2818"/>
              </p:ext>
            </p:extLst>
          </p:nvPr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</p:spTree>
    <p:extLst>
      <p:ext uri="{BB962C8B-B14F-4D97-AF65-F5344CB8AC3E}">
        <p14:creationId xmlns:p14="http://schemas.microsoft.com/office/powerpoint/2010/main" val="8146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23261"/>
              </p:ext>
            </p:extLst>
          </p:nvPr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A8A1125-8BBF-88B2-3B12-147570F32060}"/>
              </a:ext>
            </a:extLst>
          </p:cNvPr>
          <p:cNvSpPr txBox="1"/>
          <p:nvPr/>
        </p:nvSpPr>
        <p:spPr>
          <a:xfrm>
            <a:off x="697083" y="3117301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stCxn id="41" idx="3"/>
            <a:endCxn id="40" idx="3"/>
          </p:cNvCxnSpPr>
          <p:nvPr/>
        </p:nvCxnSpPr>
        <p:spPr>
          <a:xfrm flipV="1">
            <a:off x="1628748" y="3257920"/>
            <a:ext cx="477962" cy="440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9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10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</p:spTree>
    <p:extLst>
      <p:ext uri="{BB962C8B-B14F-4D97-AF65-F5344CB8AC3E}">
        <p14:creationId xmlns:p14="http://schemas.microsoft.com/office/powerpoint/2010/main" val="3442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ALU </a:t>
            </a:r>
            <a:r>
              <a:rPr lang="en-US" err="1"/>
              <a:t>OpCodes</a:t>
            </a:r>
            <a:r>
              <a:rPr lang="en-US"/>
              <a:t> 2,3,7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144000" cy="9017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ALU opcode(010), SF(0 / 1) – A XOR B / !B</a:t>
            </a:r>
          </a:p>
          <a:p>
            <a:pPr algn="l"/>
            <a:r>
              <a:rPr lang="en-US" sz="2000"/>
              <a:t>No change to the source SF for ADD/SUB/ADC/SBC/!B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4612945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2739700" y="2575369"/>
            <a:ext cx="388248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SF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561801" y="2972190"/>
            <a:ext cx="619801" cy="9504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2304435" y="4007177"/>
            <a:ext cx="396262" cy="369332"/>
          </a:xfrm>
          <a:prstGeom prst="rect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00697" y="4191843"/>
            <a:ext cx="2262540" cy="1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2659246" y="367364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ADD/SUB/ADC/SBC/!B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614866" y="4433179"/>
            <a:ext cx="1074540" cy="348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689406" y="4251995"/>
            <a:ext cx="817853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 or !B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2382982" y="4515137"/>
            <a:ext cx="31771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00698" y="4699803"/>
            <a:ext cx="2262539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F0F52E-03D3-4A26-A27D-DF079F36A804}"/>
              </a:ext>
            </a:extLst>
          </p:cNvPr>
          <p:cNvCxnSpPr/>
          <p:nvPr/>
        </p:nvCxnSpPr>
        <p:spPr>
          <a:xfrm flipH="1">
            <a:off x="3234519" y="4547657"/>
            <a:ext cx="200168" cy="3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C8E5D1-343F-47A9-B521-174B48BAB1C7}"/>
              </a:ext>
            </a:extLst>
          </p:cNvPr>
          <p:cNvSpPr txBox="1"/>
          <p:nvPr/>
        </p:nvSpPr>
        <p:spPr>
          <a:xfrm>
            <a:off x="3212612" y="4730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B90B0A-2CD8-4E4B-804E-26FBA1AEF00B}"/>
              </a:ext>
            </a:extLst>
          </p:cNvPr>
          <p:cNvCxnSpPr/>
          <p:nvPr/>
        </p:nvCxnSpPr>
        <p:spPr>
          <a:xfrm flipH="1">
            <a:off x="6494517" y="4286435"/>
            <a:ext cx="200168" cy="30490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2750D8-9883-4926-B567-BC48B3710EF4}"/>
              </a:ext>
            </a:extLst>
          </p:cNvPr>
          <p:cNvSpPr txBox="1"/>
          <p:nvPr/>
        </p:nvSpPr>
        <p:spPr>
          <a:xfrm>
            <a:off x="6411049" y="4113865"/>
            <a:ext cx="38781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89661-D561-4CFA-A791-490157609FBE}"/>
              </a:ext>
            </a:extLst>
          </p:cNvPr>
          <p:cNvSpPr txBox="1"/>
          <p:nvPr/>
        </p:nvSpPr>
        <p:spPr>
          <a:xfrm>
            <a:off x="5598776" y="3453083"/>
            <a:ext cx="309700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352352-8CC1-45AF-AD79-C7217AA4DBE8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5753626" y="3822415"/>
            <a:ext cx="1" cy="529297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46861B-2B36-4610-8D0D-CA8130449E9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694686" y="5070545"/>
            <a:ext cx="38785" cy="36455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95819E-1699-4221-BF84-7CC8E8E9B55E}"/>
              </a:ext>
            </a:extLst>
          </p:cNvPr>
          <p:cNvSpPr txBox="1"/>
          <p:nvPr/>
        </p:nvSpPr>
        <p:spPr>
          <a:xfrm>
            <a:off x="5321770" y="5435103"/>
            <a:ext cx="2260555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  ‘010’ output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88AAA6-A2A9-4BAD-BF8F-08791CDA83D2}"/>
              </a:ext>
            </a:extLst>
          </p:cNvPr>
          <p:cNvSpPr/>
          <p:nvPr/>
        </p:nvSpPr>
        <p:spPr>
          <a:xfrm>
            <a:off x="9133983" y="3378960"/>
            <a:ext cx="1291988" cy="1555845"/>
          </a:xfrm>
          <a:prstGeom prst="roundRect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Adder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8524D-0108-444C-82EC-727CE5B66372}"/>
              </a:ext>
            </a:extLst>
          </p:cNvPr>
          <p:cNvSpPr txBox="1"/>
          <p:nvPr/>
        </p:nvSpPr>
        <p:spPr>
          <a:xfrm>
            <a:off x="8191514" y="3770197"/>
            <a:ext cx="317716" cy="369332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34D5EF-DA5E-437B-950E-0DA5D8EB42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8509230" y="3954863"/>
            <a:ext cx="634770" cy="3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2A0E3F-5C6F-413E-B571-C573725EA7C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507259" y="4419509"/>
            <a:ext cx="626724" cy="17152"/>
          </a:xfrm>
          <a:prstGeom prst="lin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hlinkClick r:id="rId2" action="ppaction://hlinksldjump"/>
            <a:extLst>
              <a:ext uri="{FF2B5EF4-FFF2-40B4-BE49-F238E27FC236}">
                <a16:creationId xmlns:a16="http://schemas.microsoft.com/office/drawing/2014/main" id="{8C70B29B-A1AA-419A-A1E5-9C3574A02724}"/>
              </a:ext>
            </a:extLst>
          </p:cNvPr>
          <p:cNvSpPr txBox="1"/>
          <p:nvPr/>
        </p:nvSpPr>
        <p:spPr>
          <a:xfrm>
            <a:off x="8877871" y="5369261"/>
            <a:ext cx="180421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EE484-5793-4871-BA0F-8885BAC963B2}"/>
              </a:ext>
            </a:extLst>
          </p:cNvPr>
          <p:cNvSpPr txBox="1"/>
          <p:nvPr/>
        </p:nvSpPr>
        <p:spPr>
          <a:xfrm>
            <a:off x="10781794" y="3833718"/>
            <a:ext cx="1334020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Op Codes </a:t>
            </a:r>
          </a:p>
          <a:p>
            <a:r>
              <a:rPr lang="en-US"/>
              <a:t> ‘011’ , ‘111’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D9A533-B2E1-4E99-839B-C0B22633A8D6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10425971" y="4156883"/>
            <a:ext cx="355823" cy="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DE018C-E352-43C9-B3D4-882DDE98A43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>
          <a:xfrm flipV="1">
            <a:off x="9779977" y="4934805"/>
            <a:ext cx="0" cy="434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56E40C5-F41C-42FE-9C38-922CD5E56280}"/>
              </a:ext>
            </a:extLst>
          </p:cNvPr>
          <p:cNvSpPr txBox="1"/>
          <p:nvPr/>
        </p:nvSpPr>
        <p:spPr>
          <a:xfrm>
            <a:off x="4572000" y="2686313"/>
            <a:ext cx="317888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/>
              <a:t>{Op =XX0, SF = 0} </a:t>
            </a:r>
            <a:r>
              <a:rPr lang="en-US" sz="1400">
                <a:sym typeface="Wingdings" panose="05000000000000000000" pitchFamily="2" charset="2"/>
              </a:rPr>
              <a:t> A XOR B; Else B or !B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382AFC-4149-4C92-A81A-D9366F7771BB}"/>
              </a:ext>
            </a:extLst>
          </p:cNvPr>
          <p:cNvSpPr txBox="1"/>
          <p:nvPr/>
        </p:nvSpPr>
        <p:spPr>
          <a:xfrm>
            <a:off x="2739700" y="3007340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[0]</a:t>
            </a:r>
          </a:p>
        </p:txBody>
      </p:sp>
      <p:pic>
        <p:nvPicPr>
          <p:cNvPr id="16" name="Picture 15" descr="A picture containing silhouette, clipart&#10;&#10;Description automatically generated">
            <a:extLst>
              <a:ext uri="{FF2B5EF4-FFF2-40B4-BE49-F238E27FC236}">
                <a16:creationId xmlns:a16="http://schemas.microsoft.com/office/drawing/2014/main" id="{BC8103A4-2A0A-46DB-A593-2BF4D6F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4028495" y="2594502"/>
            <a:ext cx="504959" cy="77686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286F69D-F21E-4D60-9AA3-BD66E0D2087D}"/>
              </a:ext>
            </a:extLst>
          </p:cNvPr>
          <p:cNvCxnSpPr>
            <a:stCxn id="61" idx="3"/>
          </p:cNvCxnSpPr>
          <p:nvPr/>
        </p:nvCxnSpPr>
        <p:spPr>
          <a:xfrm flipV="1">
            <a:off x="3718814" y="3039478"/>
            <a:ext cx="295769" cy="1217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1CFBA63-C9CE-4503-BFDD-894CEE698A4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7948" y="2729258"/>
            <a:ext cx="875832" cy="1611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1F510-2AB5-4A50-8007-E6624EBC443B}"/>
              </a:ext>
            </a:extLst>
          </p:cNvPr>
          <p:cNvSpPr txBox="1"/>
          <p:nvPr/>
        </p:nvSpPr>
        <p:spPr>
          <a:xfrm>
            <a:off x="4923671" y="400872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CB5AA3-D0ED-4262-BF5A-46CE81C5C3CB}"/>
              </a:ext>
            </a:extLst>
          </p:cNvPr>
          <p:cNvSpPr txBox="1"/>
          <p:nvPr/>
        </p:nvSpPr>
        <p:spPr>
          <a:xfrm>
            <a:off x="4927509" y="45343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</a:t>
            </a:r>
          </a:p>
        </p:txBody>
      </p:sp>
      <p:pic>
        <p:nvPicPr>
          <p:cNvPr id="43" name="Picture 42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41E8C965-7DF5-41F0-8632-31D5278F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972" r="27394"/>
          <a:stretch/>
        </p:blipFill>
        <p:spPr>
          <a:xfrm>
            <a:off x="5753627" y="4168529"/>
            <a:ext cx="861239" cy="52929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AE057DB-982F-4F80-8754-E508C592BEE7}"/>
              </a:ext>
            </a:extLst>
          </p:cNvPr>
          <p:cNvSpPr txBox="1"/>
          <p:nvPr/>
        </p:nvSpPr>
        <p:spPr>
          <a:xfrm>
            <a:off x="6041967" y="4271226"/>
            <a:ext cx="40107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x8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0E94C7-8EA6-455B-9A4F-A7AB2538B79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399965" y="4436663"/>
            <a:ext cx="363083" cy="123029"/>
          </a:xfrm>
          <a:prstGeom prst="bentConnector3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BEBE75F0-C337-8774-9D6B-3C9AD1D38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09F1FAC-6C35-5C21-27A2-403E310A1B9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109EEA80-3811-5D2A-17CC-45E7F9788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15980"/>
              </p:ext>
            </p:extLst>
          </p:nvPr>
        </p:nvGraphicFramePr>
        <p:xfrm>
          <a:off x="5642015" y="34437"/>
          <a:ext cx="6106641" cy="125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8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145809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735663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367157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781233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197891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Special </a:t>
                      </a:r>
                      <a:r>
                        <a:rPr lang="en-US" sz="1200" err="1"/>
                        <a:t>Func</a:t>
                      </a:r>
                      <a:r>
                        <a:rPr lang="en-US" sz="12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Flag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010 - 2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!B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011 - 3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111- 7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7C1D059-2471-B892-4EDC-FB1D43B35318}"/>
              </a:ext>
            </a:extLst>
          </p:cNvPr>
          <p:cNvSpPr txBox="1"/>
          <p:nvPr/>
        </p:nvSpPr>
        <p:spPr>
          <a:xfrm>
            <a:off x="6097014" y="4762768"/>
            <a:ext cx="1272913" cy="307777"/>
          </a:xfrm>
          <a:prstGeom prst="rect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!B or (A XOR B)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0B2A36-2181-CD03-B027-4CADE717218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706218" y="4419508"/>
            <a:ext cx="27253" cy="34326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F32E-4E0E-4074-BD84-B5CA9D9D5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ALU: ADD Carry/SUB Carry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D4A6-22F8-4A01-9F67-DAD78824A19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81101"/>
            <a:ext cx="9722840" cy="16557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000"/>
              <a:t>Note the difference between the ALU function opcodes for ADD / SUB and ADC / SBC:</a:t>
            </a:r>
          </a:p>
          <a:p>
            <a:pPr lvl="1"/>
            <a:r>
              <a:rPr lang="en-US" sz="1600"/>
              <a:t>ALU opcode(011), SF(0 / 1) – ADD/SUB</a:t>
            </a:r>
          </a:p>
          <a:p>
            <a:pPr lvl="1"/>
            <a:r>
              <a:rPr lang="en-US" sz="1600"/>
              <a:t>ALU opcode(111), SF(0 / 1) – ADC/SBC</a:t>
            </a:r>
          </a:p>
          <a:p>
            <a:pPr algn="l"/>
            <a:r>
              <a:rPr lang="en-US" sz="2000"/>
              <a:t>Note: The 6502 ISA only supports ADC/SBC (along with Set Carry and Reset Carry)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7CC0352E-32EA-4403-9027-25A687992806}"/>
              </a:ext>
            </a:extLst>
          </p:cNvPr>
          <p:cNvSpPr/>
          <p:nvPr/>
        </p:nvSpPr>
        <p:spPr>
          <a:xfrm rot="5400000">
            <a:off x="6053817" y="4218297"/>
            <a:ext cx="1137313" cy="436728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EF291-5B32-4602-9E11-1210D6DED3AF}"/>
              </a:ext>
            </a:extLst>
          </p:cNvPr>
          <p:cNvSpPr txBox="1"/>
          <p:nvPr/>
        </p:nvSpPr>
        <p:spPr>
          <a:xfrm>
            <a:off x="3651810" y="3330056"/>
            <a:ext cx="97911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ALU_Op</a:t>
            </a:r>
            <a:r>
              <a:rPr lang="en-US" sz="1400"/>
              <a:t>[2]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EA55D6E-4AE3-4219-91D5-E37754E4300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4630924" y="3483945"/>
            <a:ext cx="1991550" cy="438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A914CD-FA5E-4265-8DA8-4C4929259DE9}"/>
              </a:ext>
            </a:extLst>
          </p:cNvPr>
          <p:cNvSpPr txBox="1"/>
          <p:nvPr/>
        </p:nvSpPr>
        <p:spPr>
          <a:xfrm>
            <a:off x="3954574" y="4007177"/>
            <a:ext cx="39626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SF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C0FF7-2BDC-494B-92C3-31E95AA2509F}"/>
              </a:ext>
            </a:extLst>
          </p:cNvPr>
          <p:cNvCxnSpPr>
            <a:cxnSpLocks/>
          </p:cNvCxnSpPr>
          <p:nvPr/>
        </p:nvCxnSpPr>
        <p:spPr>
          <a:xfrm flipV="1">
            <a:off x="4350837" y="4195971"/>
            <a:ext cx="2048961" cy="0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45C8B6-8DE8-4DAF-A9C1-BE227B5FB6D7}"/>
              </a:ext>
            </a:extLst>
          </p:cNvPr>
          <p:cNvSpPr txBox="1"/>
          <p:nvPr/>
        </p:nvSpPr>
        <p:spPr>
          <a:xfrm>
            <a:off x="5069816" y="387461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ADD/SUB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ABD36F-CD81-485F-BD82-667169D17B59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6840838" y="4436661"/>
            <a:ext cx="557277" cy="1"/>
          </a:xfrm>
          <a:prstGeom prst="line">
            <a:avLst/>
          </a:prstGeom>
          <a:noFill/>
          <a:ln w="12700">
            <a:solidFill>
              <a:srgbClr val="00B050"/>
            </a:solidFill>
          </a:ln>
        </p:spPr>
      </p:cxn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CF67C1AC-AF45-4780-BB40-A6A2A587D6CD}"/>
              </a:ext>
            </a:extLst>
          </p:cNvPr>
          <p:cNvSpPr txBox="1"/>
          <p:nvPr/>
        </p:nvSpPr>
        <p:spPr>
          <a:xfrm>
            <a:off x="7398115" y="4251995"/>
            <a:ext cx="1804212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Carry-in to 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9493-09C1-485B-B47D-AEF06F6BD4EC}"/>
              </a:ext>
            </a:extLst>
          </p:cNvPr>
          <p:cNvSpPr txBox="1"/>
          <p:nvPr/>
        </p:nvSpPr>
        <p:spPr>
          <a:xfrm>
            <a:off x="849746" y="4567512"/>
            <a:ext cx="3944017" cy="2769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Carry-in from last Op (from carry bit in flags register)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CA7CB5-F919-4470-A0F5-0F8E76A116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93763" y="4698317"/>
            <a:ext cx="1606034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921A-B7EB-4295-B511-CBB06E49B76F}"/>
              </a:ext>
            </a:extLst>
          </p:cNvPr>
          <p:cNvSpPr txBox="1"/>
          <p:nvPr/>
        </p:nvSpPr>
        <p:spPr>
          <a:xfrm>
            <a:off x="5072090" y="439550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ADC/SBC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57A44-C7A6-4392-AC60-D41ED74FB224}"/>
              </a:ext>
            </a:extLst>
          </p:cNvPr>
          <p:cNvSpPr txBox="1"/>
          <p:nvPr/>
        </p:nvSpPr>
        <p:spPr>
          <a:xfrm>
            <a:off x="6166659" y="3882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590561-ED9A-458B-A482-7ACEC3A262F8}"/>
              </a:ext>
            </a:extLst>
          </p:cNvPr>
          <p:cNvSpPr txBox="1"/>
          <p:nvPr/>
        </p:nvSpPr>
        <p:spPr>
          <a:xfrm>
            <a:off x="6154685" y="43625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CBC7497A-1E15-E5C6-19D5-2A809235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A3952A2-2DF4-2386-64D0-4D5FC44A787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Diagram&#10;&#10;Description automatically generated with low confidence">
            <a:extLst>
              <a:ext uri="{FF2B5EF4-FFF2-40B4-BE49-F238E27FC236}">
                <a16:creationId xmlns:a16="http://schemas.microsoft.com/office/drawing/2014/main" id="{12E78568-8857-CE34-781B-3DA989D7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3153884" y="5193446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8522254" y="3981843"/>
            <a:ext cx="139804" cy="280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84" y="3823026"/>
            <a:ext cx="2361877" cy="1697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4134821" y="4278626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(v1.0)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</p:cNvCxnSpPr>
          <p:nvPr/>
        </p:nvCxnSpPr>
        <p:spPr>
          <a:xfrm>
            <a:off x="1896568" y="2843219"/>
            <a:ext cx="2427413" cy="5755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11650779" y="616917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03BC82A9-0CCA-495F-9129-5488E23B9914}"/>
              </a:ext>
            </a:extLst>
          </p:cNvPr>
          <p:cNvSpPr/>
          <p:nvPr/>
        </p:nvSpPr>
        <p:spPr>
          <a:xfrm rot="5400000">
            <a:off x="5557003" y="3450203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14B78-7FD0-4189-BB34-07277365EFDF}"/>
              </a:ext>
            </a:extLst>
          </p:cNvPr>
          <p:cNvGrpSpPr/>
          <p:nvPr/>
        </p:nvGrpSpPr>
        <p:grpSpPr>
          <a:xfrm>
            <a:off x="4153295" y="3815263"/>
            <a:ext cx="3504723" cy="1325059"/>
            <a:chOff x="6995145" y="1644272"/>
            <a:chExt cx="4445078" cy="16635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56496B-56A3-4945-8BD4-9B59C9754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6995145" y="1644272"/>
              <a:ext cx="1346222" cy="46369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374 </a:t>
              </a:r>
              <a:r>
                <a:rPr lang="en-US" err="1"/>
                <a:t>Addr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CB4C-F297-416E-B26F-5F0C6127487A}"/>
              </a:ext>
            </a:extLst>
          </p:cNvPr>
          <p:cNvSpPr/>
          <p:nvPr/>
        </p:nvSpPr>
        <p:spPr>
          <a:xfrm>
            <a:off x="5828146" y="3269671"/>
            <a:ext cx="5822633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BFBD2C3-B7CD-4D91-AFD5-FFD3010E1E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1651635" y="4933841"/>
            <a:ext cx="2560147" cy="45232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10543469" y="4467006"/>
            <a:ext cx="1107311" cy="346929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I/O[0:7]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70A894D-9CC8-4574-A070-3F6539D1684B}"/>
              </a:ext>
            </a:extLst>
          </p:cNvPr>
          <p:cNvSpPr/>
          <p:nvPr/>
        </p:nvSpPr>
        <p:spPr>
          <a:xfrm rot="16200000">
            <a:off x="8769392" y="5492530"/>
            <a:ext cx="730120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B53C3D-78EF-4339-81F5-BF0078D0D5D5}"/>
              </a:ext>
            </a:extLst>
          </p:cNvPr>
          <p:cNvSpPr/>
          <p:nvPr/>
        </p:nvSpPr>
        <p:spPr>
          <a:xfrm>
            <a:off x="5931355" y="5869251"/>
            <a:ext cx="329184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Q[1:8] </a:t>
            </a:r>
            <a:r>
              <a:rPr lang="en-US" sz="1400">
                <a:sym typeface="Wingdings" panose="05000000000000000000" pitchFamily="2" charset="2"/>
              </a:rPr>
              <a:t> A[0:7]</a:t>
            </a: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A4CBE4-6B5B-4DF7-903A-4AA23DB9573A}"/>
              </a:ext>
            </a:extLst>
          </p:cNvPr>
          <p:cNvSpPr/>
          <p:nvPr/>
        </p:nvSpPr>
        <p:spPr>
          <a:xfrm rot="5400000">
            <a:off x="5666012" y="5600135"/>
            <a:ext cx="731520" cy="193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BEE181-B480-478B-8F3D-AD2231F43B97}"/>
              </a:ext>
            </a:extLst>
          </p:cNvPr>
          <p:cNvCxnSpPr>
            <a:cxnSpLocks/>
          </p:cNvCxnSpPr>
          <p:nvPr/>
        </p:nvCxnSpPr>
        <p:spPr>
          <a:xfrm flipV="1">
            <a:off x="1896569" y="2347453"/>
            <a:ext cx="2479057" cy="263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9F290C2-C8B7-40C5-A0EF-51BA9B2A43C6}"/>
              </a:ext>
            </a:extLst>
          </p:cNvPr>
          <p:cNvSpPr txBox="1"/>
          <p:nvPr/>
        </p:nvSpPr>
        <p:spPr>
          <a:xfrm>
            <a:off x="1580359" y="1682022"/>
            <a:ext cx="489236" cy="2616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/>
              <a:t>Clock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EE59C2D-2835-4266-AED4-024A4C327EF2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3446233" y="2062159"/>
            <a:ext cx="1054215" cy="5537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B3DB05E3-F95D-4C94-A16C-A17A41377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8217944" y="1144002"/>
            <a:ext cx="563747" cy="386751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F37D2-C77E-4C40-BC3B-FAAD066C274F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1896568" y="1333054"/>
            <a:ext cx="6321376" cy="432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113" idx="3"/>
            <a:endCxn id="90" idx="1"/>
          </p:cNvCxnSpPr>
          <p:nvPr/>
        </p:nvCxnSpPr>
        <p:spPr>
          <a:xfrm flipH="1">
            <a:off x="4134823" y="2758434"/>
            <a:ext cx="828092" cy="1616511"/>
          </a:xfrm>
          <a:prstGeom prst="bentConnector5">
            <a:avLst>
              <a:gd name="adj1" fmla="val -27606"/>
              <a:gd name="adj2" fmla="val 54128"/>
              <a:gd name="adj3" fmla="val 12760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ED08D662-9E2C-4C48-8DF5-34B2F93B7214}"/>
              </a:ext>
            </a:extLst>
          </p:cNvPr>
          <p:cNvCxnSpPr>
            <a:cxnSpLocks/>
            <a:stCxn id="125" idx="3"/>
            <a:endCxn id="166" idx="1"/>
          </p:cNvCxnSpPr>
          <p:nvPr/>
        </p:nvCxnSpPr>
        <p:spPr>
          <a:xfrm flipV="1">
            <a:off x="4969605" y="2208230"/>
            <a:ext cx="2316803" cy="112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166" idx="3"/>
            <a:endCxn id="106" idx="0"/>
          </p:cNvCxnSpPr>
          <p:nvPr/>
        </p:nvCxnSpPr>
        <p:spPr>
          <a:xfrm>
            <a:off x="7850153" y="2208229"/>
            <a:ext cx="742003" cy="177361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7CD34-B730-4FC5-B971-D8C548294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03629" y="2528667"/>
            <a:ext cx="659287" cy="459531"/>
          </a:xfrm>
          <a:prstGeom prst="rect">
            <a:avLst/>
          </a:prstGeom>
        </p:spPr>
      </p:pic>
      <p:pic>
        <p:nvPicPr>
          <p:cNvPr id="125" name="Picture 1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5D8554E-A37E-4C5F-BE70-796A9F4B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10318" y="1979589"/>
            <a:ext cx="659287" cy="459531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C906E48C-B4FD-41A1-8D59-689D945A3CD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069596" y="1835351"/>
            <a:ext cx="2240722" cy="228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Diagram&#10;&#10;Description automatically generated with low confidence">
            <a:extLst>
              <a:ext uri="{FF2B5EF4-FFF2-40B4-BE49-F238E27FC236}">
                <a16:creationId xmlns:a16="http://schemas.microsoft.com/office/drawing/2014/main" id="{219BBF6E-37C2-464B-9959-334FD3CC5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2882485" y="1868783"/>
            <a:ext cx="563747" cy="3867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399462" y="4640086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10916"/>
              </p:ext>
            </p:extLst>
          </p:nvPr>
        </p:nvGraphicFramePr>
        <p:xfrm>
          <a:off x="739639" y="40804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04933"/>
              </p:ext>
            </p:extLst>
          </p:nvPr>
        </p:nvGraphicFramePr>
        <p:xfrm>
          <a:off x="876223" y="439959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415636" y="4061969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258620" y="436360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475676" y="472844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4427"/>
              </p:ext>
            </p:extLst>
          </p:nvPr>
        </p:nvGraphicFramePr>
        <p:xfrm>
          <a:off x="735025" y="368788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411021" y="3687890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88405"/>
              </p:ext>
            </p:extLst>
          </p:nvPr>
        </p:nvGraphicFramePr>
        <p:xfrm>
          <a:off x="751537" y="47090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AF48667-5FF4-4706-9E1C-108D1BE755EE}"/>
              </a:ext>
            </a:extLst>
          </p:cNvPr>
          <p:cNvCxnSpPr>
            <a:cxnSpLocks/>
          </p:cNvCxnSpPr>
          <p:nvPr/>
        </p:nvCxnSpPr>
        <p:spPr>
          <a:xfrm>
            <a:off x="8771963" y="1337377"/>
            <a:ext cx="570436" cy="2662552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Diagram&#10;&#10;Description automatically generated with low confidence">
            <a:extLst>
              <a:ext uri="{FF2B5EF4-FFF2-40B4-BE49-F238E27FC236}">
                <a16:creationId xmlns:a16="http://schemas.microsoft.com/office/drawing/2014/main" id="{DFC2F0D4-7827-43C3-B3C3-27737C6B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8979" b="28024"/>
          <a:stretch/>
        </p:blipFill>
        <p:spPr>
          <a:xfrm>
            <a:off x="7286407" y="2014854"/>
            <a:ext cx="563747" cy="386751"/>
          </a:xfrm>
          <a:prstGeom prst="rect">
            <a:avLst/>
          </a:prstGeom>
        </p:spPr>
      </p:pic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88F82D75-77E2-1831-A972-12C4E77BFEA9}"/>
              </a:ext>
            </a:extLst>
          </p:cNvPr>
          <p:cNvSpPr txBox="1"/>
          <p:nvPr/>
        </p:nvSpPr>
        <p:spPr>
          <a:xfrm>
            <a:off x="1203653" y="1681462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48" name="Rectangle 47">
            <a:hlinkClick r:id="rId8" action="ppaction://hlinksldjump"/>
            <a:extLst>
              <a:ext uri="{FF2B5EF4-FFF2-40B4-BE49-F238E27FC236}">
                <a16:creationId xmlns:a16="http://schemas.microsoft.com/office/drawing/2014/main" id="{BFD8F7A4-32B5-17F5-B995-7E8E323C70EE}"/>
              </a:ext>
            </a:extLst>
          </p:cNvPr>
          <p:cNvSpPr/>
          <p:nvPr/>
        </p:nvSpPr>
        <p:spPr>
          <a:xfrm>
            <a:off x="606555" y="27298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49" name="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2838B378-77BA-207A-5AC6-24C82662F479}"/>
              </a:ext>
            </a:extLst>
          </p:cNvPr>
          <p:cNvSpPr/>
          <p:nvPr/>
        </p:nvSpPr>
        <p:spPr>
          <a:xfrm>
            <a:off x="606555" y="227275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50" name="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078CEBB-65D1-D38E-BF22-E71D15AFD6D2}"/>
              </a:ext>
            </a:extLst>
          </p:cNvPr>
          <p:cNvSpPr/>
          <p:nvPr/>
        </p:nvSpPr>
        <p:spPr>
          <a:xfrm>
            <a:off x="606555" y="1195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>
            <a:off x="9009304" y="45373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9CBF6-E5CA-9BF1-67AD-3A762A96B38A}"/>
              </a:ext>
            </a:extLst>
          </p:cNvPr>
          <p:cNvSpPr/>
          <p:nvPr/>
        </p:nvSpPr>
        <p:spPr>
          <a:xfrm>
            <a:off x="2143199" y="5677196"/>
            <a:ext cx="1673128" cy="540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169: Up Down Counter</a:t>
            </a:r>
          </a:p>
        </p:txBody>
      </p:sp>
      <p:sp>
        <p:nvSpPr>
          <p:cNvPr id="54" name="Rectangle 53">
            <a:hlinkClick r:id="rId8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4115" y="623428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55" name="Rectangle 54">
            <a:hlinkClick r:id="rId8" action="ppaction://hlinksldjump"/>
            <a:extLst>
              <a:ext uri="{FF2B5EF4-FFF2-40B4-BE49-F238E27FC236}">
                <a16:creationId xmlns:a16="http://schemas.microsoft.com/office/drawing/2014/main" id="{E1966C82-9690-8F0F-6013-271CE9BA84A2}"/>
              </a:ext>
            </a:extLst>
          </p:cNvPr>
          <p:cNvSpPr/>
          <p:nvPr/>
        </p:nvSpPr>
        <p:spPr>
          <a:xfrm>
            <a:off x="188595" y="52947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56" name="Rectangle 55">
            <a:hlinkClick r:id="rId8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206023" y="64896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6800BF-5AAF-38BB-47E9-ECDB72C7CCDA}"/>
              </a:ext>
            </a:extLst>
          </p:cNvPr>
          <p:cNvCxnSpPr>
            <a:cxnSpLocks/>
            <a:stCxn id="56" idx="3"/>
            <a:endCxn id="4" idx="2"/>
          </p:cNvCxnSpPr>
          <p:nvPr/>
        </p:nvCxnSpPr>
        <p:spPr>
          <a:xfrm flipV="1">
            <a:off x="1669064" y="6217769"/>
            <a:ext cx="1310699" cy="363284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7B4BE8-C405-27C1-939E-3825D791AF1E}"/>
              </a:ext>
            </a:extLst>
          </p:cNvPr>
          <p:cNvSpPr txBox="1"/>
          <p:nvPr/>
        </p:nvSpPr>
        <p:spPr>
          <a:xfrm>
            <a:off x="3376539" y="4713051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1BC13F-35E5-D786-C4FB-D20F2A82AB79}"/>
              </a:ext>
            </a:extLst>
          </p:cNvPr>
          <p:cNvCxnSpPr>
            <a:cxnSpLocks/>
            <a:stCxn id="57" idx="3"/>
            <a:endCxn id="71" idx="0"/>
          </p:cNvCxnSpPr>
          <p:nvPr/>
        </p:nvCxnSpPr>
        <p:spPr>
          <a:xfrm>
            <a:off x="3717629" y="5386821"/>
            <a:ext cx="1103331" cy="295983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D4C02E-9BD1-6D9C-A3DF-D3CE70734F60}"/>
              </a:ext>
            </a:extLst>
          </p:cNvPr>
          <p:cNvSpPr txBox="1"/>
          <p:nvPr/>
        </p:nvSpPr>
        <p:spPr>
          <a:xfrm>
            <a:off x="4312335" y="5339107"/>
            <a:ext cx="57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3state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6D4A2B-AD50-1A1B-D68C-708D17F554C4}"/>
              </a:ext>
            </a:extLst>
          </p:cNvPr>
          <p:cNvSpPr txBox="1"/>
          <p:nvPr/>
        </p:nvSpPr>
        <p:spPr>
          <a:xfrm>
            <a:off x="1285982" y="5885379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681C30-ECB3-E5E2-960B-0E2DC73684AF}"/>
              </a:ext>
            </a:extLst>
          </p:cNvPr>
          <p:cNvCxnSpPr>
            <a:cxnSpLocks/>
            <a:stCxn id="64" idx="3"/>
            <a:endCxn id="4" idx="1"/>
          </p:cNvCxnSpPr>
          <p:nvPr/>
        </p:nvCxnSpPr>
        <p:spPr>
          <a:xfrm flipV="1">
            <a:off x="1562399" y="5947483"/>
            <a:ext cx="580800" cy="1875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4E4708-B74D-1E94-9409-4D07C1136582}"/>
              </a:ext>
            </a:extLst>
          </p:cNvPr>
          <p:cNvSpPr txBox="1"/>
          <p:nvPr/>
        </p:nvSpPr>
        <p:spPr>
          <a:xfrm>
            <a:off x="1578226" y="570265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Load 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B21DB3-C7F9-8961-2646-151C406C51CA}"/>
              </a:ext>
            </a:extLst>
          </p:cNvPr>
          <p:cNvSpPr txBox="1"/>
          <p:nvPr/>
        </p:nvSpPr>
        <p:spPr>
          <a:xfrm>
            <a:off x="1852799" y="6533599"/>
            <a:ext cx="790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Up/Down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C9AE17-B660-758A-1A54-4ADD6379AC38}"/>
              </a:ext>
            </a:extLst>
          </p:cNvPr>
          <p:cNvSpPr/>
          <p:nvPr/>
        </p:nvSpPr>
        <p:spPr>
          <a:xfrm>
            <a:off x="4162298" y="5682803"/>
            <a:ext cx="1317327" cy="5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245: 3-state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3816326" y="5812203"/>
            <a:ext cx="36635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5497850" y="5781567"/>
            <a:ext cx="540407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F21372-ACB3-E312-26F3-8C27A935B350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1651637" y="5386166"/>
            <a:ext cx="1502249" cy="65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A80336-202F-821B-A28F-40DC93D554BB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677155" y="6204351"/>
            <a:ext cx="1097269" cy="12137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D5FAC1-8CC5-A0E7-DE6F-D4F4F32389EA}"/>
              </a:ext>
            </a:extLst>
          </p:cNvPr>
          <p:cNvSpPr txBox="1"/>
          <p:nvPr/>
        </p:nvSpPr>
        <p:spPr>
          <a:xfrm>
            <a:off x="1896568" y="6249891"/>
            <a:ext cx="55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Count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A36F514-F352-0D36-4FBA-C9626346CE23}"/>
              </a:ext>
            </a:extLst>
          </p:cNvPr>
          <p:cNvCxnSpPr>
            <a:cxnSpLocks/>
          </p:cNvCxnSpPr>
          <p:nvPr/>
        </p:nvCxnSpPr>
        <p:spPr>
          <a:xfrm rot="10800000">
            <a:off x="2931709" y="5193446"/>
            <a:ext cx="6892595" cy="206793"/>
          </a:xfrm>
          <a:prstGeom prst="bentConnector3">
            <a:avLst>
              <a:gd name="adj1" fmla="val 28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DED4E7-9A87-65B0-A778-2F78256580DD}"/>
              </a:ext>
            </a:extLst>
          </p:cNvPr>
          <p:cNvSpPr txBox="1"/>
          <p:nvPr/>
        </p:nvSpPr>
        <p:spPr>
          <a:xfrm>
            <a:off x="7684350" y="5382103"/>
            <a:ext cx="96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Change MSB</a:t>
            </a:r>
          </a:p>
        </p:txBody>
      </p:sp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108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Right 56">
            <a:hlinkClick r:id="rId2" action="ppaction://hlinksldjump"/>
            <a:extLst>
              <a:ext uri="{FF2B5EF4-FFF2-40B4-BE49-F238E27FC236}">
                <a16:creationId xmlns:a16="http://schemas.microsoft.com/office/drawing/2014/main" id="{B75AB655-92F0-80AB-EECF-4DFFCAC7B535}"/>
              </a:ext>
            </a:extLst>
          </p:cNvPr>
          <p:cNvSpPr/>
          <p:nvPr/>
        </p:nvSpPr>
        <p:spPr>
          <a:xfrm>
            <a:off x="7248293" y="481803"/>
            <a:ext cx="3938611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err="1"/>
              <a:t>Disp</a:t>
            </a:r>
            <a:r>
              <a:rPr lang="en-US" sz="1600"/>
              <a:t> Char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B6590C-98C5-1E5A-C2D4-C3F2904DE12F}"/>
              </a:ext>
            </a:extLst>
          </p:cNvPr>
          <p:cNvSpPr/>
          <p:nvPr/>
        </p:nvSpPr>
        <p:spPr>
          <a:xfrm>
            <a:off x="8969314" y="4660973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906AC-F7EF-73D5-F109-C10D2236AE6F}"/>
              </a:ext>
            </a:extLst>
          </p:cNvPr>
          <p:cNvSpPr/>
          <p:nvPr/>
        </p:nvSpPr>
        <p:spPr>
          <a:xfrm>
            <a:off x="9228307" y="4862099"/>
            <a:ext cx="199685" cy="165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duino NANO Pinout">
            <a:extLst>
              <a:ext uri="{FF2B5EF4-FFF2-40B4-BE49-F238E27FC236}">
                <a16:creationId xmlns:a16="http://schemas.microsoft.com/office/drawing/2014/main" id="{1B46F445-FF45-73BB-C899-122E3D2F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377" y="2394987"/>
            <a:ext cx="6106943" cy="30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2AA9-4460-4A2E-712F-8D3DA7CC0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64FB4-C73A-F866-A815-8438A667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99328" y="2968602"/>
            <a:ext cx="4132558" cy="26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141ED-22B1-CB9A-38A6-B71EB12AB09E}"/>
              </a:ext>
            </a:extLst>
          </p:cNvPr>
          <p:cNvCxnSpPr/>
          <p:nvPr/>
        </p:nvCxnSpPr>
        <p:spPr>
          <a:xfrm flipH="1">
            <a:off x="2305456" y="2120631"/>
            <a:ext cx="564205" cy="56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53D80B-BA77-08A9-BB0A-46F2F532C32F}"/>
              </a:ext>
            </a:extLst>
          </p:cNvPr>
          <p:cNvCxnSpPr/>
          <p:nvPr/>
        </p:nvCxnSpPr>
        <p:spPr>
          <a:xfrm flipH="1" flipV="1">
            <a:off x="2302933" y="4233333"/>
            <a:ext cx="475339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78899-3ED8-72F2-BACA-4E1E6E2C08A1}"/>
              </a:ext>
            </a:extLst>
          </p:cNvPr>
          <p:cNvCxnSpPr/>
          <p:nvPr/>
        </p:nvCxnSpPr>
        <p:spPr>
          <a:xfrm flipH="1">
            <a:off x="2305457" y="2345267"/>
            <a:ext cx="472817" cy="44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F7777-1E61-98F8-BD10-EEC6186FD96C}"/>
              </a:ext>
            </a:extLst>
          </p:cNvPr>
          <p:cNvCxnSpPr>
            <a:cxnSpLocks/>
          </p:cNvCxnSpPr>
          <p:nvPr/>
        </p:nvCxnSpPr>
        <p:spPr>
          <a:xfrm flipV="1">
            <a:off x="2302934" y="2540000"/>
            <a:ext cx="472817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4298B8-098C-536A-2884-1D2C4552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73" y="2010526"/>
            <a:ext cx="2319023" cy="31837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23DD4-EB70-9F0E-A22F-C76FEEBE7BB2}"/>
              </a:ext>
            </a:extLst>
          </p:cNvPr>
          <p:cNvCxnSpPr/>
          <p:nvPr/>
        </p:nvCxnSpPr>
        <p:spPr>
          <a:xfrm>
            <a:off x="9426101" y="74981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6A9531-A09C-79E5-7162-E7FA5EFCFF7D}"/>
              </a:ext>
            </a:extLst>
          </p:cNvPr>
          <p:cNvCxnSpPr/>
          <p:nvPr/>
        </p:nvCxnSpPr>
        <p:spPr>
          <a:xfrm>
            <a:off x="9189392" y="746566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FF1E0-3B25-B4A5-DD68-D97A12D9305F}"/>
              </a:ext>
            </a:extLst>
          </p:cNvPr>
          <p:cNvCxnSpPr/>
          <p:nvPr/>
        </p:nvCxnSpPr>
        <p:spPr>
          <a:xfrm>
            <a:off x="8985112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E09D4F-3166-7295-9E1D-3F9BEC500539}"/>
              </a:ext>
            </a:extLst>
          </p:cNvPr>
          <p:cNvCxnSpPr/>
          <p:nvPr/>
        </p:nvCxnSpPr>
        <p:spPr>
          <a:xfrm>
            <a:off x="8780833" y="756294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D156D2-E21B-6775-C1F4-72AA40A4F411}"/>
              </a:ext>
            </a:extLst>
          </p:cNvPr>
          <p:cNvCxnSpPr/>
          <p:nvPr/>
        </p:nvCxnSpPr>
        <p:spPr>
          <a:xfrm>
            <a:off x="8547371" y="756292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B5B445-03F9-1FAB-19FE-23CB96924ED5}"/>
              </a:ext>
            </a:extLst>
          </p:cNvPr>
          <p:cNvCxnSpPr/>
          <p:nvPr/>
        </p:nvCxnSpPr>
        <p:spPr>
          <a:xfrm>
            <a:off x="8333360" y="756291"/>
            <a:ext cx="0" cy="398053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2B016B-C308-B344-F746-CA9F60F64A40}"/>
              </a:ext>
            </a:extLst>
          </p:cNvPr>
          <p:cNvSpPr txBox="1"/>
          <p:nvPr/>
        </p:nvSpPr>
        <p:spPr>
          <a:xfrm>
            <a:off x="8237744" y="51351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5   4   3   2   1   0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887CD88-CEAE-432C-1ED2-04377ED93248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7786323" y="2047407"/>
            <a:ext cx="4078928" cy="131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023019B-72AC-0395-F890-4B2969552C08}"/>
              </a:ext>
            </a:extLst>
          </p:cNvPr>
          <p:cNvCxnSpPr>
            <a:cxnSpLocks/>
            <a:endCxn id="38" idx="3"/>
          </p:cNvCxnSpPr>
          <p:nvPr/>
        </p:nvCxnSpPr>
        <p:spPr>
          <a:xfrm rot="5400000">
            <a:off x="7923423" y="2162045"/>
            <a:ext cx="4287308" cy="1278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410751-83A1-BF90-C010-4E1485B9D8B9}"/>
              </a:ext>
            </a:extLst>
          </p:cNvPr>
          <p:cNvSpPr txBox="1"/>
          <p:nvPr/>
        </p:nvSpPr>
        <p:spPr>
          <a:xfrm>
            <a:off x="10355135" y="50054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6   7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D7AE5F5-C5FA-A740-8B80-055B285CC8F0}"/>
              </a:ext>
            </a:extLst>
          </p:cNvPr>
          <p:cNvGrpSpPr/>
          <p:nvPr/>
        </p:nvGrpSpPr>
        <p:grpSpPr>
          <a:xfrm>
            <a:off x="5087567" y="3162062"/>
            <a:ext cx="629931" cy="1659423"/>
            <a:chOff x="5087566" y="3162061"/>
            <a:chExt cx="629931" cy="1659422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AFCE004-5505-144A-AD1D-E5CAE3A595A1}"/>
                </a:ext>
              </a:extLst>
            </p:cNvPr>
            <p:cNvGrpSpPr/>
            <p:nvPr/>
          </p:nvGrpSpPr>
          <p:grpSpPr>
            <a:xfrm rot="10800000">
              <a:off x="5251603" y="3162061"/>
              <a:ext cx="465894" cy="1659422"/>
              <a:chOff x="5868759" y="3798062"/>
              <a:chExt cx="465894" cy="1659422"/>
            </a:xfrm>
          </p:grpSpPr>
          <p:pic>
            <p:nvPicPr>
              <p:cNvPr id="42" name="Picture 10" descr="Arduino NANO Pinout">
                <a:extLst>
                  <a:ext uri="{FF2B5EF4-FFF2-40B4-BE49-F238E27FC236}">
                    <a16:creationId xmlns:a16="http://schemas.microsoft.com/office/drawing/2014/main" id="{0749BAD4-C0C7-397B-D7FE-765EC076F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32384" r="22785" b="27512"/>
              <a:stretch/>
            </p:blipFill>
            <p:spPr bwMode="auto">
              <a:xfrm>
                <a:off x="5868759" y="3798062"/>
                <a:ext cx="465894" cy="1224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rduino NANO Pinout">
                <a:extLst>
                  <a:ext uri="{FF2B5EF4-FFF2-40B4-BE49-F238E27FC236}">
                    <a16:creationId xmlns:a16="http://schemas.microsoft.com/office/drawing/2014/main" id="{3EBA5ACB-D2F7-E894-3012-F77AF2D8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85" t="85758" r="22785"/>
              <a:stretch/>
            </p:blipFill>
            <p:spPr bwMode="auto">
              <a:xfrm>
                <a:off x="5868759" y="5022609"/>
                <a:ext cx="465894" cy="434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627DC777-6B0C-677F-92DA-B7EB9D62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29767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1040E1-126F-A9F5-C413-D1D7667AD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49732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9D9EE3E-B958-C49C-03CE-F684B0CAE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696973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225E524-99F7-4FD5-0DD8-0DFCA35C9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3896621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84946A-D663-0911-3AAA-7565A1838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096269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B84A6A5-68D1-5237-1D4A-A3879288A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295917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E1A62D7-8E42-A2EC-48BD-DD055D7A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495565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1EB8B4E-978E-E298-47A3-3048B1113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7566" y="4695214"/>
              <a:ext cx="2042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28C68CA-A346-8F63-85B6-5238C25D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102" y="2635941"/>
            <a:ext cx="447737" cy="476316"/>
          </a:xfrm>
          <a:prstGeom prst="rect">
            <a:avLst/>
          </a:prstGeom>
        </p:spPr>
      </p:pic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8BFAD60F-3758-C6C7-7683-25C5A8508BEC}"/>
              </a:ext>
            </a:extLst>
          </p:cNvPr>
          <p:cNvCxnSpPr>
            <a:cxnSpLocks/>
          </p:cNvCxnSpPr>
          <p:nvPr/>
        </p:nvCxnSpPr>
        <p:spPr>
          <a:xfrm rot="10800000">
            <a:off x="5070924" y="2730502"/>
            <a:ext cx="333529" cy="31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849B9E1-49B8-F678-22E9-B1A0FA2CAE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42327" y="3023106"/>
            <a:ext cx="362125" cy="123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onnector: Elbow 1042">
            <a:extLst>
              <a:ext uri="{FF2B5EF4-FFF2-40B4-BE49-F238E27FC236}">
                <a16:creationId xmlns:a16="http://schemas.microsoft.com/office/drawing/2014/main" id="{865D1746-EB94-E5E3-0D93-3A5F367A4523}"/>
              </a:ext>
            </a:extLst>
          </p:cNvPr>
          <p:cNvCxnSpPr>
            <a:cxnSpLocks/>
            <a:stCxn id="78" idx="3"/>
          </p:cNvCxnSpPr>
          <p:nvPr/>
        </p:nvCxnSpPr>
        <p:spPr>
          <a:xfrm rot="10800000">
            <a:off x="9627678" y="5088747"/>
            <a:ext cx="1128725" cy="10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0F1C0C-073C-EBC4-974C-926E8D5DC148}"/>
              </a:ext>
            </a:extLst>
          </p:cNvPr>
          <p:cNvSpPr txBox="1"/>
          <p:nvPr/>
        </p:nvSpPr>
        <p:spPr>
          <a:xfrm>
            <a:off x="5469157" y="1206961"/>
            <a:ext cx="276417" cy="21544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/>
              <a:t>MR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364825-AA3F-9D2F-EABF-8EABD9191DA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745574" y="1314683"/>
            <a:ext cx="1812818" cy="132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996E15F-6502-337B-5C0A-F2C19E12EAAD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6397856" y="4368393"/>
            <a:ext cx="964897" cy="22168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0EEDF95F-0DFC-47AF-CEC9-77BFEC264395}"/>
              </a:ext>
            </a:extLst>
          </p:cNvPr>
          <p:cNvSpPr txBox="1"/>
          <p:nvPr/>
        </p:nvSpPr>
        <p:spPr>
          <a:xfrm>
            <a:off x="5221945" y="5959273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78" name="Arrow: Right 77">
            <a:hlinkClick r:id="rId7" action="ppaction://hlinksldjump"/>
            <a:extLst>
              <a:ext uri="{FF2B5EF4-FFF2-40B4-BE49-F238E27FC236}">
                <a16:creationId xmlns:a16="http://schemas.microsoft.com/office/drawing/2014/main" id="{DF305B7A-8A74-D1DF-5489-EA678A665B17}"/>
              </a:ext>
            </a:extLst>
          </p:cNvPr>
          <p:cNvSpPr/>
          <p:nvPr/>
        </p:nvSpPr>
        <p:spPr>
          <a:xfrm flipH="1">
            <a:off x="10756402" y="4994374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55111-B784-B9C0-9788-4672481E5E5C}"/>
              </a:ext>
            </a:extLst>
          </p:cNvPr>
          <p:cNvSpPr txBox="1"/>
          <p:nvPr/>
        </p:nvSpPr>
        <p:spPr>
          <a:xfrm>
            <a:off x="6452077" y="475047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INT0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AE9BAB-F1AF-1964-6C5A-D6C60B273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504784" y="3509173"/>
            <a:ext cx="180045" cy="414103"/>
          </a:xfrm>
          <a:prstGeom prst="rect">
            <a:avLst/>
          </a:prstGeom>
        </p:spPr>
      </p:pic>
      <p:pic>
        <p:nvPicPr>
          <p:cNvPr id="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960D98DD-258F-BD04-F955-D6B85A6A9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9829A52-DAB5-4D13-3908-27E54321D262}"/>
              </a:ext>
            </a:extLst>
          </p:cNvPr>
          <p:cNvSpPr/>
          <p:nvPr/>
        </p:nvSpPr>
        <p:spPr>
          <a:xfrm>
            <a:off x="10440793" y="484726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CD86B91-57A1-9975-53C3-132FF250C149}"/>
              </a:ext>
            </a:extLst>
          </p:cNvPr>
          <p:cNvSpPr/>
          <p:nvPr/>
        </p:nvSpPr>
        <p:spPr>
          <a:xfrm>
            <a:off x="10440793" y="5138376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42E08E-5C65-BA2D-07FA-EAB98A83B985}"/>
              </a:ext>
            </a:extLst>
          </p:cNvPr>
          <p:cNvSpPr/>
          <p:nvPr/>
        </p:nvSpPr>
        <p:spPr>
          <a:xfrm>
            <a:off x="11484876" y="370020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9FF971-A6F8-9316-35B6-0955954C96F8}"/>
              </a:ext>
            </a:extLst>
          </p:cNvPr>
          <p:cNvSpPr/>
          <p:nvPr/>
        </p:nvSpPr>
        <p:spPr>
          <a:xfrm>
            <a:off x="2614598" y="257341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D37BB76-9B16-59F2-7B88-B25FC16784FD}"/>
              </a:ext>
            </a:extLst>
          </p:cNvPr>
          <p:cNvSpPr/>
          <p:nvPr/>
        </p:nvSpPr>
        <p:spPr>
          <a:xfrm>
            <a:off x="5042029" y="2601550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C9EC9-BCA8-99CE-A56E-9FF46AC4E81B}"/>
              </a:ext>
            </a:extLst>
          </p:cNvPr>
          <p:cNvSpPr/>
          <p:nvPr/>
        </p:nvSpPr>
        <p:spPr>
          <a:xfrm>
            <a:off x="3602707" y="2341582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BCEAFC-E809-0551-BE3E-AA6CA99B0BD4}"/>
              </a:ext>
            </a:extLst>
          </p:cNvPr>
          <p:cNvSpPr/>
          <p:nvPr/>
        </p:nvSpPr>
        <p:spPr>
          <a:xfrm>
            <a:off x="6001434" y="2329973"/>
            <a:ext cx="124073" cy="127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A8DD3-F49B-54E3-0A09-374C6350A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to Data Bus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843E60-DE9D-E21D-23B0-BD039BD01695}"/>
              </a:ext>
            </a:extLst>
          </p:cNvPr>
          <p:cNvGrpSpPr/>
          <p:nvPr/>
        </p:nvGrpSpPr>
        <p:grpSpPr>
          <a:xfrm>
            <a:off x="2531697" y="2117306"/>
            <a:ext cx="1214068" cy="872289"/>
            <a:chOff x="2688112" y="2556710"/>
            <a:chExt cx="1214068" cy="872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D3669-6DAF-D661-A083-CE657882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9BAE8-109D-C0E2-266C-B459FB4DEDE8}"/>
                </a:ext>
              </a:extLst>
            </p:cNvPr>
            <p:cNvSpPr txBox="1"/>
            <p:nvPr/>
          </p:nvSpPr>
          <p:spPr>
            <a:xfrm>
              <a:off x="2843741" y="2823201"/>
              <a:ext cx="9028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7F6551-DE42-5B23-416C-44CC68881076}"/>
              </a:ext>
            </a:extLst>
          </p:cNvPr>
          <p:cNvGrpSpPr/>
          <p:nvPr/>
        </p:nvGrpSpPr>
        <p:grpSpPr>
          <a:xfrm>
            <a:off x="4954849" y="2117306"/>
            <a:ext cx="1214068" cy="872289"/>
            <a:chOff x="2688112" y="2556710"/>
            <a:chExt cx="1214068" cy="872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A39573-A0D8-20C6-6037-CC194BA5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973E7-791E-86A5-6A5F-696B224D71B6}"/>
                </a:ext>
              </a:extLst>
            </p:cNvPr>
            <p:cNvSpPr txBox="1"/>
            <p:nvPr/>
          </p:nvSpPr>
          <p:spPr>
            <a:xfrm>
              <a:off x="2837329" y="2823201"/>
              <a:ext cx="9156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3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Addr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D79CC58-0EBF-5FEA-667B-51F72C1131A6}"/>
              </a:ext>
            </a:extLst>
          </p:cNvPr>
          <p:cNvSpPr/>
          <p:nvPr/>
        </p:nvSpPr>
        <p:spPr>
          <a:xfrm rot="16200000">
            <a:off x="4469438" y="1462409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5AD33F-05AF-FE8A-9F8F-3F5DAA778705}"/>
              </a:ext>
            </a:extLst>
          </p:cNvPr>
          <p:cNvSpPr/>
          <p:nvPr/>
        </p:nvSpPr>
        <p:spPr>
          <a:xfrm rot="16200000">
            <a:off x="5319867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FC811F-79DD-8085-3C64-627D7CB3D76E}"/>
              </a:ext>
            </a:extLst>
          </p:cNvPr>
          <p:cNvSpPr/>
          <p:nvPr/>
        </p:nvSpPr>
        <p:spPr>
          <a:xfrm rot="16200000">
            <a:off x="2861729" y="1461263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rtlCol="0" anchor="ctr"/>
          <a:lstStyle/>
          <a:p>
            <a:pPr algn="ctr"/>
            <a:r>
              <a:rPr lang="en-US" sz="1050" dirty="0"/>
              <a:t>Data </a:t>
            </a:r>
          </a:p>
          <a:p>
            <a:pPr algn="ctr"/>
            <a:r>
              <a:rPr lang="en-US" sz="1050" dirty="0"/>
              <a:t>[7:0]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7FE289-15A9-4E42-2AB6-56FC388F40DA}"/>
              </a:ext>
            </a:extLst>
          </p:cNvPr>
          <p:cNvCxnSpPr>
            <a:cxnSpLocks/>
            <a:stCxn id="118" idx="2"/>
            <a:endCxn id="32" idx="3"/>
          </p:cNvCxnSpPr>
          <p:nvPr/>
        </p:nvCxnSpPr>
        <p:spPr>
          <a:xfrm rot="16200000" flipH="1">
            <a:off x="3704908" y="4128124"/>
            <a:ext cx="3134153" cy="335837"/>
          </a:xfrm>
          <a:prstGeom prst="bentConnector4">
            <a:avLst>
              <a:gd name="adj1" fmla="val 36619"/>
              <a:gd name="adj2" fmla="val 2253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18B2ADA-6FBB-FCEA-9C2D-3AA3D97C11FE}"/>
              </a:ext>
            </a:extLst>
          </p:cNvPr>
          <p:cNvCxnSpPr>
            <a:cxnSpLocks/>
            <a:stCxn id="119" idx="2"/>
            <a:endCxn id="25" idx="3"/>
          </p:cNvCxnSpPr>
          <p:nvPr/>
        </p:nvCxnSpPr>
        <p:spPr>
          <a:xfrm rot="16200000" flipH="1">
            <a:off x="3025776" y="2351686"/>
            <a:ext cx="2064986" cy="2763268"/>
          </a:xfrm>
          <a:prstGeom prst="bentConnector4">
            <a:avLst>
              <a:gd name="adj1" fmla="val 64941"/>
              <a:gd name="adj2" fmla="val 10827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4949EC14-131A-BB08-4954-8042E42BA372}"/>
              </a:ext>
            </a:extLst>
          </p:cNvPr>
          <p:cNvSpPr txBox="1"/>
          <p:nvPr/>
        </p:nvSpPr>
        <p:spPr>
          <a:xfrm>
            <a:off x="915246" y="1955723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Main CLK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8289DBA-A676-17B8-3272-1B8AA5708CBD}"/>
              </a:ext>
            </a:extLst>
          </p:cNvPr>
          <p:cNvCxnSpPr>
            <a:cxnSpLocks/>
            <a:stCxn id="109" idx="0"/>
            <a:endCxn id="15" idx="3"/>
          </p:cNvCxnSpPr>
          <p:nvPr/>
        </p:nvCxnSpPr>
        <p:spPr>
          <a:xfrm rot="16200000" flipV="1">
            <a:off x="2484673" y="1161510"/>
            <a:ext cx="305067" cy="2055077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A5FF9-2133-ED53-7B8F-6B16EDC981A0}"/>
              </a:ext>
            </a:extLst>
          </p:cNvPr>
          <p:cNvCxnSpPr>
            <a:cxnSpLocks/>
            <a:stCxn id="108" idx="0"/>
            <a:endCxn id="15" idx="3"/>
          </p:cNvCxnSpPr>
          <p:nvPr/>
        </p:nvCxnSpPr>
        <p:spPr>
          <a:xfrm rot="16200000" flipV="1">
            <a:off x="3689840" y="-43658"/>
            <a:ext cx="293458" cy="4453804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21A23D-9AB9-09E4-85D3-AD7356DCE19A}"/>
              </a:ext>
            </a:extLst>
          </p:cNvPr>
          <p:cNvSpPr/>
          <p:nvPr/>
        </p:nvSpPr>
        <p:spPr>
          <a:xfrm rot="16200000">
            <a:off x="2916486" y="2534488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F68D965-9E47-689F-1F37-265501406313}"/>
              </a:ext>
            </a:extLst>
          </p:cNvPr>
          <p:cNvSpPr/>
          <p:nvPr/>
        </p:nvSpPr>
        <p:spPr>
          <a:xfrm rot="16200000">
            <a:off x="5402797" y="2534489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23C1E-9BC7-462E-10B0-158B5205504F}"/>
              </a:ext>
            </a:extLst>
          </p:cNvPr>
          <p:cNvSpPr/>
          <p:nvPr/>
        </p:nvSpPr>
        <p:spPr>
          <a:xfrm>
            <a:off x="2595610" y="1448614"/>
            <a:ext cx="3972637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BFE989F5-91E9-9E21-5F15-9356769E516E}"/>
              </a:ext>
            </a:extLst>
          </p:cNvPr>
          <p:cNvSpPr/>
          <p:nvPr/>
        </p:nvSpPr>
        <p:spPr>
          <a:xfrm rot="5400000">
            <a:off x="2292683" y="5122287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2E6B8-166C-A3EA-12BC-1BAE33873DE0}"/>
              </a:ext>
            </a:extLst>
          </p:cNvPr>
          <p:cNvSpPr txBox="1"/>
          <p:nvPr/>
        </p:nvSpPr>
        <p:spPr>
          <a:xfrm>
            <a:off x="2527598" y="4947146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C1784-6736-A121-2086-27E18BAD5E90}"/>
              </a:ext>
            </a:extLst>
          </p:cNvPr>
          <p:cNvSpPr txBox="1"/>
          <p:nvPr/>
        </p:nvSpPr>
        <p:spPr>
          <a:xfrm>
            <a:off x="2527598" y="5348930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D31EF695-FC1B-083F-BB0A-427EABC64967}"/>
              </a:ext>
            </a:extLst>
          </p:cNvPr>
          <p:cNvSpPr/>
          <p:nvPr/>
        </p:nvSpPr>
        <p:spPr>
          <a:xfrm rot="5400000">
            <a:off x="3677598" y="5683758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5E965-D61C-123D-4B21-BE8C00E00B02}"/>
              </a:ext>
            </a:extLst>
          </p:cNvPr>
          <p:cNvSpPr txBox="1"/>
          <p:nvPr/>
        </p:nvSpPr>
        <p:spPr>
          <a:xfrm>
            <a:off x="3918529" y="5508617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1BF4A-9F4D-2C83-BA85-791C6392340D}"/>
              </a:ext>
            </a:extLst>
          </p:cNvPr>
          <p:cNvSpPr txBox="1"/>
          <p:nvPr/>
        </p:nvSpPr>
        <p:spPr>
          <a:xfrm>
            <a:off x="3918529" y="5910401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/>
              <a:t>1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370D7E18-523F-F4B4-B6D4-0342808648C5}"/>
              </a:ext>
            </a:extLst>
          </p:cNvPr>
          <p:cNvSpPr/>
          <p:nvPr/>
        </p:nvSpPr>
        <p:spPr>
          <a:xfrm rot="5400000">
            <a:off x="3677598" y="4586451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CD4053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5CD7CA-D643-89CB-44D2-116AB3847A4F}"/>
              </a:ext>
            </a:extLst>
          </p:cNvPr>
          <p:cNvSpPr txBox="1"/>
          <p:nvPr/>
        </p:nvSpPr>
        <p:spPr>
          <a:xfrm>
            <a:off x="3918529" y="4411310"/>
            <a:ext cx="187179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3C1E78-D024-90E2-B756-119E84F17CA0}"/>
              </a:ext>
            </a:extLst>
          </p:cNvPr>
          <p:cNvSpPr txBox="1"/>
          <p:nvPr/>
        </p:nvSpPr>
        <p:spPr>
          <a:xfrm>
            <a:off x="3918529" y="4813094"/>
            <a:ext cx="68930" cy="2540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C0D65C-D631-4EB0-D80B-F11544659646}"/>
              </a:ext>
            </a:extLst>
          </p:cNvPr>
          <p:cNvCxnSpPr>
            <a:stCxn id="29" idx="0"/>
            <a:endCxn id="25" idx="1"/>
          </p:cNvCxnSpPr>
          <p:nvPr/>
        </p:nvCxnSpPr>
        <p:spPr>
          <a:xfrm flipV="1">
            <a:off x="4279171" y="4765813"/>
            <a:ext cx="379749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F933EB-425A-5976-1D75-6D1329E581AF}"/>
              </a:ext>
            </a:extLst>
          </p:cNvPr>
          <p:cNvCxnSpPr>
            <a:cxnSpLocks/>
            <a:stCxn id="26" idx="0"/>
            <a:endCxn id="32" idx="1"/>
          </p:cNvCxnSpPr>
          <p:nvPr/>
        </p:nvCxnSpPr>
        <p:spPr>
          <a:xfrm flipV="1">
            <a:off x="4279171" y="5863120"/>
            <a:ext cx="366925" cy="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D06FD7D-1C8C-2D3E-9F65-7A2DE67100C0}"/>
              </a:ext>
            </a:extLst>
          </p:cNvPr>
          <p:cNvCxnSpPr>
            <a:stCxn id="22" idx="0"/>
            <a:endCxn id="29" idx="3"/>
          </p:cNvCxnSpPr>
          <p:nvPr/>
        </p:nvCxnSpPr>
        <p:spPr>
          <a:xfrm flipV="1">
            <a:off x="2894256" y="5142222"/>
            <a:ext cx="1201706" cy="163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4E6C3F-C80C-00FD-EE8D-46793A596256}"/>
              </a:ext>
            </a:extLst>
          </p:cNvPr>
          <p:cNvCxnSpPr>
            <a:cxnSpLocks/>
            <a:stCxn id="22" idx="0"/>
            <a:endCxn id="26" idx="1"/>
          </p:cNvCxnSpPr>
          <p:nvPr/>
        </p:nvCxnSpPr>
        <p:spPr>
          <a:xfrm>
            <a:off x="2894256" y="5305496"/>
            <a:ext cx="1201706" cy="1889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94D6D547-770D-4CC7-698F-CDF661ACDAF8}"/>
              </a:ext>
            </a:extLst>
          </p:cNvPr>
          <p:cNvSpPr/>
          <p:nvPr/>
        </p:nvSpPr>
        <p:spPr>
          <a:xfrm>
            <a:off x="693269" y="4983925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22: AB2DB H/L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93632A89-B5E1-7583-D91C-5344339D091C}"/>
              </a:ext>
            </a:extLst>
          </p:cNvPr>
          <p:cNvSpPr/>
          <p:nvPr/>
        </p:nvSpPr>
        <p:spPr>
          <a:xfrm>
            <a:off x="1503499" y="5946786"/>
            <a:ext cx="11902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21: AB2DB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BB6C749-6B1D-5A05-3A59-C416C9ACAFBA}"/>
              </a:ext>
            </a:extLst>
          </p:cNvPr>
          <p:cNvCxnSpPr>
            <a:cxnSpLocks/>
            <a:stCxn id="45" idx="3"/>
            <a:endCxn id="27" idx="1"/>
          </p:cNvCxnSpPr>
          <p:nvPr/>
        </p:nvCxnSpPr>
        <p:spPr>
          <a:xfrm flipV="1">
            <a:off x="2693784" y="5635639"/>
            <a:ext cx="1224745" cy="402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47AE2EC-6373-771C-16B1-4FA0E44C1E53}"/>
              </a:ext>
            </a:extLst>
          </p:cNvPr>
          <p:cNvCxnSpPr>
            <a:cxnSpLocks/>
            <a:stCxn id="45" idx="3"/>
            <a:endCxn id="31" idx="1"/>
          </p:cNvCxnSpPr>
          <p:nvPr/>
        </p:nvCxnSpPr>
        <p:spPr>
          <a:xfrm flipV="1">
            <a:off x="2693784" y="4940116"/>
            <a:ext cx="1224745" cy="1098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AF7A036-F1A3-14FD-9E23-F4F9608A8600}"/>
              </a:ext>
            </a:extLst>
          </p:cNvPr>
          <p:cNvSpPr txBox="1"/>
          <p:nvPr/>
        </p:nvSpPr>
        <p:spPr>
          <a:xfrm>
            <a:off x="3644343" y="4412520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E81D82-3402-BA8F-45A9-9A0DF2890157}"/>
              </a:ext>
            </a:extLst>
          </p:cNvPr>
          <p:cNvCxnSpPr>
            <a:cxnSpLocks/>
            <a:stCxn id="53" idx="3"/>
            <a:endCxn id="30" idx="1"/>
          </p:cNvCxnSpPr>
          <p:nvPr/>
        </p:nvCxnSpPr>
        <p:spPr>
          <a:xfrm flipV="1">
            <a:off x="3736054" y="4538332"/>
            <a:ext cx="182475" cy="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FD77180-E056-7AEC-78AE-344D219DE339}"/>
              </a:ext>
            </a:extLst>
          </p:cNvPr>
          <p:cNvSpPr txBox="1"/>
          <p:nvPr/>
        </p:nvSpPr>
        <p:spPr>
          <a:xfrm>
            <a:off x="3595402" y="5919649"/>
            <a:ext cx="91711" cy="2540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1" dirty="0"/>
              <a:t>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E6A07B-9D7A-6D59-3D0C-FAADCB992D47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687113" y="604339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F68959-0AB2-2557-108A-AF0DE2836439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 flipV="1">
            <a:off x="1883554" y="5074168"/>
            <a:ext cx="644044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51CB85-3B56-73E1-3354-A5D891101FBB}"/>
              </a:ext>
            </a:extLst>
          </p:cNvPr>
          <p:cNvGrpSpPr/>
          <p:nvPr/>
        </p:nvGrpSpPr>
        <p:grpSpPr>
          <a:xfrm>
            <a:off x="559152" y="4460099"/>
            <a:ext cx="1197764" cy="161583"/>
            <a:chOff x="5292243" y="4304787"/>
            <a:chExt cx="1197764" cy="161584"/>
          </a:xfrm>
        </p:grpSpPr>
        <p:sp>
          <p:nvSpPr>
            <p:cNvPr id="68" name="TextBox 67">
              <a:hlinkClick r:id="rId6" action="ppaction://hlinksldjump"/>
              <a:extLst>
                <a:ext uri="{FF2B5EF4-FFF2-40B4-BE49-F238E27FC236}">
                  <a16:creationId xmlns:a16="http://schemas.microsoft.com/office/drawing/2014/main" id="{CDDB246B-E091-4727-6146-93A0904115A7}"/>
                </a:ext>
              </a:extLst>
            </p:cNvPr>
            <p:cNvSpPr txBox="1"/>
            <p:nvPr/>
          </p:nvSpPr>
          <p:spPr>
            <a:xfrm>
              <a:off x="5292243" y="4304787"/>
              <a:ext cx="1197764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Opcode_MAA_JSR</a:t>
              </a:r>
              <a:endParaRPr lang="en-US" sz="1050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2C40801-3CA3-EBCA-D32F-0F89FF82649E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D6A3C3B-C884-D340-D1DE-835943FBAFEE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1756916" y="4540891"/>
            <a:ext cx="954131" cy="39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6DB00B6C-38F7-9AA6-A048-8242F26BBBF9}"/>
              </a:ext>
            </a:extLst>
          </p:cNvPr>
          <p:cNvSpPr txBox="1"/>
          <p:nvPr/>
        </p:nvSpPr>
        <p:spPr>
          <a:xfrm>
            <a:off x="812283" y="5397620"/>
            <a:ext cx="1069524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AR H/L (</a:t>
            </a:r>
            <a:r>
              <a:rPr lang="en-US" sz="1050" dirty="0" err="1"/>
              <a:t>Instr</a:t>
            </a:r>
            <a:r>
              <a:rPr lang="en-US" sz="1050" dirty="0"/>
              <a:t>[5])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D77BB2-1DF4-B46C-CA61-03463483C508}"/>
              </a:ext>
            </a:extLst>
          </p:cNvPr>
          <p:cNvCxnSpPr>
            <a:cxnSpLocks/>
            <a:stCxn id="75" idx="3"/>
            <a:endCxn id="24" idx="1"/>
          </p:cNvCxnSpPr>
          <p:nvPr/>
        </p:nvCxnSpPr>
        <p:spPr>
          <a:xfrm flipV="1">
            <a:off x="1881807" y="5475952"/>
            <a:ext cx="645791" cy="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circuit board with numbers and letters&#10;&#10;AI-generated content may be incorrect.">
            <a:extLst>
              <a:ext uri="{FF2B5EF4-FFF2-40B4-BE49-F238E27FC236}">
                <a16:creationId xmlns:a16="http://schemas.microsoft.com/office/drawing/2014/main" id="{5822723D-3E79-869F-9A92-D35BB11FEC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826"/>
          <a:stretch>
            <a:fillRect/>
          </a:stretch>
        </p:blipFill>
        <p:spPr>
          <a:xfrm>
            <a:off x="7379877" y="2728965"/>
            <a:ext cx="4285536" cy="27936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4E073F-6F20-61C1-D989-69C393F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r="27172"/>
          <a:stretch>
            <a:fillRect/>
          </a:stretch>
        </p:blipFill>
        <p:spPr bwMode="auto">
          <a:xfrm>
            <a:off x="9084736" y="3827619"/>
            <a:ext cx="1077905" cy="1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13A5BE8-05A5-713B-0FB2-297D913F40B9}"/>
              </a:ext>
            </a:extLst>
          </p:cNvPr>
          <p:cNvGrpSpPr/>
          <p:nvPr/>
        </p:nvGrpSpPr>
        <p:grpSpPr>
          <a:xfrm>
            <a:off x="8042776" y="5081988"/>
            <a:ext cx="447814" cy="261610"/>
            <a:chOff x="8473855" y="5940429"/>
            <a:chExt cx="447814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A6541E0-E3B9-DCA7-EB5B-5C273CA26413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803C204-D21A-17F6-D725-349254961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546CA9-A5A3-5D7D-E792-9B8F2AA39C17}"/>
              </a:ext>
            </a:extLst>
          </p:cNvPr>
          <p:cNvGrpSpPr/>
          <p:nvPr/>
        </p:nvGrpSpPr>
        <p:grpSpPr>
          <a:xfrm>
            <a:off x="8042776" y="4782312"/>
            <a:ext cx="447814" cy="261610"/>
            <a:chOff x="8473855" y="5940429"/>
            <a:chExt cx="447814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FFA9D9D-2B3F-4B0C-32C5-FE19852D6012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CAC79C5-7422-E350-8892-9C3C27BE2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955794-6BEA-2D85-85B1-4BC4CEE7F02B}"/>
              </a:ext>
            </a:extLst>
          </p:cNvPr>
          <p:cNvGrpSpPr/>
          <p:nvPr/>
        </p:nvGrpSpPr>
        <p:grpSpPr>
          <a:xfrm>
            <a:off x="8042776" y="4482637"/>
            <a:ext cx="447814" cy="261610"/>
            <a:chOff x="8473855" y="5940429"/>
            <a:chExt cx="447814" cy="2616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0C75CDC-63FE-1B81-811D-69A42BA9C2C7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63CF329-7CB2-C9A3-F741-E4DBB711C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E45023-7764-A5B4-216F-E5F2E03E5EBE}"/>
              </a:ext>
            </a:extLst>
          </p:cNvPr>
          <p:cNvGrpSpPr/>
          <p:nvPr/>
        </p:nvGrpSpPr>
        <p:grpSpPr>
          <a:xfrm flipH="1">
            <a:off x="10828357" y="3043278"/>
            <a:ext cx="447814" cy="261610"/>
            <a:chOff x="8473855" y="5940429"/>
            <a:chExt cx="447814" cy="26161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FD10B74-71BB-237C-4440-5CBAEAF662C5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5v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6F7278D-C0F9-204A-3DE5-BCDA4E3A6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2FE7324-D148-91D4-B076-397E69C69CF5}"/>
              </a:ext>
            </a:extLst>
          </p:cNvPr>
          <p:cNvGrpSpPr/>
          <p:nvPr/>
        </p:nvGrpSpPr>
        <p:grpSpPr>
          <a:xfrm>
            <a:off x="10740824" y="4538328"/>
            <a:ext cx="924086" cy="138499"/>
            <a:chOff x="5355775" y="4302229"/>
            <a:chExt cx="1073871" cy="138500"/>
          </a:xfrm>
        </p:grpSpPr>
        <p:sp>
          <p:nvSpPr>
            <p:cNvPr id="1024" name="TextBox 1023">
              <a:hlinkClick r:id="rId6" action="ppaction://hlinksldjump"/>
              <a:extLst>
                <a:ext uri="{FF2B5EF4-FFF2-40B4-BE49-F238E27FC236}">
                  <a16:creationId xmlns:a16="http://schemas.microsoft.com/office/drawing/2014/main" id="{ADBF0D84-71AA-A6FE-D56B-E20F34E6F73C}"/>
                </a:ext>
              </a:extLst>
            </p:cNvPr>
            <p:cNvSpPr txBox="1"/>
            <p:nvPr/>
          </p:nvSpPr>
          <p:spPr>
            <a:xfrm>
              <a:off x="5363720" y="4302229"/>
              <a:ext cx="1065926" cy="1385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 err="1"/>
                <a:t>Opcode_MAA_JSR</a:t>
              </a:r>
              <a:endParaRPr lang="en-US" sz="900" dirty="0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B38B3ACD-02D4-FB82-7A52-2F528BBFFCCF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7394840B-03C8-9481-3D44-66218EE250E7}"/>
              </a:ext>
            </a:extLst>
          </p:cNvPr>
          <p:cNvCxnSpPr>
            <a:cxnSpLocks/>
          </p:cNvCxnSpPr>
          <p:nvPr/>
        </p:nvCxnSpPr>
        <p:spPr>
          <a:xfrm flipH="1" flipV="1">
            <a:off x="10533549" y="4621681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90D8887B-03EB-F19E-5A9D-908D302075D9}"/>
              </a:ext>
            </a:extLst>
          </p:cNvPr>
          <p:cNvCxnSpPr>
            <a:stCxn id="1029" idx="3"/>
            <a:endCxn id="1027" idx="3"/>
          </p:cNvCxnSpPr>
          <p:nvPr/>
        </p:nvCxnSpPr>
        <p:spPr>
          <a:xfrm flipH="1">
            <a:off x="10564866" y="3763911"/>
            <a:ext cx="1044083" cy="1147058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2DD119B2-A7D0-D9DB-2180-F0B5DA61DE10}"/>
              </a:ext>
            </a:extLst>
          </p:cNvPr>
          <p:cNvCxnSpPr>
            <a:cxnSpLocks/>
            <a:stCxn id="1029" idx="3"/>
            <a:endCxn id="1028" idx="3"/>
          </p:cNvCxnSpPr>
          <p:nvPr/>
        </p:nvCxnSpPr>
        <p:spPr>
          <a:xfrm flipH="1">
            <a:off x="10564866" y="3763911"/>
            <a:ext cx="1044083" cy="1438174"/>
          </a:xfrm>
          <a:prstGeom prst="bentConnector3">
            <a:avLst>
              <a:gd name="adj1" fmla="val -2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0E46897-1FF3-B31E-546B-E97112B71CB0}"/>
              </a:ext>
            </a:extLst>
          </p:cNvPr>
          <p:cNvCxnSpPr>
            <a:cxnSpLocks/>
          </p:cNvCxnSpPr>
          <p:nvPr/>
        </p:nvCxnSpPr>
        <p:spPr>
          <a:xfrm flipH="1" flipV="1">
            <a:off x="10593660" y="4095736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4C6CC033-CF2F-FEAA-A16C-F3A8CBE7E18C}"/>
              </a:ext>
            </a:extLst>
          </p:cNvPr>
          <p:cNvCxnSpPr>
            <a:cxnSpLocks/>
          </p:cNvCxnSpPr>
          <p:nvPr/>
        </p:nvCxnSpPr>
        <p:spPr>
          <a:xfrm flipH="1" flipV="1">
            <a:off x="10616906" y="4351295"/>
            <a:ext cx="205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hlinkClick r:id="rId5" action="ppaction://hlinksldjump"/>
            <a:extLst>
              <a:ext uri="{FF2B5EF4-FFF2-40B4-BE49-F238E27FC236}">
                <a16:creationId xmlns:a16="http://schemas.microsoft.com/office/drawing/2014/main" id="{AA434D35-3DB3-F57F-DA72-DFE5EED9A720}"/>
              </a:ext>
            </a:extLst>
          </p:cNvPr>
          <p:cNvSpPr/>
          <p:nvPr/>
        </p:nvSpPr>
        <p:spPr>
          <a:xfrm>
            <a:off x="10740824" y="4286689"/>
            <a:ext cx="917249" cy="1384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/>
              <a:t>µC 22: AB2DB H/L</a:t>
            </a:r>
          </a:p>
        </p:txBody>
      </p:sp>
      <p:sp>
        <p:nvSpPr>
          <p:cNvPr id="1041" name="TextBox 1040">
            <a:hlinkClick r:id="rId7" action="ppaction://hlinksldjump"/>
            <a:extLst>
              <a:ext uri="{FF2B5EF4-FFF2-40B4-BE49-F238E27FC236}">
                <a16:creationId xmlns:a16="http://schemas.microsoft.com/office/drawing/2014/main" id="{26170D41-AF0F-EA39-8307-80D1B538BCB6}"/>
              </a:ext>
            </a:extLst>
          </p:cNvPr>
          <p:cNvSpPr txBox="1"/>
          <p:nvPr/>
        </p:nvSpPr>
        <p:spPr>
          <a:xfrm>
            <a:off x="10740824" y="4019660"/>
            <a:ext cx="844783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/>
              <a:t>AR H/L (</a:t>
            </a:r>
            <a:r>
              <a:rPr lang="en-US" sz="1000" dirty="0" err="1"/>
              <a:t>Instr</a:t>
            </a:r>
            <a:r>
              <a:rPr lang="en-US" sz="1000" dirty="0"/>
              <a:t>[5])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20B7190-6479-D4B8-64E5-127E894148A4}"/>
              </a:ext>
            </a:extLst>
          </p:cNvPr>
          <p:cNvGrpSpPr/>
          <p:nvPr/>
        </p:nvGrpSpPr>
        <p:grpSpPr>
          <a:xfrm>
            <a:off x="8042776" y="3351445"/>
            <a:ext cx="447814" cy="261610"/>
            <a:chOff x="8473855" y="5940429"/>
            <a:chExt cx="447814" cy="261610"/>
          </a:xfrm>
        </p:grpSpPr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9B58DB2-A545-FF27-73D0-48893AF7FE11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CADCAA3-A541-F163-F45B-9564E9AFA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6" name="Picture 104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36314E4-BB43-999A-0209-E3D758C4D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797" y="121859"/>
            <a:ext cx="3947166" cy="909080"/>
          </a:xfrm>
          <a:prstGeom prst="rect">
            <a:avLst/>
          </a:prstGeom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EF6ECE32-470C-887D-699A-91F019732C55}"/>
              </a:ext>
            </a:extLst>
          </p:cNvPr>
          <p:cNvGrpSpPr/>
          <p:nvPr/>
        </p:nvGrpSpPr>
        <p:grpSpPr>
          <a:xfrm>
            <a:off x="8042776" y="3630178"/>
            <a:ext cx="447814" cy="261610"/>
            <a:chOff x="8473855" y="5940429"/>
            <a:chExt cx="447814" cy="261610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F1F01D3-F605-2DCC-DD73-8A5867F1B9AA}"/>
                </a:ext>
              </a:extLst>
            </p:cNvPr>
            <p:cNvSpPr txBox="1"/>
            <p:nvPr/>
          </p:nvSpPr>
          <p:spPr>
            <a:xfrm>
              <a:off x="8473855" y="5940429"/>
              <a:ext cx="320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0070C0"/>
                  </a:solidFill>
                </a:rPr>
                <a:t>0v</a:t>
              </a:r>
            </a:p>
          </p:txBody>
        </p: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F840258-F433-0BD0-A80E-F267F9C0B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893" y="6069086"/>
              <a:ext cx="205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TextBox 1049">
            <a:hlinkClick r:id="rId11" action="ppaction://hlinksldjump"/>
            <a:extLst>
              <a:ext uri="{FF2B5EF4-FFF2-40B4-BE49-F238E27FC236}">
                <a16:creationId xmlns:a16="http://schemas.microsoft.com/office/drawing/2014/main" id="{EE15BA3C-5B83-D887-5BC8-EC2A75183AF6}"/>
              </a:ext>
            </a:extLst>
          </p:cNvPr>
          <p:cNvSpPr txBox="1"/>
          <p:nvPr/>
        </p:nvSpPr>
        <p:spPr>
          <a:xfrm>
            <a:off x="8191388" y="3971881"/>
            <a:ext cx="61519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Addr</a:t>
            </a:r>
            <a:r>
              <a:rPr lang="en-US" sz="1000" dirty="0"/>
              <a:t> Hi OE</a:t>
            </a:r>
          </a:p>
        </p:txBody>
      </p:sp>
      <p:sp>
        <p:nvSpPr>
          <p:cNvPr id="1051" name="TextBox 1050">
            <a:hlinkClick r:id="rId11" action="ppaction://hlinksldjump"/>
            <a:extLst>
              <a:ext uri="{FF2B5EF4-FFF2-40B4-BE49-F238E27FC236}">
                <a16:creationId xmlns:a16="http://schemas.microsoft.com/office/drawing/2014/main" id="{496E20D0-7F0C-74D8-0D39-5F6DD827DAE8}"/>
              </a:ext>
            </a:extLst>
          </p:cNvPr>
          <p:cNvSpPr txBox="1"/>
          <p:nvPr/>
        </p:nvSpPr>
        <p:spPr>
          <a:xfrm>
            <a:off x="11075926" y="3389828"/>
            <a:ext cx="580287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dirty="0" err="1"/>
              <a:t>Addr</a:t>
            </a:r>
            <a:r>
              <a:rPr lang="en-US" sz="1000" dirty="0"/>
              <a:t> Lo OE</a:t>
            </a:r>
          </a:p>
        </p:txBody>
      </p:sp>
      <p:sp>
        <p:nvSpPr>
          <p:cNvPr id="1052" name="Rectangle 1051">
            <a:hlinkClick r:id="rId5" action="ppaction://hlinksldjump"/>
            <a:extLst>
              <a:ext uri="{FF2B5EF4-FFF2-40B4-BE49-F238E27FC236}">
                <a16:creationId xmlns:a16="http://schemas.microsoft.com/office/drawing/2014/main" id="{3B500137-1A0A-FE98-8941-F4072094815E}"/>
              </a:ext>
            </a:extLst>
          </p:cNvPr>
          <p:cNvSpPr/>
          <p:nvPr/>
        </p:nvSpPr>
        <p:spPr>
          <a:xfrm>
            <a:off x="7747846" y="4232821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sp>
        <p:nvSpPr>
          <p:cNvPr id="1053" name="Rectangle 1052">
            <a:hlinkClick r:id="rId5" action="ppaction://hlinksldjump"/>
            <a:extLst>
              <a:ext uri="{FF2B5EF4-FFF2-40B4-BE49-F238E27FC236}">
                <a16:creationId xmlns:a16="http://schemas.microsoft.com/office/drawing/2014/main" id="{F7176BAC-6098-8B92-3F6D-58D44BF70B50}"/>
              </a:ext>
            </a:extLst>
          </p:cNvPr>
          <p:cNvSpPr/>
          <p:nvPr/>
        </p:nvSpPr>
        <p:spPr>
          <a:xfrm>
            <a:off x="7792116" y="3092586"/>
            <a:ext cx="79854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µC 21: AB2DB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F881CA-1BC0-26EC-A9B8-68776904CE03}"/>
              </a:ext>
            </a:extLst>
          </p:cNvPr>
          <p:cNvGrpSpPr/>
          <p:nvPr/>
        </p:nvGrpSpPr>
        <p:grpSpPr>
          <a:xfrm>
            <a:off x="4658920" y="4685021"/>
            <a:ext cx="780983" cy="161583"/>
            <a:chOff x="4658920" y="4685021"/>
            <a:chExt cx="780983" cy="161583"/>
          </a:xfrm>
        </p:grpSpPr>
        <p:sp>
          <p:nvSpPr>
            <p:cNvPr id="25" name="TextBox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E1E7213D-698D-ED24-5668-6634E5B4B141}"/>
                </a:ext>
              </a:extLst>
            </p:cNvPr>
            <p:cNvSpPr txBox="1"/>
            <p:nvPr/>
          </p:nvSpPr>
          <p:spPr>
            <a:xfrm>
              <a:off x="4658920" y="4685021"/>
              <a:ext cx="780983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Hi OE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D41386E-AEF6-FA90-50D7-317C538880B8}"/>
                </a:ext>
              </a:extLst>
            </p:cNvPr>
            <p:cNvCxnSpPr>
              <a:cxnSpLocks/>
            </p:cNvCxnSpPr>
            <p:nvPr/>
          </p:nvCxnSpPr>
          <p:spPr>
            <a:xfrm>
              <a:off x="4676500" y="4706494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A9308-8A6B-6F65-997B-7CEC0D544A80}"/>
              </a:ext>
            </a:extLst>
          </p:cNvPr>
          <p:cNvGrpSpPr/>
          <p:nvPr/>
        </p:nvGrpSpPr>
        <p:grpSpPr>
          <a:xfrm>
            <a:off x="4646096" y="5782328"/>
            <a:ext cx="793807" cy="161583"/>
            <a:chOff x="4646096" y="5782328"/>
            <a:chExt cx="793807" cy="161583"/>
          </a:xfrm>
        </p:grpSpPr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C3373A84-721D-F1A4-049E-AEE3C0C6087A}"/>
                </a:ext>
              </a:extLst>
            </p:cNvPr>
            <p:cNvSpPr txBox="1"/>
            <p:nvPr/>
          </p:nvSpPr>
          <p:spPr>
            <a:xfrm>
              <a:off x="4646096" y="5782328"/>
              <a:ext cx="793807" cy="161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pPr algn="r"/>
              <a:r>
                <a:rPr lang="en-US" sz="1050" dirty="0" err="1"/>
                <a:t>Addr</a:t>
              </a:r>
              <a:r>
                <a:rPr lang="en-US" sz="1050" dirty="0"/>
                <a:t> Lo OE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BED341-89DE-CA32-4F0C-1AF0CA6D5BBE}"/>
                </a:ext>
              </a:extLst>
            </p:cNvPr>
            <p:cNvCxnSpPr>
              <a:cxnSpLocks/>
            </p:cNvCxnSpPr>
            <p:nvPr/>
          </p:nvCxnSpPr>
          <p:spPr>
            <a:xfrm>
              <a:off x="4697604" y="5806112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D6E506F-8DFB-6982-109F-19B2BB1E615B}"/>
              </a:ext>
            </a:extLst>
          </p:cNvPr>
          <p:cNvSpPr/>
          <p:nvPr/>
        </p:nvSpPr>
        <p:spPr>
          <a:xfrm>
            <a:off x="3286496" y="562782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Diagram&#10;&#10;Description automatically generated with low confidence">
            <a:extLst>
              <a:ext uri="{FF2B5EF4-FFF2-40B4-BE49-F238E27FC236}">
                <a16:creationId xmlns:a16="http://schemas.microsoft.com/office/drawing/2014/main" id="{3B2931D6-40E0-8C02-D0DC-A4518E67FA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t="-3588" r="58979" b="29396"/>
          <a:stretch/>
        </p:blipFill>
        <p:spPr>
          <a:xfrm>
            <a:off x="2721204" y="5885084"/>
            <a:ext cx="440821" cy="3117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15654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E12C-0A14-399D-01E0-A0E6EB69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384048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Display Load</a:t>
            </a:r>
          </a:p>
        </p:txBody>
      </p:sp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F22EFD1E-98D5-FA19-F8DC-9C5985FD3923}"/>
              </a:ext>
            </a:extLst>
          </p:cNvPr>
          <p:cNvSpPr txBox="1"/>
          <p:nvPr/>
        </p:nvSpPr>
        <p:spPr>
          <a:xfrm>
            <a:off x="9564371" y="4046710"/>
            <a:ext cx="1099853" cy="30777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Display Load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BDD7669F-B26F-880C-699F-EEC262237AFF}"/>
              </a:ext>
            </a:extLst>
          </p:cNvPr>
          <p:cNvSpPr/>
          <p:nvPr/>
        </p:nvSpPr>
        <p:spPr>
          <a:xfrm>
            <a:off x="2351512" y="26831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/>
              <a:t>µC 6: Out Reg H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62F9634-F983-BDA1-7487-FD2330D8D7E1}"/>
              </a:ext>
            </a:extLst>
          </p:cNvPr>
          <p:cNvSpPr/>
          <p:nvPr/>
        </p:nvSpPr>
        <p:spPr>
          <a:xfrm>
            <a:off x="2351512" y="346430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µC 3: Reg Out Select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72ACD0-C038-DB63-1B00-AA043228E6D6}"/>
              </a:ext>
            </a:extLst>
          </p:cNvPr>
          <p:cNvGrpSpPr/>
          <p:nvPr/>
        </p:nvGrpSpPr>
        <p:grpSpPr>
          <a:xfrm>
            <a:off x="2523815" y="4245493"/>
            <a:ext cx="1067229" cy="307777"/>
            <a:chOff x="1992327" y="3559447"/>
            <a:chExt cx="1067229" cy="307778"/>
          </a:xfrm>
        </p:grpSpPr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11DB4CC6-2ACD-9E03-BBE0-A35966F898C9}"/>
                </a:ext>
              </a:extLst>
            </p:cNvPr>
            <p:cNvSpPr txBox="1"/>
            <p:nvPr/>
          </p:nvSpPr>
          <p:spPr>
            <a:xfrm>
              <a:off x="1992327" y="3559447"/>
              <a:ext cx="1045479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241BB4-24DE-FC20-F900-7215B5C72AF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558F1D-B9D7-C7AD-95BB-4D03EA561C2A}"/>
              </a:ext>
            </a:extLst>
          </p:cNvPr>
          <p:cNvGrpSpPr/>
          <p:nvPr/>
        </p:nvGrpSpPr>
        <p:grpSpPr>
          <a:xfrm>
            <a:off x="2498167" y="5213143"/>
            <a:ext cx="1067229" cy="307777"/>
            <a:chOff x="1992327" y="3559447"/>
            <a:chExt cx="1067229" cy="307778"/>
          </a:xfrm>
        </p:grpSpPr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EFD24160-56F3-0DC8-D994-D762AA0A96D1}"/>
                </a:ext>
              </a:extLst>
            </p:cNvPr>
            <p:cNvSpPr txBox="1"/>
            <p:nvPr/>
          </p:nvSpPr>
          <p:spPr>
            <a:xfrm>
              <a:off x="1992327" y="3559447"/>
              <a:ext cx="1064715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5F9BC0-3B78-EA18-4E02-6A3D13D5748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979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D5F38EF1-C7E0-D66C-1D8C-8FBAA37CB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877562" y="4753621"/>
            <a:ext cx="659287" cy="45953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C03B04-84A1-5546-4AF0-5F5DDA380307}"/>
              </a:ext>
            </a:extLst>
          </p:cNvPr>
          <p:cNvCxnSpPr>
            <a:stCxn id="8" idx="3"/>
          </p:cNvCxnSpPr>
          <p:nvPr/>
        </p:nvCxnSpPr>
        <p:spPr>
          <a:xfrm>
            <a:off x="3569294" y="4399382"/>
            <a:ext cx="1362629" cy="4352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F1E715D-431E-ADA8-D6C9-ADD6106EABB2}"/>
              </a:ext>
            </a:extLst>
          </p:cNvPr>
          <p:cNvCxnSpPr>
            <a:stCxn id="11" idx="3"/>
          </p:cNvCxnSpPr>
          <p:nvPr/>
        </p:nvCxnSpPr>
        <p:spPr>
          <a:xfrm flipV="1">
            <a:off x="3562882" y="5126478"/>
            <a:ext cx="1417681" cy="240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A9861-A523-80C5-E204-363939E43A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877561" y="2865981"/>
            <a:ext cx="778849" cy="604563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A2228E-FFF4-5071-CA57-CB86B5FD2CB5}"/>
              </a:ext>
            </a:extLst>
          </p:cNvPr>
          <p:cNvCxnSpPr>
            <a:stCxn id="5" idx="3"/>
          </p:cNvCxnSpPr>
          <p:nvPr/>
        </p:nvCxnSpPr>
        <p:spPr>
          <a:xfrm>
            <a:off x="3814552" y="2774542"/>
            <a:ext cx="1166011" cy="260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B5F64C9-4CC9-1598-D110-15A6902C1940}"/>
              </a:ext>
            </a:extLst>
          </p:cNvPr>
          <p:cNvCxnSpPr>
            <a:stCxn id="6" idx="3"/>
          </p:cNvCxnSpPr>
          <p:nvPr/>
        </p:nvCxnSpPr>
        <p:spPr>
          <a:xfrm flipV="1">
            <a:off x="3814552" y="3238837"/>
            <a:ext cx="1166011" cy="3169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iagram&#10;&#10;Description automatically generated with low confidence">
            <a:extLst>
              <a:ext uri="{FF2B5EF4-FFF2-40B4-BE49-F238E27FC236}">
                <a16:creationId xmlns:a16="http://schemas.microsoft.com/office/drawing/2014/main" id="{858A272D-FB32-8CEE-E78D-DD1F8C41CE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5642656" y="2937749"/>
            <a:ext cx="612149" cy="4328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8CBFD7-D065-2E4F-A5D2-36ECB440D1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6625297" y="3794827"/>
            <a:ext cx="778849" cy="604563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101E29-5ACF-96C4-2ED2-6256786DC277}"/>
              </a:ext>
            </a:extLst>
          </p:cNvPr>
          <p:cNvCxnSpPr>
            <a:stCxn id="23" idx="3"/>
          </p:cNvCxnSpPr>
          <p:nvPr/>
        </p:nvCxnSpPr>
        <p:spPr>
          <a:xfrm>
            <a:off x="6254805" y="3154191"/>
            <a:ext cx="369732" cy="8244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36522D-D716-0E62-4CCA-1DF4A1FA809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536847" y="4207563"/>
            <a:ext cx="1118308" cy="7758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250A8EF-9ED2-76CD-742E-6DC818CC9D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7399425" y="3894039"/>
            <a:ext cx="778849" cy="604563"/>
          </a:xfrm>
          <a:prstGeom prst="rect">
            <a:avLst/>
          </a:prstGeom>
        </p:spPr>
      </p:pic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5B43C43B-B00A-67E7-52D7-6248BE345CAE}"/>
              </a:ext>
            </a:extLst>
          </p:cNvPr>
          <p:cNvSpPr txBox="1"/>
          <p:nvPr/>
        </p:nvSpPr>
        <p:spPr>
          <a:xfrm>
            <a:off x="5378162" y="552590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CB9F11-4482-81BF-F74D-6389857AFBC9}"/>
              </a:ext>
            </a:extLst>
          </p:cNvPr>
          <p:cNvCxnSpPr>
            <a:stCxn id="31" idx="3"/>
          </p:cNvCxnSpPr>
          <p:nvPr/>
        </p:nvCxnSpPr>
        <p:spPr>
          <a:xfrm flipV="1">
            <a:off x="6244105" y="4278066"/>
            <a:ext cx="1155319" cy="14017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F2C32D-C896-DC7E-6A8E-2CC116D78B74}"/>
              </a:ext>
            </a:extLst>
          </p:cNvPr>
          <p:cNvCxnSpPr>
            <a:stCxn id="30" idx="3"/>
            <a:endCxn id="4" idx="1"/>
          </p:cNvCxnSpPr>
          <p:nvPr/>
        </p:nvCxnSpPr>
        <p:spPr>
          <a:xfrm>
            <a:off x="8178274" y="4196321"/>
            <a:ext cx="1386097" cy="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E204A98F-CB3E-4077-091A-2767A8C409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-3588" r="58979" b="29396"/>
          <a:stretch/>
        </p:blipFill>
        <p:spPr>
          <a:xfrm>
            <a:off x="8109203" y="3966507"/>
            <a:ext cx="612149" cy="432883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E78DB-02F0-3F8B-EEF2-6F30AC069042}"/>
              </a:ext>
            </a:extLst>
          </p:cNvPr>
          <p:cNvGrpSpPr/>
          <p:nvPr/>
        </p:nvGrpSpPr>
        <p:grpSpPr>
          <a:xfrm rot="16200000">
            <a:off x="7549790" y="1445382"/>
            <a:ext cx="3010195" cy="981899"/>
            <a:chOff x="6995144" y="1610024"/>
            <a:chExt cx="4445079" cy="169783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2D6E98-AB25-2169-D100-0FB903E9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13AFA2-0AE7-A65C-5BD4-FF98F4CA490E}"/>
                </a:ext>
              </a:extLst>
            </p:cNvPr>
            <p:cNvSpPr txBox="1"/>
            <p:nvPr/>
          </p:nvSpPr>
          <p:spPr>
            <a:xfrm>
              <a:off x="6995144" y="1610024"/>
              <a:ext cx="1346222" cy="53218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/>
                <a:t>273 Char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486AC26-9AA6-8D41-E699-3862506FB1A3}"/>
              </a:ext>
            </a:extLst>
          </p:cNvPr>
          <p:cNvCxnSpPr>
            <a:stCxn id="27" idx="3"/>
          </p:cNvCxnSpPr>
          <p:nvPr/>
        </p:nvCxnSpPr>
        <p:spPr>
          <a:xfrm flipV="1">
            <a:off x="8721351" y="3035030"/>
            <a:ext cx="253151" cy="11479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32876E-618C-3F91-07DB-7BDF0E39C045}"/>
              </a:ext>
            </a:extLst>
          </p:cNvPr>
          <p:cNvSpPr/>
          <p:nvPr/>
        </p:nvSpPr>
        <p:spPr>
          <a:xfrm>
            <a:off x="7746602" y="385280"/>
            <a:ext cx="282975" cy="31021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r>
              <a:rPr lang="en-US"/>
              <a:t>Data  Bus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A1E74-F95E-A97C-4E30-F5BCAFA0E6B1}"/>
              </a:ext>
            </a:extLst>
          </p:cNvPr>
          <p:cNvCxnSpPr>
            <a:cxnSpLocks/>
          </p:cNvCxnSpPr>
          <p:nvPr/>
        </p:nvCxnSpPr>
        <p:spPr>
          <a:xfrm flipV="1">
            <a:off x="8028879" y="81180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B97B3B-DAF5-4E39-285F-E491EE56DD1A}"/>
              </a:ext>
            </a:extLst>
          </p:cNvPr>
          <p:cNvCxnSpPr>
            <a:cxnSpLocks/>
          </p:cNvCxnSpPr>
          <p:nvPr/>
        </p:nvCxnSpPr>
        <p:spPr>
          <a:xfrm flipV="1">
            <a:off x="8028879" y="1096743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63EB1D-0B4D-A72E-CF9E-F5C72F31A337}"/>
              </a:ext>
            </a:extLst>
          </p:cNvPr>
          <p:cNvCxnSpPr>
            <a:cxnSpLocks/>
          </p:cNvCxnSpPr>
          <p:nvPr/>
        </p:nvCxnSpPr>
        <p:spPr>
          <a:xfrm flipV="1">
            <a:off x="8028879" y="1381681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075A1A-AF9E-1D15-56A7-4D7530ECF686}"/>
              </a:ext>
            </a:extLst>
          </p:cNvPr>
          <p:cNvCxnSpPr>
            <a:cxnSpLocks/>
          </p:cNvCxnSpPr>
          <p:nvPr/>
        </p:nvCxnSpPr>
        <p:spPr>
          <a:xfrm flipV="1">
            <a:off x="8028879" y="1666620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8D4391-B53B-0EC7-B33D-B6CF656D0A67}"/>
              </a:ext>
            </a:extLst>
          </p:cNvPr>
          <p:cNvCxnSpPr>
            <a:cxnSpLocks/>
          </p:cNvCxnSpPr>
          <p:nvPr/>
        </p:nvCxnSpPr>
        <p:spPr>
          <a:xfrm flipV="1">
            <a:off x="8028879" y="195155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8E4B31-E03E-1641-DE6F-A736EA469017}"/>
              </a:ext>
            </a:extLst>
          </p:cNvPr>
          <p:cNvCxnSpPr>
            <a:cxnSpLocks/>
          </p:cNvCxnSpPr>
          <p:nvPr/>
        </p:nvCxnSpPr>
        <p:spPr>
          <a:xfrm flipV="1">
            <a:off x="8028879" y="223649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4C044-F477-8989-1448-6722323C58CF}"/>
              </a:ext>
            </a:extLst>
          </p:cNvPr>
          <p:cNvCxnSpPr>
            <a:cxnSpLocks/>
          </p:cNvCxnSpPr>
          <p:nvPr/>
        </p:nvCxnSpPr>
        <p:spPr>
          <a:xfrm flipV="1">
            <a:off x="8028879" y="2521437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001AB-EBB5-2E58-710A-83CCD09A4940}"/>
              </a:ext>
            </a:extLst>
          </p:cNvPr>
          <p:cNvCxnSpPr>
            <a:cxnSpLocks/>
          </p:cNvCxnSpPr>
          <p:nvPr/>
        </p:nvCxnSpPr>
        <p:spPr>
          <a:xfrm flipV="1">
            <a:off x="8028879" y="2806379"/>
            <a:ext cx="819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row: Right 43">
            <a:hlinkClick r:id="rId3" action="ppaction://hlinksldjump"/>
            <a:extLst>
              <a:ext uri="{FF2B5EF4-FFF2-40B4-BE49-F238E27FC236}">
                <a16:creationId xmlns:a16="http://schemas.microsoft.com/office/drawing/2014/main" id="{15A087CA-8BBF-F07B-5140-B51C9282BAF2}"/>
              </a:ext>
            </a:extLst>
          </p:cNvPr>
          <p:cNvSpPr/>
          <p:nvPr/>
        </p:nvSpPr>
        <p:spPr>
          <a:xfrm>
            <a:off x="9555601" y="1650563"/>
            <a:ext cx="1372595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Disp</a:t>
            </a:r>
            <a:r>
              <a:rPr lang="en-US"/>
              <a:t> Char</a:t>
            </a:r>
          </a:p>
        </p:txBody>
      </p:sp>
      <p:pic>
        <p:nvPicPr>
          <p:cNvPr id="3" name="Picture 2">
            <a:hlinkClick r:id="rId12" action="ppaction://hlinksldjump"/>
            <a:extLst>
              <a:ext uri="{FF2B5EF4-FFF2-40B4-BE49-F238E27FC236}">
                <a16:creationId xmlns:a16="http://schemas.microsoft.com/office/drawing/2014/main" id="{F7BD2123-4357-84FC-C8FB-0B9DAF93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Op Code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Micro Instruction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0AAA9-402F-4A4E-A096-F3C7B76875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AC02E40-6C5C-19B4-2CD6-0A07B206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7963BD-ECE4-4287-6C26-70139CD6B6F9}"/>
              </a:ext>
            </a:extLst>
          </p:cNvPr>
          <p:cNvSpPr txBox="1">
            <a:spLocks/>
          </p:cNvSpPr>
          <p:nvPr/>
        </p:nvSpPr>
        <p:spPr>
          <a:xfrm>
            <a:off x="9513451" y="6518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7AB956-DC25-57BD-B117-9D23C49E03E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111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EBC776-52AD-0427-040B-415B24E8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Assembler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0E2D-0873-4905-A50C-F1D722C76812}"/>
              </a:ext>
            </a:extLst>
          </p:cNvPr>
          <p:cNvSpPr txBox="1"/>
          <p:nvPr/>
        </p:nvSpPr>
        <p:spPr>
          <a:xfrm>
            <a:off x="537633" y="728133"/>
            <a:ext cx="68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assembly file is composed of lines with the following form:</a:t>
            </a:r>
          </a:p>
          <a:p>
            <a:endParaRPr lang="en-US"/>
          </a:p>
          <a:p>
            <a:r>
              <a:rPr lang="en-US"/>
              <a:t>[INSTR] [PARAM 1] [, PARAM 2] [, PARAM 3]	// Comment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136C2E9-F74E-47BB-970B-A5A694246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94360"/>
              </p:ext>
            </p:extLst>
          </p:nvPr>
        </p:nvGraphicFramePr>
        <p:xfrm>
          <a:off x="419102" y="1837267"/>
          <a:ext cx="318577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41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Misc.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794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Print 8-bit value to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Rs,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0473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971EBC-658E-46D2-9D26-2BE904C7B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65010"/>
              </p:ext>
            </p:extLst>
          </p:nvPr>
        </p:nvGraphicFramePr>
        <p:xfrm>
          <a:off x="3661832" y="1837267"/>
          <a:ext cx="4347635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479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554079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16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XOR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8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43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81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2’s Complement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 Rd1, Rs1, Rs2 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2203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Bitwise logical shift left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LSL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99108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ASR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Arithmetic shift right by 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ASR Rd,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41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Add with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 Rd, Rs1, 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43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Subtract with borrow (using carry flag)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SUC Rd, Rs1, Rs2</a:t>
                      </a:r>
                    </a:p>
                    <a:p>
                      <a:r>
                        <a:rPr lang="en-US" sz="1200"/>
                        <a:t>(Rd1 = Rs1 –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9127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C70AE30-38E9-4B9A-BABE-ADAF51C9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5903"/>
              </p:ext>
            </p:extLst>
          </p:nvPr>
        </p:nvGraphicFramePr>
        <p:xfrm>
          <a:off x="416793" y="4392043"/>
          <a:ext cx="31857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925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06192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Register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with 8-bit immediate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 Rd,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value to another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 Rd, 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E5B2BCA0-6B41-4EBE-B80F-4A82A2984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61055"/>
              </p:ext>
            </p:extLst>
          </p:nvPr>
        </p:nvGraphicFramePr>
        <p:xfrm>
          <a:off x="8127999" y="1837267"/>
          <a:ext cx="3956581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3">
                  <a:extLst>
                    <a:ext uri="{9D8B030D-6E8A-4147-A177-3AD203B41FA5}">
                      <a16:colId xmlns:a16="http://schemas.microsoft.com/office/drawing/2014/main" val="625620309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960611325"/>
                    </a:ext>
                  </a:extLst>
                </a:gridCol>
                <a:gridCol w="1286935">
                  <a:extLst>
                    <a:ext uri="{9D8B030D-6E8A-4147-A177-3AD203B41FA5}">
                      <a16:colId xmlns:a16="http://schemas.microsoft.com/office/drawing/2014/main" val="41370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Branch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91242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Unconditional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JMP #imm</a:t>
                      </a:r>
                    </a:p>
                    <a:p>
                      <a:r>
                        <a:rPr lang="en-US" sz="1200"/>
                        <a:t>A + R:</a:t>
                      </a:r>
                    </a:p>
                    <a:p>
                      <a:r>
                        <a:rPr lang="en-US" sz="1200"/>
                        <a:t>R + I:</a:t>
                      </a:r>
                    </a:p>
                    <a:p>
                      <a:r>
                        <a:rPr lang="en-US" sz="1200"/>
                        <a:t>R + 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862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11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13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BIZ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213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BNN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15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BNC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3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BNZ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if not 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+ I: BNZ #imm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8269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016477C6-01AE-1991-27C8-7518D691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398D326-EAF3-F6F0-4AFC-4A93C12861B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112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8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637F1-6939-43EB-8F3F-E63975EDB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Instruction set families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0D1F1E-1E2A-4C6B-A616-6F3A7DB6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17583"/>
              </p:ext>
            </p:extLst>
          </p:nvPr>
        </p:nvGraphicFramePr>
        <p:xfrm>
          <a:off x="601784" y="1516836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310BAF-9F6F-4F14-856D-523CEF3D2FAB}"/>
              </a:ext>
            </a:extLst>
          </p:cNvPr>
          <p:cNvSpPr txBox="1"/>
          <p:nvPr/>
        </p:nvSpPr>
        <p:spPr>
          <a:xfrm>
            <a:off x="1774094" y="1147504"/>
            <a:ext cx="836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0                                                                                                                                                    15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CE369E1-5CC7-4F78-A3D4-AC1406317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50542"/>
              </p:ext>
            </p:extLst>
          </p:nvPr>
        </p:nvGraphicFramePr>
        <p:xfrm>
          <a:off x="601784" y="2513297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FC15CAA-5908-4F9F-9EF5-6DA62DED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43586"/>
              </p:ext>
            </p:extLst>
          </p:nvPr>
        </p:nvGraphicFramePr>
        <p:xfrm>
          <a:off x="601783" y="3598204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0 1 2 3 4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8 9 10 11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12 13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14 15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943B7D4-05F4-7834-16FB-9618248F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D25FB9D-C45D-F182-6CC6-63555E5650D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22328"/>
              </p:ext>
            </p:extLst>
          </p:nvPr>
        </p:nvGraphicFramePr>
        <p:xfrm>
          <a:off x="570525" y="790005"/>
          <a:ext cx="8128001" cy="4854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3729915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Op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Details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 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(Format ALU Rd, Rs1, Rs2)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LDR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  (immediate, </a:t>
                      </a:r>
                      <a:r>
                        <a:rPr lang="en-US" sz="1200" strike="sngStrike"/>
                        <a:t>other register</a:t>
                      </a:r>
                      <a:r>
                        <a:rPr lang="en-US" sz="1200"/>
                        <a:t>) ?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MOV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Copy Register (MOV instruction in ARM)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Branch Absolute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Immediate (Format: ALU Rd, Rd, </a:t>
                      </a:r>
                      <a:r>
                        <a:rPr lang="en-US" sz="1200" err="1"/>
                        <a:t>imm</a:t>
                      </a:r>
                      <a:r>
                        <a:rPr lang="en-US" sz="12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ALU instruction with value from immediate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BRANCH Relative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Relative Branch (+127  to -128)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 reg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Send a register as a character or integer to the display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282644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 Load register from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SMA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to address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register from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SMR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Store register into an address in another register</a:t>
                      </a:r>
                    </a:p>
                  </a:txBody>
                  <a:tcPr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GSB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Jump, store current PC in stack</a:t>
                      </a:r>
                    </a:p>
                  </a:txBody>
                  <a:tcP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RTN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Load PC from stack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OUT Immediate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Send Reg H as a character or integer to display 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53101"/>
              </p:ext>
            </p:extLst>
          </p:nvPr>
        </p:nvGraphicFramePr>
        <p:xfrm>
          <a:off x="9503509" y="370804"/>
          <a:ext cx="21883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55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  <a:gridCol w="1094155">
                  <a:extLst>
                    <a:ext uri="{9D8B030D-6E8A-4147-A177-3AD203B41FA5}">
                      <a16:colId xmlns:a16="http://schemas.microsoft.com/office/drawing/2014/main" val="1990798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0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NOP, BRK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Phase 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Fib,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Mult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1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Phase 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Self Test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8167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Phase 3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Display, </a:t>
                      </a:r>
                    </a:p>
                    <a:p>
                      <a:r>
                        <a:rPr lang="en-US" sz="1500"/>
                        <a:t>8 Queen</a:t>
                      </a: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2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63719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1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033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</p:spTree>
    <p:extLst>
      <p:ext uri="{BB962C8B-B14F-4D97-AF65-F5344CB8AC3E}">
        <p14:creationId xmlns:p14="http://schemas.microsoft.com/office/powerpoint/2010/main" val="27716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01990"/>
              </p:ext>
            </p:extLst>
          </p:nvPr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-&gt; A-&gt; </a:t>
                      </a:r>
                      <a:r>
                        <a:rPr lang="en-US" sz="1500" err="1"/>
                        <a:t>Cout</a:t>
                      </a:r>
                      <a:endParaRPr lang="en-US" sz="15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+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0345"/>
              </p:ext>
            </p:extLst>
          </p:nvPr>
        </p:nvGraphicFramePr>
        <p:xfrm>
          <a:off x="622579" y="4522163"/>
          <a:ext cx="10608860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Move A, B Regs</a:t>
                      </a:r>
                    </a:p>
                    <a:p>
                      <a:r>
                        <a:rPr lang="en-US" sz="1500" strike="noStrike" baseline="0"/>
                        <a:t>(require replacement of 74LS251 with 74HC251)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4x 74LS161</a:t>
                      </a:r>
                    </a:p>
                    <a:p>
                      <a:r>
                        <a:rPr lang="en-US" sz="1500" strike="noStrike" baseline="0"/>
                        <a:t>1x 74LS00 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Reduce interface to one data bus instead of A, B, C </a:t>
                      </a:r>
                    </a:p>
                    <a:p>
                      <a:r>
                        <a:rPr lang="en-US" sz="1500" strike="noStrike" baseline="0"/>
                        <a:t>(NAND for clock gate/invert)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trike="noStrike" baseline="0"/>
                        <a:t>No change</a:t>
                      </a:r>
                    </a:p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29028"/>
              </p:ext>
            </p:extLst>
          </p:nvPr>
        </p:nvGraphicFramePr>
        <p:xfrm>
          <a:off x="4716584" y="742463"/>
          <a:ext cx="563880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5522"/>
              </p:ext>
            </p:extLst>
          </p:nvPr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17167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1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091454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AF7365-2907-4BEC-B953-8F2B4C7D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64684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34235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119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3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A766586E-3B59-4F92-AF47-77C3C18C73DF}"/>
              </a:ext>
            </a:extLst>
          </p:cNvPr>
          <p:cNvSpPr/>
          <p:nvPr/>
        </p:nvSpPr>
        <p:spPr>
          <a:xfrm rot="16200000">
            <a:off x="4548787" y="4905232"/>
            <a:ext cx="1004400" cy="988109"/>
          </a:xfrm>
          <a:prstGeom prst="rightArrow">
            <a:avLst>
              <a:gd name="adj1" fmla="val 50000"/>
              <a:gd name="adj2" fmla="val 38432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lIns="914400" rtlCol="0" anchor="t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F4E84-ECF0-F66F-DDB6-6360B8D6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456321" cy="457200"/>
          </a:xfrm>
        </p:spPr>
        <p:txBody>
          <a:bodyPr/>
          <a:lstStyle/>
          <a:p>
            <a:r>
              <a:rPr lang="en-US" dirty="0" err="1"/>
              <a:t>TmpAR</a:t>
            </a:r>
            <a:r>
              <a:rPr lang="en-US" dirty="0"/>
              <a:t> (Address Offset Adder) v2.0</a:t>
            </a:r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93C98E03-D841-5A70-2754-7B938F35C971}"/>
              </a:ext>
            </a:extLst>
          </p:cNvPr>
          <p:cNvSpPr txBox="1"/>
          <p:nvPr/>
        </p:nvSpPr>
        <p:spPr>
          <a:xfrm>
            <a:off x="8009622" y="3675648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D7D88-8C09-7F71-C9A5-CBB110FDFA64}"/>
              </a:ext>
            </a:extLst>
          </p:cNvPr>
          <p:cNvGrpSpPr/>
          <p:nvPr/>
        </p:nvGrpSpPr>
        <p:grpSpPr>
          <a:xfrm>
            <a:off x="2477559" y="2803358"/>
            <a:ext cx="1214068" cy="872289"/>
            <a:chOff x="2688112" y="2556710"/>
            <a:chExt cx="1214068" cy="8722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274CC1-E36C-5077-A277-FFB85BF1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61C4DE-899C-2974-8D22-AEE2305B0355}"/>
                </a:ext>
              </a:extLst>
            </p:cNvPr>
            <p:cNvSpPr txBox="1"/>
            <p:nvPr/>
          </p:nvSpPr>
          <p:spPr>
            <a:xfrm>
              <a:off x="2776414" y="2823201"/>
              <a:ext cx="1037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Hi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192B69-75B8-4508-1333-0ECA774C124B}"/>
              </a:ext>
            </a:extLst>
          </p:cNvPr>
          <p:cNvGrpSpPr/>
          <p:nvPr/>
        </p:nvGrpSpPr>
        <p:grpSpPr>
          <a:xfrm>
            <a:off x="4900711" y="2803358"/>
            <a:ext cx="1214068" cy="872289"/>
            <a:chOff x="2688112" y="2556710"/>
            <a:chExt cx="1214068" cy="8722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0BEE77-82F6-1FC5-E64A-EC1949E1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721" r="20492"/>
            <a:stretch>
              <a:fillRect/>
            </a:stretch>
          </p:blipFill>
          <p:spPr>
            <a:xfrm rot="16200000">
              <a:off x="2859001" y="2385821"/>
              <a:ext cx="872289" cy="12140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4E244-5644-CB2B-02C4-6771350B24ED}"/>
                </a:ext>
              </a:extLst>
            </p:cNvPr>
            <p:cNvSpPr txBox="1"/>
            <p:nvPr/>
          </p:nvSpPr>
          <p:spPr>
            <a:xfrm>
              <a:off x="2753972" y="2823201"/>
              <a:ext cx="10823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4" action="ppaction://hlinksldjump"/>
                </a:rPr>
                <a:t>574</a:t>
              </a:r>
              <a:r>
                <a:rPr lang="en-US" sz="1100" dirty="0"/>
                <a:t>: </a:t>
              </a:r>
              <a:r>
                <a:rPr lang="en-US" sz="1100" dirty="0" err="1"/>
                <a:t>TmpAR</a:t>
              </a:r>
              <a:r>
                <a:rPr lang="en-US" sz="1100" dirty="0"/>
                <a:t> Lo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CE71CBB-3AD5-1AE7-4C45-3E687337C425}"/>
              </a:ext>
            </a:extLst>
          </p:cNvPr>
          <p:cNvSpPr/>
          <p:nvPr/>
        </p:nvSpPr>
        <p:spPr>
          <a:xfrm rot="16200000">
            <a:off x="4434340" y="223286"/>
            <a:ext cx="224983" cy="39726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4DFCEF-3079-E682-13C8-33BF14E06AF2}"/>
              </a:ext>
            </a:extLst>
          </p:cNvPr>
          <p:cNvSpPr/>
          <p:nvPr/>
        </p:nvSpPr>
        <p:spPr>
          <a:xfrm rot="16200000">
            <a:off x="5265729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Low</a:t>
            </a:r>
          </a:p>
          <a:p>
            <a:pPr algn="ctr"/>
            <a:r>
              <a:rPr lang="en-US" sz="1050" dirty="0"/>
              <a:t>[7:0]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4E654-7FA2-8D88-FD54-B68F046501E0}"/>
              </a:ext>
            </a:extLst>
          </p:cNvPr>
          <p:cNvSpPr/>
          <p:nvPr/>
        </p:nvSpPr>
        <p:spPr>
          <a:xfrm rot="16200000">
            <a:off x="2807591" y="2147315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A90732-8D39-3F24-6133-DEB22D20DB40}"/>
              </a:ext>
            </a:extLst>
          </p:cNvPr>
          <p:cNvCxnSpPr>
            <a:endCxn id="3" idx="1"/>
          </p:cNvCxnSpPr>
          <p:nvPr/>
        </p:nvCxnSpPr>
        <p:spPr>
          <a:xfrm>
            <a:off x="5018598" y="3380874"/>
            <a:ext cx="2991024" cy="379413"/>
          </a:xfrm>
          <a:prstGeom prst="bentConnector3">
            <a:avLst>
              <a:gd name="adj1" fmla="val 925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7085F72-A617-F30D-40B9-C7D63557293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30047" y="3406900"/>
            <a:ext cx="5379575" cy="353387"/>
          </a:xfrm>
          <a:prstGeom prst="bentConnector3">
            <a:avLst>
              <a:gd name="adj1" fmla="val 1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80A2627B-1648-9A99-9EAC-0F52EDCAD1A4}"/>
              </a:ext>
            </a:extLst>
          </p:cNvPr>
          <p:cNvSpPr txBox="1"/>
          <p:nvPr/>
        </p:nvSpPr>
        <p:spPr>
          <a:xfrm>
            <a:off x="8009622" y="2632689"/>
            <a:ext cx="71846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C611DBF-7EEA-BB32-6863-FC457B1113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603326" y="2717328"/>
            <a:ext cx="4406296" cy="277080"/>
          </a:xfrm>
          <a:prstGeom prst="bentConnector3">
            <a:avLst>
              <a:gd name="adj1" fmla="val 3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449EEC9-D4FA-9DFF-4429-045B84E771F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006707" y="2717328"/>
            <a:ext cx="2002915" cy="277080"/>
          </a:xfrm>
          <a:prstGeom prst="bentConnector3">
            <a:avLst>
              <a:gd name="adj1" fmla="val 134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29444A-DDA5-8A4E-FDDE-15C3DCBB41F4}"/>
              </a:ext>
            </a:extLst>
          </p:cNvPr>
          <p:cNvGrpSpPr/>
          <p:nvPr/>
        </p:nvGrpSpPr>
        <p:grpSpPr>
          <a:xfrm>
            <a:off x="5538386" y="4068964"/>
            <a:ext cx="994764" cy="828970"/>
            <a:chOff x="4900713" y="4966554"/>
            <a:chExt cx="994764" cy="828970"/>
          </a:xfrm>
        </p:grpSpPr>
        <p:pic>
          <p:nvPicPr>
            <p:cNvPr id="37" name="Picture 3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88E7B2CD-E680-47A6-DA0A-F4177945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FAD5C7-3BD6-B429-38E5-A4C836BEB1EC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A9805E-58A1-6B91-E040-89C589F5680B}"/>
              </a:ext>
            </a:extLst>
          </p:cNvPr>
          <p:cNvGrpSpPr/>
          <p:nvPr/>
        </p:nvGrpSpPr>
        <p:grpSpPr>
          <a:xfrm>
            <a:off x="4469189" y="4068964"/>
            <a:ext cx="994764" cy="828970"/>
            <a:chOff x="4900713" y="4966554"/>
            <a:chExt cx="994764" cy="828970"/>
          </a:xfrm>
        </p:grpSpPr>
        <p:pic>
          <p:nvPicPr>
            <p:cNvPr id="41" name="Picture 40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4DF7F4C-2905-D621-DC73-DF9E76538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8FCC64-B1AB-F288-7BAD-B162DB64F932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770187-80CC-7123-B2DC-DEE9117A53A9}"/>
              </a:ext>
            </a:extLst>
          </p:cNvPr>
          <p:cNvGrpSpPr/>
          <p:nvPr/>
        </p:nvGrpSpPr>
        <p:grpSpPr>
          <a:xfrm>
            <a:off x="3201863" y="4068964"/>
            <a:ext cx="994764" cy="828970"/>
            <a:chOff x="4900713" y="4966554"/>
            <a:chExt cx="994764" cy="828970"/>
          </a:xfrm>
        </p:grpSpPr>
        <p:pic>
          <p:nvPicPr>
            <p:cNvPr id="44" name="Picture 43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D047C64E-DF7C-8B19-FCE2-F8E4595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F61C2-99CA-88C5-AE4E-E0C089B2EDA6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8B85A0-3CDD-EC9B-18DA-AE16CE5C8920}"/>
              </a:ext>
            </a:extLst>
          </p:cNvPr>
          <p:cNvGrpSpPr/>
          <p:nvPr/>
        </p:nvGrpSpPr>
        <p:grpSpPr>
          <a:xfrm>
            <a:off x="2132666" y="4068964"/>
            <a:ext cx="994764" cy="828970"/>
            <a:chOff x="4900713" y="4966554"/>
            <a:chExt cx="994764" cy="828970"/>
          </a:xfrm>
        </p:grpSpPr>
        <p:pic>
          <p:nvPicPr>
            <p:cNvPr id="47" name="Picture 46" descr="A diagram of a number&#10;&#10;AI-generated content may be incorrect.">
              <a:extLst>
                <a:ext uri="{FF2B5EF4-FFF2-40B4-BE49-F238E27FC236}">
                  <a16:creationId xmlns:a16="http://schemas.microsoft.com/office/drawing/2014/main" id="{174640BD-74B1-13A5-0E9A-A53EF3FC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983610" y="4883657"/>
              <a:ext cx="828970" cy="99476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7639B2-2EA7-737E-F29E-077D7E266B49}"/>
                </a:ext>
              </a:extLst>
            </p:cNvPr>
            <p:cNvSpPr txBox="1"/>
            <p:nvPr/>
          </p:nvSpPr>
          <p:spPr>
            <a:xfrm>
              <a:off x="4957910" y="5254080"/>
              <a:ext cx="880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283: Add 3:0</a:t>
              </a:r>
            </a:p>
          </p:txBody>
        </p: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86DC27D-FADE-9A80-CE31-7190C6932032}"/>
              </a:ext>
            </a:extLst>
          </p:cNvPr>
          <p:cNvSpPr/>
          <p:nvPr/>
        </p:nvSpPr>
        <p:spPr>
          <a:xfrm rot="16200000">
            <a:off x="2862348" y="3220540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32F2DC-EF10-0676-A01B-6D1174FF899D}"/>
              </a:ext>
            </a:extLst>
          </p:cNvPr>
          <p:cNvSpPr/>
          <p:nvPr/>
        </p:nvSpPr>
        <p:spPr>
          <a:xfrm rot="16200000">
            <a:off x="5348659" y="3220541"/>
            <a:ext cx="493847" cy="988109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EA994C-ABD6-9AC3-3DEA-2F25A4D39598}"/>
              </a:ext>
            </a:extLst>
          </p:cNvPr>
          <p:cNvSpPr/>
          <p:nvPr/>
        </p:nvSpPr>
        <p:spPr>
          <a:xfrm rot="16200000">
            <a:off x="4387658" y="4071943"/>
            <a:ext cx="235391" cy="40555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/>
              <a:t>Address  Bus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8E7F29-002D-5383-50D9-8EAEF447CDF3}"/>
              </a:ext>
            </a:extLst>
          </p:cNvPr>
          <p:cNvSpPr/>
          <p:nvPr/>
        </p:nvSpPr>
        <p:spPr>
          <a:xfrm>
            <a:off x="3868153" y="5529238"/>
            <a:ext cx="2627780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Data  Bus 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C7CEEFEC-AFD7-12E8-C42E-88C13A2F728E}"/>
              </a:ext>
            </a:extLst>
          </p:cNvPr>
          <p:cNvSpPr/>
          <p:nvPr/>
        </p:nvSpPr>
        <p:spPr>
          <a:xfrm rot="16200000">
            <a:off x="2281772" y="4879004"/>
            <a:ext cx="1056859" cy="988109"/>
          </a:xfrm>
          <a:prstGeom prst="rightArrow">
            <a:avLst>
              <a:gd name="adj1" fmla="val 50000"/>
              <a:gd name="adj2" fmla="val 414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vert" wrap="none" rtlCol="0" anchor="ctr"/>
          <a:lstStyle/>
          <a:p>
            <a:pPr algn="ctr"/>
            <a:r>
              <a:rPr lang="en-US" sz="1050" dirty="0" err="1"/>
              <a:t>Addr</a:t>
            </a:r>
            <a:r>
              <a:rPr lang="en-US" sz="1050" dirty="0"/>
              <a:t> Hi</a:t>
            </a:r>
          </a:p>
          <a:p>
            <a:pPr algn="ctr"/>
            <a:r>
              <a:rPr lang="en-US" sz="1050" dirty="0"/>
              <a:t>[15:8]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F24D027-D25D-6BC2-E7A8-0109431621C7}"/>
              </a:ext>
            </a:extLst>
          </p:cNvPr>
          <p:cNvSpPr/>
          <p:nvPr/>
        </p:nvSpPr>
        <p:spPr>
          <a:xfrm rot="16200000">
            <a:off x="3549342" y="4666738"/>
            <a:ext cx="579023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Sign Extended</a:t>
            </a:r>
          </a:p>
          <a:p>
            <a:pPr algn="ctr"/>
            <a:r>
              <a:rPr lang="en-US" sz="1000" dirty="0"/>
              <a:t>[15:8]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7D1715F-E634-9D94-7BAD-5D177D54504A}"/>
              </a:ext>
            </a:extLst>
          </p:cNvPr>
          <p:cNvSpPr/>
          <p:nvPr/>
        </p:nvSpPr>
        <p:spPr>
          <a:xfrm rot="16200000">
            <a:off x="5870503" y="4705000"/>
            <a:ext cx="418274" cy="988109"/>
          </a:xfrm>
          <a:prstGeom prst="rightArrow">
            <a:avLst>
              <a:gd name="adj1" fmla="val 50000"/>
              <a:gd name="adj2" fmla="val 68272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vert" wrap="none" lIns="137160" tIns="0" rIns="0" bIns="0" rtlCol="0" anchor="ctr"/>
          <a:lstStyle/>
          <a:p>
            <a:pPr algn="ctr"/>
            <a:r>
              <a:rPr lang="en-US" sz="1000" dirty="0"/>
              <a:t>Data </a:t>
            </a:r>
          </a:p>
          <a:p>
            <a:pPr algn="ctr"/>
            <a:r>
              <a:rPr lang="en-US" sz="1000" dirty="0"/>
              <a:t>[7:0]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E8CF54-3C9B-2F9D-1DA7-2772788AAB9E}"/>
              </a:ext>
            </a:extLst>
          </p:cNvPr>
          <p:cNvSpPr txBox="1"/>
          <p:nvPr/>
        </p:nvSpPr>
        <p:spPr>
          <a:xfrm>
            <a:off x="9024145" y="3467670"/>
            <a:ext cx="30973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only control in this circuit is the </a:t>
            </a:r>
            <a:r>
              <a:rPr lang="en-US" sz="1050" dirty="0" err="1"/>
              <a:t>TmpAR</a:t>
            </a:r>
            <a:r>
              <a:rPr lang="en-US" sz="1050" dirty="0"/>
              <a:t> OE which</a:t>
            </a:r>
          </a:p>
          <a:p>
            <a:r>
              <a:rPr lang="en-US" sz="1050" dirty="0"/>
              <a:t>Writes to the Address bus the sum of</a:t>
            </a:r>
          </a:p>
          <a:p>
            <a:r>
              <a:rPr lang="en-US" sz="1050" dirty="0"/>
              <a:t> </a:t>
            </a:r>
            <a:r>
              <a:rPr lang="en-US" sz="1050" dirty="0" err="1"/>
              <a:t>Address+Data</a:t>
            </a:r>
            <a:r>
              <a:rPr lang="en-US" sz="1050" dirty="0"/>
              <a:t> from last clock </a:t>
            </a:r>
          </a:p>
        </p:txBody>
      </p:sp>
    </p:spTree>
    <p:extLst>
      <p:ext uri="{BB962C8B-B14F-4D97-AF65-F5344CB8AC3E}">
        <p14:creationId xmlns:p14="http://schemas.microsoft.com/office/powerpoint/2010/main" val="3994998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67489"/>
              </p:ext>
            </p:extLst>
          </p:nvPr>
        </p:nvGraphicFramePr>
        <p:xfrm>
          <a:off x="4716584" y="742463"/>
          <a:ext cx="5638801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41991"/>
              </p:ext>
            </p:extLst>
          </p:nvPr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7553"/>
              </p:ext>
            </p:extLst>
          </p:nvPr>
        </p:nvGraphicFramePr>
        <p:xfrm>
          <a:off x="179753" y="562499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63482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83242"/>
              </p:ext>
            </p:extLst>
          </p:nvPr>
        </p:nvGraphicFramePr>
        <p:xfrm>
          <a:off x="4716583" y="742463"/>
          <a:ext cx="651483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651846"/>
              </p:ext>
            </p:extLst>
          </p:nvPr>
        </p:nvGraphicFramePr>
        <p:xfrm>
          <a:off x="5680365" y="2436627"/>
          <a:ext cx="508748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66101"/>
              </p:ext>
            </p:extLst>
          </p:nvPr>
        </p:nvGraphicFramePr>
        <p:xfrm>
          <a:off x="4716584" y="742463"/>
          <a:ext cx="5638801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7335"/>
              </p:ext>
            </p:extLst>
          </p:nvPr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37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718222"/>
              </p:ext>
            </p:extLst>
          </p:nvPr>
        </p:nvGraphicFramePr>
        <p:xfrm>
          <a:off x="4716583" y="742463"/>
          <a:ext cx="65148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04093"/>
              </p:ext>
            </p:extLst>
          </p:nvPr>
        </p:nvGraphicFramePr>
        <p:xfrm>
          <a:off x="5645697" y="2949767"/>
          <a:ext cx="4733393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5026"/>
              </p:ext>
            </p:extLst>
          </p:nvPr>
        </p:nvGraphicFramePr>
        <p:xfrm>
          <a:off x="179753" y="5619913"/>
          <a:ext cx="9276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1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1533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4867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622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98028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01628"/>
              </p:ext>
            </p:extLst>
          </p:nvPr>
        </p:nvGraphicFramePr>
        <p:xfrm>
          <a:off x="4716584" y="742463"/>
          <a:ext cx="5638801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6629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558040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710719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601"/>
              </p:ext>
            </p:extLst>
          </p:nvPr>
        </p:nvGraphicFramePr>
        <p:xfrm>
          <a:off x="193269" y="5619913"/>
          <a:ext cx="926334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60345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85644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05937"/>
              </p:ext>
            </p:extLst>
          </p:nvPr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5628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22811"/>
              </p:ext>
            </p:extLst>
          </p:nvPr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60814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44224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52151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</p:spTree>
    <p:extLst>
      <p:ext uri="{BB962C8B-B14F-4D97-AF65-F5344CB8AC3E}">
        <p14:creationId xmlns:p14="http://schemas.microsoft.com/office/powerpoint/2010/main" val="10173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5420"/>
              </p:ext>
            </p:extLst>
          </p:nvPr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86272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</p:spTree>
    <p:extLst>
      <p:ext uri="{BB962C8B-B14F-4D97-AF65-F5344CB8AC3E}">
        <p14:creationId xmlns:p14="http://schemas.microsoft.com/office/powerpoint/2010/main" val="25091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8877"/>
              </p:ext>
            </p:extLst>
          </p:nvPr>
        </p:nvGraphicFramePr>
        <p:xfrm>
          <a:off x="4716584" y="742463"/>
          <a:ext cx="56388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33446"/>
              </p:ext>
            </p:extLst>
          </p:nvPr>
        </p:nvGraphicFramePr>
        <p:xfrm>
          <a:off x="179753" y="5624993"/>
          <a:ext cx="927686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732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541431">
                  <a:extLst>
                    <a:ext uri="{9D8B030D-6E8A-4147-A177-3AD203B41FA5}">
                      <a16:colId xmlns:a16="http://schemas.microsoft.com/office/drawing/2014/main" val="2377888243"/>
                    </a:ext>
                  </a:extLst>
                </a:gridCol>
                <a:gridCol w="1716716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129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9153"/>
              </p:ext>
            </p:extLst>
          </p:nvPr>
        </p:nvGraphicFramePr>
        <p:xfrm>
          <a:off x="193267" y="5639364"/>
          <a:ext cx="92633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72599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257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</a:t>
                      </a:r>
                    </a:p>
                    <a:p>
                      <a:pPr algn="ctr"/>
                      <a:r>
                        <a:rPr lang="en-US" sz="1300"/>
                        <a:t>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453A138-0E34-17B0-1965-FBEA8D72A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Address Map Decoder (v2.0)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7C668-8828-827B-8959-2EA449B12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75021"/>
              </p:ext>
            </p:extLst>
          </p:nvPr>
        </p:nvGraphicFramePr>
        <p:xfrm>
          <a:off x="7819005" y="2168507"/>
          <a:ext cx="156666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2407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604253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0000 – 1FFF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2000 – 3FFF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200"/>
                        <a:t>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4000 – 5FFF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6000 – 7FFF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8000 – 9FFF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A000 – BFFF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C000 – DFFF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E000 – 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62A7A7-6543-D66C-E2ED-C437827B9563}"/>
              </a:ext>
            </a:extLst>
          </p:cNvPr>
          <p:cNvGrpSpPr/>
          <p:nvPr/>
        </p:nvGrpSpPr>
        <p:grpSpPr>
          <a:xfrm rot="10800000">
            <a:off x="3768109" y="1535315"/>
            <a:ext cx="1066795" cy="1348207"/>
            <a:chOff x="7412689" y="3305857"/>
            <a:chExt cx="1066794" cy="13482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4CE1B5-9702-B62B-A9B1-5EDC741B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5FB78-B1BB-A3DD-EA97-DFBA9C744950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AMAP</a:t>
              </a: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3A33DB4-93E9-BA0C-84C8-CE99ADE5383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26179" y="1217598"/>
            <a:ext cx="2058780" cy="6028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BC18817-DF17-DDA9-C4DD-6671FFCA7BE7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3793982" y="2610404"/>
            <a:ext cx="43319" cy="1814781"/>
          </a:xfrm>
          <a:prstGeom prst="bentConnector3">
            <a:avLst>
              <a:gd name="adj1" fmla="val 627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6F08B06-07EB-D5CF-D083-983B8B2BB565}"/>
              </a:ext>
            </a:extLst>
          </p:cNvPr>
          <p:cNvSpPr/>
          <p:nvPr/>
        </p:nvSpPr>
        <p:spPr>
          <a:xfrm>
            <a:off x="3837301" y="2561611"/>
            <a:ext cx="126124" cy="97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7ABB6F58-7DA9-793C-A068-E33D98B425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5558901" y="2429433"/>
            <a:ext cx="659287" cy="45953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56272D-AF99-62C9-C0DD-7B84D730C0BF}"/>
              </a:ext>
            </a:extLst>
          </p:cNvPr>
          <p:cNvGrpSpPr/>
          <p:nvPr/>
        </p:nvGrpSpPr>
        <p:grpSpPr>
          <a:xfrm rot="10800000">
            <a:off x="3777609" y="1557825"/>
            <a:ext cx="1066795" cy="1348207"/>
            <a:chOff x="7412689" y="3305857"/>
            <a:chExt cx="1066794" cy="13482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02FF26-07C0-2BD4-F183-2A351B79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005232-7E19-7F67-0C8E-938ECB5F2417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 AMAP</a:t>
              </a:r>
              <a:endParaRPr lang="en-US" sz="110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0072A-2F43-08F3-47C8-7021999EFC31}"/>
              </a:ext>
            </a:extLst>
          </p:cNvPr>
          <p:cNvSpPr/>
          <p:nvPr/>
        </p:nvSpPr>
        <p:spPr>
          <a:xfrm>
            <a:off x="4700055" y="209442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FBA79-E8D3-349B-C057-B5AF496E93AD}"/>
              </a:ext>
            </a:extLst>
          </p:cNvPr>
          <p:cNvSpPr/>
          <p:nvPr/>
        </p:nvSpPr>
        <p:spPr>
          <a:xfrm>
            <a:off x="4700055" y="225582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965DCF-0A9B-B1FC-1C22-0F54243A7176}"/>
              </a:ext>
            </a:extLst>
          </p:cNvPr>
          <p:cNvSpPr/>
          <p:nvPr/>
        </p:nvSpPr>
        <p:spPr>
          <a:xfrm>
            <a:off x="4700055" y="177162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C2F95E-69F0-B9D5-0479-D44BD2A9462C}"/>
              </a:ext>
            </a:extLst>
          </p:cNvPr>
          <p:cNvSpPr/>
          <p:nvPr/>
        </p:nvSpPr>
        <p:spPr>
          <a:xfrm>
            <a:off x="4700055" y="193302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ED164-9473-0775-7728-7A9615AB3522}"/>
              </a:ext>
            </a:extLst>
          </p:cNvPr>
          <p:cNvSpPr/>
          <p:nvPr/>
        </p:nvSpPr>
        <p:spPr>
          <a:xfrm>
            <a:off x="4700055" y="241722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ACB119-F7C0-1978-7842-30E506BF4A2A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6218188" y="2659197"/>
            <a:ext cx="270417" cy="16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351C303-5A63-9B57-ECF8-6FD14BEBB55F}"/>
              </a:ext>
            </a:extLst>
          </p:cNvPr>
          <p:cNvSpPr/>
          <p:nvPr/>
        </p:nvSpPr>
        <p:spPr>
          <a:xfrm>
            <a:off x="4700055" y="2578619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47A6CC-B8E5-B31B-C5F7-094898B8CD56}"/>
              </a:ext>
            </a:extLst>
          </p:cNvPr>
          <p:cNvSpPr/>
          <p:nvPr/>
        </p:nvSpPr>
        <p:spPr>
          <a:xfrm>
            <a:off x="4700055" y="27400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3281494-3C24-1D95-C96A-F2E3AE8AA59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826180" y="1981821"/>
            <a:ext cx="745355" cy="544083"/>
          </a:xfrm>
          <a:prstGeom prst="bentConnector3">
            <a:avLst>
              <a:gd name="adj1" fmla="val 64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7EB4F64-6236-675D-780E-055A59007B9A}"/>
              </a:ext>
            </a:extLst>
          </p:cNvPr>
          <p:cNvCxnSpPr>
            <a:cxnSpLocks/>
            <a:stCxn id="51" idx="3"/>
            <a:endCxn id="17" idx="1"/>
          </p:cNvCxnSpPr>
          <p:nvPr/>
        </p:nvCxnSpPr>
        <p:spPr>
          <a:xfrm>
            <a:off x="4826179" y="2143217"/>
            <a:ext cx="815459" cy="4259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B6ECE1F-8525-4107-1342-0326E0684E3F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4826179" y="2304616"/>
            <a:ext cx="815459" cy="325592"/>
          </a:xfrm>
          <a:prstGeom prst="bentConnector3">
            <a:avLst>
              <a:gd name="adj1" fmla="val 42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0D369C2-FD30-062E-1FC3-1B4C322868B4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826179" y="2466014"/>
            <a:ext cx="815459" cy="225223"/>
          </a:xfrm>
          <a:prstGeom prst="bentConnector3">
            <a:avLst>
              <a:gd name="adj1" fmla="val 34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38D1A5-558F-8D7F-D08E-55AA3F2A5115}"/>
              </a:ext>
            </a:extLst>
          </p:cNvPr>
          <p:cNvCxnSpPr>
            <a:cxnSpLocks/>
            <a:stCxn id="58" idx="3"/>
            <a:endCxn id="37" idx="1"/>
          </p:cNvCxnSpPr>
          <p:nvPr/>
        </p:nvCxnSpPr>
        <p:spPr>
          <a:xfrm>
            <a:off x="4826179" y="2627413"/>
            <a:ext cx="815459" cy="124852"/>
          </a:xfrm>
          <a:prstGeom prst="bentConnector3">
            <a:avLst>
              <a:gd name="adj1" fmla="val 26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9BBFC08-3B3C-0837-0664-49634A028DAB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4826179" y="2780575"/>
            <a:ext cx="709819" cy="82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C9EC2-2881-E18C-3048-9149BCEA2F26}"/>
              </a:ext>
            </a:extLst>
          </p:cNvPr>
          <p:cNvGrpSpPr/>
          <p:nvPr/>
        </p:nvGrpSpPr>
        <p:grpSpPr>
          <a:xfrm>
            <a:off x="3011368" y="1661552"/>
            <a:ext cx="804041" cy="341587"/>
            <a:chOff x="2964068" y="2118755"/>
            <a:chExt cx="804041" cy="3415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8DD7F-14FB-87EB-C847-DA0EE71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118755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3A5C3A-BD4D-00BE-7C99-3120E02E35E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289548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50D338-EB25-455D-081C-544AD18D17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4068" y="2460341"/>
              <a:ext cx="804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B0AA101-0AE5-88BD-DE2A-C583BE116781}"/>
              </a:ext>
            </a:extLst>
          </p:cNvPr>
          <p:cNvSpPr/>
          <p:nvPr/>
        </p:nvSpPr>
        <p:spPr>
          <a:xfrm>
            <a:off x="2869327" y="1633807"/>
            <a:ext cx="142040" cy="415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C36C44-5ABB-41C4-1B34-FFA95FCF4DFE}"/>
              </a:ext>
            </a:extLst>
          </p:cNvPr>
          <p:cNvSpPr/>
          <p:nvPr/>
        </p:nvSpPr>
        <p:spPr>
          <a:xfrm>
            <a:off x="5641638" y="2520387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A1861-1757-04DB-1819-211F57A3A381}"/>
              </a:ext>
            </a:extLst>
          </p:cNvPr>
          <p:cNvSpPr/>
          <p:nvPr/>
        </p:nvSpPr>
        <p:spPr>
          <a:xfrm>
            <a:off x="5641638" y="2581415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6B721E-8A41-0569-94AF-D480EC36ACDB}"/>
              </a:ext>
            </a:extLst>
          </p:cNvPr>
          <p:cNvSpPr/>
          <p:nvPr/>
        </p:nvSpPr>
        <p:spPr>
          <a:xfrm>
            <a:off x="5641638" y="2642443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56C9-C4C8-534E-B5F6-25D7394FC89B}"/>
              </a:ext>
            </a:extLst>
          </p:cNvPr>
          <p:cNvSpPr/>
          <p:nvPr/>
        </p:nvSpPr>
        <p:spPr>
          <a:xfrm>
            <a:off x="5641638" y="2703471"/>
            <a:ext cx="126124" cy="9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6" action="ppaction://hlinksldjump"/>
            <a:extLst>
              <a:ext uri="{FF2B5EF4-FFF2-40B4-BE49-F238E27FC236}">
                <a16:creationId xmlns:a16="http://schemas.microsoft.com/office/drawing/2014/main" id="{94E15FA7-913B-5BA9-CDB0-1D49F4B5397B}"/>
              </a:ext>
            </a:extLst>
          </p:cNvPr>
          <p:cNvSpPr/>
          <p:nvPr/>
        </p:nvSpPr>
        <p:spPr>
          <a:xfrm>
            <a:off x="6488604" y="2569384"/>
            <a:ext cx="117839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~SRAM Chip 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3133B-8678-22DF-DEAD-A2CD3C0BD233}"/>
              </a:ext>
            </a:extLst>
          </p:cNvPr>
          <p:cNvSpPr txBox="1"/>
          <p:nvPr/>
        </p:nvSpPr>
        <p:spPr>
          <a:xfrm>
            <a:off x="5558899" y="2215199"/>
            <a:ext cx="61587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74HC21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20C333-5037-27BC-699F-9EEF42EFF653}"/>
              </a:ext>
            </a:extLst>
          </p:cNvPr>
          <p:cNvGrpSpPr/>
          <p:nvPr/>
        </p:nvGrpSpPr>
        <p:grpSpPr>
          <a:xfrm>
            <a:off x="437599" y="4730541"/>
            <a:ext cx="1463040" cy="1835649"/>
            <a:chOff x="8562111" y="4895351"/>
            <a:chExt cx="1463040" cy="18356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924968E-CCB0-89F0-4C10-F64E361C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8375806" y="5081656"/>
              <a:ext cx="1835649" cy="14630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0257A3-7BAE-7C67-56AC-890A65414FFC}"/>
                </a:ext>
              </a:extLst>
            </p:cNvPr>
            <p:cNvSpPr txBox="1"/>
            <p:nvPr/>
          </p:nvSpPr>
          <p:spPr>
            <a:xfrm>
              <a:off x="8868518" y="5642022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74HC21</a:t>
              </a:r>
            </a:p>
          </p:txBody>
        </p:sp>
      </p:grpSp>
      <p:sp>
        <p:nvSpPr>
          <p:cNvPr id="61" name="Rectangle 60">
            <a:hlinkClick r:id="rId8" action="ppaction://hlinksldjump"/>
            <a:extLst>
              <a:ext uri="{FF2B5EF4-FFF2-40B4-BE49-F238E27FC236}">
                <a16:creationId xmlns:a16="http://schemas.microsoft.com/office/drawing/2014/main" id="{AA16C05B-BAD8-4C18-F250-B78A72734375}"/>
              </a:ext>
            </a:extLst>
          </p:cNvPr>
          <p:cNvSpPr/>
          <p:nvPr/>
        </p:nvSpPr>
        <p:spPr>
          <a:xfrm>
            <a:off x="6488603" y="114538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/>
              <a:t>~EEPROM Chip 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5F77A-17A1-5151-3A78-7E29FC2A8DFC}"/>
              </a:ext>
            </a:extLst>
          </p:cNvPr>
          <p:cNvSpPr/>
          <p:nvPr/>
        </p:nvSpPr>
        <p:spPr>
          <a:xfrm>
            <a:off x="1317682" y="1077871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02728F-F3AA-8C0E-94D9-89103A605EB6}"/>
              </a:ext>
            </a:extLst>
          </p:cNvPr>
          <p:cNvSpPr/>
          <p:nvPr/>
        </p:nvSpPr>
        <p:spPr>
          <a:xfrm>
            <a:off x="1610155" y="1656635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A15..A13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02B054-3776-6EE3-5533-A06066000B63}"/>
              </a:ext>
            </a:extLst>
          </p:cNvPr>
          <p:cNvGrpSpPr/>
          <p:nvPr/>
        </p:nvGrpSpPr>
        <p:grpSpPr>
          <a:xfrm rot="10800000">
            <a:off x="3815405" y="3688965"/>
            <a:ext cx="1066795" cy="1348207"/>
            <a:chOff x="7412689" y="3305857"/>
            <a:chExt cx="1066794" cy="13482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256F5-0B74-D156-359A-7EAD277B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35D9E1-4D2B-D863-82E3-C00B6CEF91EF}"/>
                </a:ext>
              </a:extLst>
            </p:cNvPr>
            <p:cNvSpPr txBox="1"/>
            <p:nvPr/>
          </p:nvSpPr>
          <p:spPr>
            <a:xfrm rot="5400000">
              <a:off x="7403387" y="3779070"/>
              <a:ext cx="1021740" cy="4308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hlinkClick r:id="rId5" action="ppaction://hlinksldjump"/>
                </a:rPr>
                <a:t>138 </a:t>
              </a:r>
              <a:r>
                <a:rPr lang="en-US" sz="1100"/>
                <a:t> MMIO Device Enable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17DCD-4160-7F9A-090B-21E77D4C57BE}"/>
              </a:ext>
            </a:extLst>
          </p:cNvPr>
          <p:cNvSpPr/>
          <p:nvPr/>
        </p:nvSpPr>
        <p:spPr>
          <a:xfrm>
            <a:off x="3793983" y="4350685"/>
            <a:ext cx="113063" cy="149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924FF5-EEA3-F09F-931D-B1ABE0FD06C9}"/>
              </a:ext>
            </a:extLst>
          </p:cNvPr>
          <p:cNvGrpSpPr/>
          <p:nvPr/>
        </p:nvGrpSpPr>
        <p:grpSpPr>
          <a:xfrm>
            <a:off x="1597802" y="3797964"/>
            <a:ext cx="2206895" cy="461331"/>
            <a:chOff x="1597801" y="3797963"/>
            <a:chExt cx="2206894" cy="4613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7C1B3E-BBBB-3E56-22D9-38E49181A9F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797963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351FC4-9727-E686-5C90-0B2A9F22205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3951740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C4DEDC5-E6B0-0E2B-C8A2-FA8D1291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105517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DEBAB19-7B24-68F9-8D46-CC2F6B309D12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01" y="4259294"/>
              <a:ext cx="22068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275D9E-BC03-EF07-879A-FA4031F80FD1}"/>
              </a:ext>
            </a:extLst>
          </p:cNvPr>
          <p:cNvSpPr txBox="1"/>
          <p:nvPr/>
        </p:nvSpPr>
        <p:spPr>
          <a:xfrm>
            <a:off x="1561145" y="407399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B284E-58F8-9308-28B4-A28C30C1FD2C}"/>
              </a:ext>
            </a:extLst>
          </p:cNvPr>
          <p:cNvSpPr txBox="1"/>
          <p:nvPr/>
        </p:nvSpPr>
        <p:spPr>
          <a:xfrm>
            <a:off x="1561145" y="392231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687ED-239D-2586-FA37-8C2DE2414574}"/>
              </a:ext>
            </a:extLst>
          </p:cNvPr>
          <p:cNvSpPr txBox="1"/>
          <p:nvPr/>
        </p:nvSpPr>
        <p:spPr>
          <a:xfrm>
            <a:off x="1561145" y="377064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137CDD-3AA9-F880-9DBD-B38377AC27D6}"/>
              </a:ext>
            </a:extLst>
          </p:cNvPr>
          <p:cNvSpPr txBox="1"/>
          <p:nvPr/>
        </p:nvSpPr>
        <p:spPr>
          <a:xfrm>
            <a:off x="1561145" y="3618975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A9</a:t>
            </a:r>
          </a:p>
        </p:txBody>
      </p:sp>
      <p:sp>
        <p:nvSpPr>
          <p:cNvPr id="65" name="Rectangle 64">
            <a:hlinkClick r:id="rId9" action="ppaction://hlinksldjump"/>
            <a:extLst>
              <a:ext uri="{FF2B5EF4-FFF2-40B4-BE49-F238E27FC236}">
                <a16:creationId xmlns:a16="http://schemas.microsoft.com/office/drawing/2014/main" id="{B1A95538-BA28-2AC1-63DF-584CFB1887D2}"/>
              </a:ext>
            </a:extLst>
          </p:cNvPr>
          <p:cNvSpPr/>
          <p:nvPr/>
        </p:nvSpPr>
        <p:spPr>
          <a:xfrm>
            <a:off x="5540995" y="3909532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~SD Card Device En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B09378-F981-6D83-E806-F490A08713E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82200" y="3951741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EBB32-1CEF-7B66-293D-C96270994380}"/>
              </a:ext>
            </a:extLst>
          </p:cNvPr>
          <p:cNvSpPr txBox="1"/>
          <p:nvPr/>
        </p:nvSpPr>
        <p:spPr>
          <a:xfrm rot="5400000">
            <a:off x="3381187" y="3170506"/>
            <a:ext cx="5389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MMIO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A828C1-4FF8-5F18-BD2E-CB9DCD74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9348"/>
              </p:ext>
            </p:extLst>
          </p:nvPr>
        </p:nvGraphicFramePr>
        <p:xfrm>
          <a:off x="10010915" y="3222931"/>
          <a:ext cx="1837096" cy="2167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0039">
                  <a:extLst>
                    <a:ext uri="{9D8B030D-6E8A-4147-A177-3AD203B41FA5}">
                      <a16:colId xmlns:a16="http://schemas.microsoft.com/office/drawing/2014/main" val="3863887044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944774736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E000 – E1FF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SD Card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14091076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r>
                        <a:rPr lang="en-US" sz="1100"/>
                        <a:t>E200 – E3FF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 Counter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8892991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E400 – E5FF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651513594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E600 – E7FF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29171695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E800 – E9FF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 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35181719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EA00 – EBFF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65423991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EC00 – EDFF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997578407"/>
                  </a:ext>
                </a:extLst>
              </a:tr>
              <a:tr h="204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EE00 – EFFF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9830254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F000 – FFFF 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No HW</a:t>
                      </a:r>
                    </a:p>
                  </a:txBody>
                  <a:tcPr marT="182880" marB="18288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6659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DAA8409-F598-67E1-14BA-EC104C662617}"/>
              </a:ext>
            </a:extLst>
          </p:cNvPr>
          <p:cNvSpPr txBox="1"/>
          <p:nvPr/>
        </p:nvSpPr>
        <p:spPr>
          <a:xfrm>
            <a:off x="8118022" y="1818120"/>
            <a:ext cx="90441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Address Map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7DB49-BED3-92F0-0635-BE215D9F36A6}"/>
              </a:ext>
            </a:extLst>
          </p:cNvPr>
          <p:cNvCxnSpPr>
            <a:cxnSpLocks/>
          </p:cNvCxnSpPr>
          <p:nvPr/>
        </p:nvCxnSpPr>
        <p:spPr>
          <a:xfrm flipV="1">
            <a:off x="9385665" y="3222931"/>
            <a:ext cx="625251" cy="85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986165-B7B6-B0FC-7597-B11D3A44015D}"/>
              </a:ext>
            </a:extLst>
          </p:cNvPr>
          <p:cNvCxnSpPr>
            <a:cxnSpLocks/>
          </p:cNvCxnSpPr>
          <p:nvPr/>
        </p:nvCxnSpPr>
        <p:spPr>
          <a:xfrm>
            <a:off x="9353385" y="4350685"/>
            <a:ext cx="657531" cy="98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8D01224E-3888-9420-37A2-F952FAE82204}"/>
              </a:ext>
            </a:extLst>
          </p:cNvPr>
          <p:cNvSpPr/>
          <p:nvPr/>
        </p:nvSpPr>
        <p:spPr>
          <a:xfrm>
            <a:off x="5535998" y="4077100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6C6BFB-275A-82C9-D275-3637CC25CF16}"/>
              </a:ext>
            </a:extLst>
          </p:cNvPr>
          <p:cNvCxnSpPr>
            <a:cxnSpLocks/>
          </p:cNvCxnSpPr>
          <p:nvPr/>
        </p:nvCxnSpPr>
        <p:spPr>
          <a:xfrm>
            <a:off x="4877203" y="4125226"/>
            <a:ext cx="658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831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16003"/>
              </p:ext>
            </p:extLst>
          </p:nvPr>
        </p:nvGraphicFramePr>
        <p:xfrm>
          <a:off x="4716583" y="742463"/>
          <a:ext cx="629244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080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29092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6471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</p:spTree>
    <p:extLst>
      <p:ext uri="{BB962C8B-B14F-4D97-AF65-F5344CB8AC3E}">
        <p14:creationId xmlns:p14="http://schemas.microsoft.com/office/powerpoint/2010/main" val="39321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8681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96337"/>
              </p:ext>
            </p:extLst>
          </p:nvPr>
        </p:nvGraphicFramePr>
        <p:xfrm>
          <a:off x="4716583" y="742463"/>
          <a:ext cx="6292440" cy="413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648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</p:spTree>
    <p:extLst>
      <p:ext uri="{BB962C8B-B14F-4D97-AF65-F5344CB8AC3E}">
        <p14:creationId xmlns:p14="http://schemas.microsoft.com/office/powerpoint/2010/main" val="26198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21050"/>
              </p:ext>
            </p:extLst>
          </p:nvPr>
        </p:nvGraphicFramePr>
        <p:xfrm>
          <a:off x="4716583" y="742462"/>
          <a:ext cx="6292440" cy="427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a clock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78763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84595"/>
              </p:ext>
            </p:extLst>
          </p:nvPr>
        </p:nvGraphicFramePr>
        <p:xfrm>
          <a:off x="179752" y="5624993"/>
          <a:ext cx="101736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  <a:r>
                        <a:rPr lang="en-US" sz="1300" err="1"/>
                        <a:t>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</p:spTree>
    <p:extLst>
      <p:ext uri="{BB962C8B-B14F-4D97-AF65-F5344CB8AC3E}">
        <p14:creationId xmlns:p14="http://schemas.microsoft.com/office/powerpoint/2010/main" val="26553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43"/>
              </p:ext>
            </p:extLst>
          </p:nvPr>
        </p:nvGraphicFramePr>
        <p:xfrm>
          <a:off x="4716584" y="742463"/>
          <a:ext cx="5638801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</p:spTree>
    <p:extLst>
      <p:ext uri="{BB962C8B-B14F-4D97-AF65-F5344CB8AC3E}">
        <p14:creationId xmlns:p14="http://schemas.microsoft.com/office/powerpoint/2010/main" val="8346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76296"/>
              </p:ext>
            </p:extLst>
          </p:nvPr>
        </p:nvGraphicFramePr>
        <p:xfrm>
          <a:off x="4716584" y="742463"/>
          <a:ext cx="56388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/>
        </p:nvGraphicFramePr>
        <p:xfrm>
          <a:off x="179753" y="5619913"/>
          <a:ext cx="927686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64859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34924"/>
              </p:ext>
            </p:extLst>
          </p:nvPr>
        </p:nvGraphicFramePr>
        <p:xfrm>
          <a:off x="193268" y="742463"/>
          <a:ext cx="4329725" cy="436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</p:spTree>
    <p:extLst>
      <p:ext uri="{BB962C8B-B14F-4D97-AF65-F5344CB8AC3E}">
        <p14:creationId xmlns:p14="http://schemas.microsoft.com/office/powerpoint/2010/main" val="1641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656" y="-327546"/>
            <a:ext cx="9144000" cy="879783"/>
          </a:xfrm>
          <a:prstGeom prst="rect">
            <a:avLst/>
          </a:prstGeom>
        </p:spPr>
        <p:txBody>
          <a:bodyPr/>
          <a:lstStyle/>
          <a:p>
            <a:r>
              <a:rPr lang="en-US" sz="4000"/>
              <a:t>ALU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93370"/>
              </p:ext>
            </p:extLst>
          </p:nvPr>
        </p:nvGraphicFramePr>
        <p:xfrm>
          <a:off x="2506625" y="462019"/>
          <a:ext cx="8128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908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78546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1812428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Special </a:t>
                      </a:r>
                      <a:r>
                        <a:rPr lang="en-US" sz="1300" err="1"/>
                        <a:t>Func</a:t>
                      </a:r>
                      <a:r>
                        <a:rPr lang="en-US" sz="1300"/>
                        <a:t>.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A OR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+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 –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Left A </a:t>
                      </a:r>
                    </a:p>
                    <a:p>
                      <a:pPr algn="ctr"/>
                      <a:r>
                        <a:rPr lang="en-US" sz="1300"/>
                        <a:t>A[0]=0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Rotate left A</a:t>
                      </a:r>
                    </a:p>
                    <a:p>
                      <a:pPr algn="ctr"/>
                      <a:r>
                        <a:rPr lang="en-US" sz="1300"/>
                        <a:t>A[0]=</a:t>
                      </a:r>
                      <a:r>
                        <a:rPr lang="en-US" sz="1300" err="1"/>
                        <a:t>Cin</a:t>
                      </a:r>
                      <a:r>
                        <a:rPr lang="en-US" sz="13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Cin</a:t>
                      </a:r>
                      <a:r>
                        <a:rPr lang="en-US" sz="13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Shift Right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Arithmetic S.R.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265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30891"/>
              </p:ext>
            </p:extLst>
          </p:nvPr>
        </p:nvGraphicFramePr>
        <p:xfrm>
          <a:off x="700586" y="4114800"/>
          <a:ext cx="10608860" cy="100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/>
                        <a:t>Move A, B Regs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4x 74LS161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Reduce interface to one data bus instead of three (A, B,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No change</a:t>
                      </a:r>
                    </a:p>
                    <a:p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835D47DE-514D-78A0-0119-54F7AA7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7567F40-BB2F-3341-2D49-EEC169B0C35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136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D606-E048-4299-802F-1E3F7A1C1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581" y="2679857"/>
            <a:ext cx="2013020" cy="238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 the Name</a:t>
            </a:r>
            <a:br>
              <a:rPr lang="en-US"/>
            </a:br>
            <a:r>
              <a:rPr lang="en-US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6FE8-C373-E8FF-EBA0-988685C0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141" y="1164153"/>
            <a:ext cx="6169159" cy="43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05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C5277A0-8A5D-9A0E-3FCE-7E429424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4161"/>
          <a:stretch/>
        </p:blipFill>
        <p:spPr>
          <a:xfrm rot="5400000">
            <a:off x="4375033" y="642819"/>
            <a:ext cx="3853740" cy="2568103"/>
          </a:xfrm>
          <a:prstGeom prst="rect">
            <a:avLst/>
          </a:prstGeom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5"/>
          <a:stretch/>
        </p:blipFill>
        <p:spPr bwMode="auto">
          <a:xfrm>
            <a:off x="4298004" y="2935906"/>
            <a:ext cx="3810000" cy="1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37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Bifrost [3840x2160] : r/wallpaper">
            <a:extLst>
              <a:ext uri="{FF2B5EF4-FFF2-40B4-BE49-F238E27FC236}">
                <a16:creationId xmlns:a16="http://schemas.microsoft.com/office/drawing/2014/main" id="{7F9671C8-9F07-6877-B282-579C7C24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Conductor 28awg Color Rainbow Ribbon Wire Cable | eBay">
            <a:extLst>
              <a:ext uri="{FF2B5EF4-FFF2-40B4-BE49-F238E27FC236}">
                <a16:creationId xmlns:a16="http://schemas.microsoft.com/office/drawing/2014/main" id="{DD431B4E-2A4B-A203-917B-42E702E5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r="13676" b="43953"/>
          <a:stretch/>
        </p:blipFill>
        <p:spPr bwMode="auto">
          <a:xfrm flipH="1">
            <a:off x="4637901" y="123569"/>
            <a:ext cx="2965623" cy="42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9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DE4-6D59-8B94-5035-3F3F960B2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Memory Access (v2.0)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28495-7B2A-3AF5-724A-81B610A8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75413"/>
              </p:ext>
            </p:extLst>
          </p:nvPr>
        </p:nvGraphicFramePr>
        <p:xfrm>
          <a:off x="1685833" y="2104329"/>
          <a:ext cx="82725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85">
                  <a:extLst>
                    <a:ext uri="{9D8B030D-6E8A-4147-A177-3AD203B41FA5}">
                      <a16:colId xmlns:a16="http://schemas.microsoft.com/office/drawing/2014/main" val="867544660"/>
                    </a:ext>
                  </a:extLst>
                </a:gridCol>
                <a:gridCol w="894912">
                  <a:extLst>
                    <a:ext uri="{9D8B030D-6E8A-4147-A177-3AD203B41FA5}">
                      <a16:colId xmlns:a16="http://schemas.microsoft.com/office/drawing/2014/main" val="275812589"/>
                    </a:ext>
                  </a:extLst>
                </a:gridCol>
                <a:gridCol w="2155962">
                  <a:extLst>
                    <a:ext uri="{9D8B030D-6E8A-4147-A177-3AD203B41FA5}">
                      <a16:colId xmlns:a16="http://schemas.microsoft.com/office/drawing/2014/main" val="3605157969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3478034152"/>
                    </a:ext>
                  </a:extLst>
                </a:gridCol>
                <a:gridCol w="1908698">
                  <a:extLst>
                    <a:ext uri="{9D8B030D-6E8A-4147-A177-3AD203B41FA5}">
                      <a16:colId xmlns:a16="http://schemas.microsoft.com/office/drawing/2014/main" val="295570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Memory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‘1’ (no writes)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 #WE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9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#OE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1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Memory Write or Memory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#CE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(~SRAM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(~EEPROM Chip 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MMIO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94000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3A1CBA5-F0E0-7F57-4A5A-BDC8D340B64A}"/>
              </a:ext>
            </a:extLst>
          </p:cNvPr>
          <p:cNvSpPr/>
          <p:nvPr/>
        </p:nvSpPr>
        <p:spPr>
          <a:xfrm>
            <a:off x="962677" y="450963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9CE9938C-D5B0-D9CE-5038-967C8289C8DA}"/>
              </a:ext>
            </a:extLst>
          </p:cNvPr>
          <p:cNvSpPr txBox="1"/>
          <p:nvPr/>
        </p:nvSpPr>
        <p:spPr>
          <a:xfrm>
            <a:off x="1553041" y="481135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306872-9F92-3B5E-FBE2-CCF2F6F5D74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25717" y="4601072"/>
            <a:ext cx="671648" cy="1330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5CDBD8-A47B-E4FC-0251-5FB621C4536C}"/>
              </a:ext>
            </a:extLst>
          </p:cNvPr>
          <p:cNvCxnSpPr>
            <a:cxnSpLocks/>
          </p:cNvCxnSpPr>
          <p:nvPr/>
        </p:nvCxnSpPr>
        <p:spPr>
          <a:xfrm flipV="1">
            <a:off x="2376651" y="4883458"/>
            <a:ext cx="720715" cy="1323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NOR logic - Wikipedia">
            <a:extLst>
              <a:ext uri="{FF2B5EF4-FFF2-40B4-BE49-F238E27FC236}">
                <a16:creationId xmlns:a16="http://schemas.microsoft.com/office/drawing/2014/main" id="{78EAA5D5-3C68-A772-8AED-6B715EC9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2959035" y="4630547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F69501E-1FEA-44F4-0BD6-FA08D98C02F7}"/>
              </a:ext>
            </a:extLst>
          </p:cNvPr>
          <p:cNvSpPr txBox="1"/>
          <p:nvPr/>
        </p:nvSpPr>
        <p:spPr>
          <a:xfrm>
            <a:off x="3578453" y="4712030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571CA4-30FF-36FF-79B4-64FD181CA11D}"/>
              </a:ext>
            </a:extLst>
          </p:cNvPr>
          <p:cNvCxnSpPr>
            <a:cxnSpLocks/>
          </p:cNvCxnSpPr>
          <p:nvPr/>
        </p:nvCxnSpPr>
        <p:spPr>
          <a:xfrm flipV="1">
            <a:off x="1896569" y="5903552"/>
            <a:ext cx="2479057" cy="0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E86FAE-FD92-A78E-A2CF-6FCD2B00BDF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969604" y="5764329"/>
            <a:ext cx="1310040" cy="1127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551FA89A-A4E3-169D-0710-FEA7AAC876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0000" t="19257" r="4045" b="-1180"/>
          <a:stretch/>
        </p:blipFill>
        <p:spPr>
          <a:xfrm>
            <a:off x="4310318" y="5535688"/>
            <a:ext cx="659287" cy="45953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2E65A9-79AE-42E3-5ACE-9E6A4111AD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2425719" y="5563096"/>
            <a:ext cx="456766" cy="47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8C0C7F74-C14E-8F2D-4274-F1F3A9EAC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31050"/>
          <a:stretch/>
        </p:blipFill>
        <p:spPr>
          <a:xfrm>
            <a:off x="2882485" y="5424882"/>
            <a:ext cx="563747" cy="3704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E51F48-65DC-1BDA-A17D-FCA1061A5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58979" b="28024"/>
          <a:stretch/>
        </p:blipFill>
        <p:spPr>
          <a:xfrm>
            <a:off x="6279644" y="5570953"/>
            <a:ext cx="563747" cy="386751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4C5F8198-5914-D64A-0EB6-5C75E3A9D07C}"/>
              </a:ext>
            </a:extLst>
          </p:cNvPr>
          <p:cNvSpPr txBox="1"/>
          <p:nvPr/>
        </p:nvSpPr>
        <p:spPr>
          <a:xfrm>
            <a:off x="1659162" y="5470763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ACF243C-6489-7285-70AA-D96D466F3AAA}"/>
              </a:ext>
            </a:extLst>
          </p:cNvPr>
          <p:cNvSpPr/>
          <p:nvPr/>
        </p:nvSpPr>
        <p:spPr>
          <a:xfrm>
            <a:off x="962677" y="582033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DAD533-B428-1104-F7AC-C409311F9F56}"/>
              </a:ext>
            </a:extLst>
          </p:cNvPr>
          <p:cNvCxnSpPr>
            <a:stCxn id="14" idx="3"/>
          </p:cNvCxnSpPr>
          <p:nvPr/>
        </p:nvCxnSpPr>
        <p:spPr>
          <a:xfrm>
            <a:off x="3446231" y="5610127"/>
            <a:ext cx="864087" cy="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C9C102-A9C5-A154-2828-D5F42F3082D9}"/>
              </a:ext>
            </a:extLst>
          </p:cNvPr>
          <p:cNvSpPr txBox="1"/>
          <p:nvPr/>
        </p:nvSpPr>
        <p:spPr>
          <a:xfrm>
            <a:off x="6854206" y="5618258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1934069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103B1-C1AE-1145-DA0A-2E2F2219D2B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40 Conductor 28awg Color Rainbow Ribbon Wire Cable | eBay">
              <a:extLst>
                <a:ext uri="{FF2B5EF4-FFF2-40B4-BE49-F238E27FC236}">
                  <a16:creationId xmlns:a16="http://schemas.microsoft.com/office/drawing/2014/main" id="{DD431B4E-2A4B-A203-917B-42E702E5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7" r="13676" b="43953"/>
            <a:stretch/>
          </p:blipFill>
          <p:spPr bwMode="auto">
            <a:xfrm flipH="1">
              <a:off x="4637899" y="123567"/>
              <a:ext cx="2965623" cy="422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384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74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4B0C0EA-E1BC-22EA-4FBA-4B1605043482}"/>
              </a:ext>
            </a:extLst>
          </p:cNvPr>
          <p:cNvSpPr/>
          <p:nvPr/>
        </p:nvSpPr>
        <p:spPr>
          <a:xfrm>
            <a:off x="7102498" y="4837755"/>
            <a:ext cx="170644" cy="147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A3F9AB-473D-4843-A447-4D0724F39502}"/>
              </a:ext>
            </a:extLst>
          </p:cNvPr>
          <p:cNvSpPr/>
          <p:nvPr/>
        </p:nvSpPr>
        <p:spPr>
          <a:xfrm>
            <a:off x="7052319" y="3755751"/>
            <a:ext cx="211336" cy="214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80551B-3875-A41D-9C11-2189323D0083}"/>
              </a:ext>
            </a:extLst>
          </p:cNvPr>
          <p:cNvSpPr/>
          <p:nvPr/>
        </p:nvSpPr>
        <p:spPr>
          <a:xfrm>
            <a:off x="7105277" y="4531330"/>
            <a:ext cx="158379" cy="138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4FFC7B-2818-49AF-601C-FFCA92B8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5928" y="3823026"/>
            <a:ext cx="2361877" cy="16975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SRAM (v2.0)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036A34F-87E3-4CAD-910D-E76DFED40169}"/>
              </a:ext>
            </a:extLst>
          </p:cNvPr>
          <p:cNvSpPr/>
          <p:nvPr/>
        </p:nvSpPr>
        <p:spPr>
          <a:xfrm>
            <a:off x="9730227" y="869500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47BEA703-448D-4E43-ABA5-04151F81CF6A}"/>
              </a:ext>
            </a:extLst>
          </p:cNvPr>
          <p:cNvSpPr/>
          <p:nvPr/>
        </p:nvSpPr>
        <p:spPr>
          <a:xfrm>
            <a:off x="7278141" y="5164146"/>
            <a:ext cx="2452087" cy="346929"/>
          </a:xfrm>
          <a:prstGeom prst="left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I/O[0:7]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B0F4F5E-9752-4378-B44B-2AF2DF94A47B}"/>
              </a:ext>
            </a:extLst>
          </p:cNvPr>
          <p:cNvCxnSpPr>
            <a:cxnSpLocks/>
            <a:stCxn id="9" idx="3"/>
            <a:endCxn id="106" idx="3"/>
          </p:cNvCxnSpPr>
          <p:nvPr/>
        </p:nvCxnSpPr>
        <p:spPr>
          <a:xfrm>
            <a:off x="2425716" y="2458810"/>
            <a:ext cx="4837939" cy="1404187"/>
          </a:xfrm>
          <a:prstGeom prst="bentConnector3">
            <a:avLst>
              <a:gd name="adj1" fmla="val 104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6B736-BA21-A3E7-3B68-EA5C25E6CB68}"/>
              </a:ext>
            </a:extLst>
          </p:cNvPr>
          <p:cNvSpPr txBox="1"/>
          <p:nvPr/>
        </p:nvSpPr>
        <p:spPr>
          <a:xfrm rot="5400000">
            <a:off x="6201450" y="453739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SRAM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A714B9-C469-52CF-416E-8652B5D683D8}"/>
              </a:ext>
            </a:extLst>
          </p:cNvPr>
          <p:cNvSpPr/>
          <p:nvPr/>
        </p:nvSpPr>
        <p:spPr>
          <a:xfrm>
            <a:off x="4501207" y="4709019"/>
            <a:ext cx="1241944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A0..A15</a:t>
            </a: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B9D24-7EA6-3FB5-3F69-E1952E804511}"/>
              </a:ext>
            </a:extLst>
          </p:cNvPr>
          <p:cNvSpPr/>
          <p:nvPr/>
        </p:nvSpPr>
        <p:spPr>
          <a:xfrm>
            <a:off x="4254290" y="3242467"/>
            <a:ext cx="282975" cy="3251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A6B392-CD60-3071-06E2-E94E47E03A90}"/>
              </a:ext>
            </a:extLst>
          </p:cNvPr>
          <p:cNvCxnSpPr>
            <a:cxnSpLocks/>
            <a:stCxn id="8" idx="3"/>
            <a:endCxn id="23" idx="3"/>
          </p:cNvCxnSpPr>
          <p:nvPr/>
        </p:nvCxnSpPr>
        <p:spPr>
          <a:xfrm>
            <a:off x="2446173" y="1861881"/>
            <a:ext cx="4817483" cy="2738519"/>
          </a:xfrm>
          <a:prstGeom prst="bentConnector3">
            <a:avLst>
              <a:gd name="adj1" fmla="val 1120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hlinkClick r:id="rId6" action="ppaction://hlinksldjump"/>
            <a:extLst>
              <a:ext uri="{FF2B5EF4-FFF2-40B4-BE49-F238E27FC236}">
                <a16:creationId xmlns:a16="http://schemas.microsoft.com/office/drawing/2014/main" id="{5D440DCF-9807-96B0-8ED7-F62F8B208602}"/>
              </a:ext>
            </a:extLst>
          </p:cNvPr>
          <p:cNvSpPr/>
          <p:nvPr/>
        </p:nvSpPr>
        <p:spPr>
          <a:xfrm>
            <a:off x="962677" y="12228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~SRAM Chip En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0EDEB23-3381-CF40-1BC4-3A1E76AF7C2A}"/>
              </a:ext>
            </a:extLst>
          </p:cNvPr>
          <p:cNvCxnSpPr>
            <a:cxnSpLocks/>
            <a:stCxn id="81" idx="3"/>
            <a:endCxn id="88" idx="3"/>
          </p:cNvCxnSpPr>
          <p:nvPr/>
        </p:nvCxnSpPr>
        <p:spPr>
          <a:xfrm>
            <a:off x="2425717" y="1314241"/>
            <a:ext cx="4847424" cy="3597263"/>
          </a:xfrm>
          <a:prstGeom prst="bentConnector3">
            <a:avLst>
              <a:gd name="adj1" fmla="val 130249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817BB199-CE53-CE81-5CDA-C8821186C829}"/>
              </a:ext>
            </a:extLst>
          </p:cNvPr>
          <p:cNvSpPr txBox="1"/>
          <p:nvPr/>
        </p:nvSpPr>
        <p:spPr>
          <a:xfrm>
            <a:off x="2006629" y="1769548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CFFFFFB3-E644-0CA6-EC8E-82C1E6B8613E}"/>
              </a:ext>
            </a:extLst>
          </p:cNvPr>
          <p:cNvSpPr txBox="1"/>
          <p:nvPr/>
        </p:nvSpPr>
        <p:spPr>
          <a:xfrm>
            <a:off x="1987776" y="2377954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</p:spTree>
    <p:extLst>
      <p:ext uri="{BB962C8B-B14F-4D97-AF65-F5344CB8AC3E}">
        <p14:creationId xmlns:p14="http://schemas.microsoft.com/office/powerpoint/2010/main" val="31270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5939466" y="432321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EEPROM (v2.0)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560515" y="5518714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7850" y="2881518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5584388" y="3825225"/>
            <a:ext cx="119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5872093" y="2458171"/>
            <a:ext cx="619336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err="1"/>
              <a:t>Addr</a:t>
            </a:r>
            <a:endParaRPr lang="en-US" sz="1200"/>
          </a:p>
          <a:p>
            <a:pPr algn="ctr"/>
            <a:r>
              <a:rPr lang="en-US" sz="1200"/>
              <a:t>[15:0]</a:t>
            </a:r>
          </a:p>
        </p:txBody>
      </p:sp>
      <p:sp>
        <p:nvSpPr>
          <p:cNvPr id="97" name="Arrow: Right 96">
            <a:hlinkClick r:id="rId4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5816001" y="4586880"/>
            <a:ext cx="731520" cy="11044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Prog </a:t>
            </a:r>
          </a:p>
          <a:p>
            <a:pPr algn="ctr"/>
            <a:r>
              <a:rPr lang="en-US" sz="1100"/>
              <a:t>Data[7:0]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9154-74B1-8EA6-27E8-2C0B683D31EC}"/>
              </a:ext>
            </a:extLst>
          </p:cNvPr>
          <p:cNvSpPr/>
          <p:nvPr/>
        </p:nvSpPr>
        <p:spPr>
          <a:xfrm rot="16200000">
            <a:off x="6040274" y="-1382649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4694702-6A85-0CCC-35A8-462E3D1AA135}"/>
              </a:ext>
            </a:extLst>
          </p:cNvPr>
          <p:cNvSpPr/>
          <p:nvPr/>
        </p:nvSpPr>
        <p:spPr>
          <a:xfrm>
            <a:off x="2577168" y="458610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~EEPROM Chip En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A228691-39D2-72AF-FBCC-60386C5ACFF9}"/>
              </a:ext>
            </a:extLst>
          </p:cNvPr>
          <p:cNvCxnSpPr>
            <a:cxnSpLocks/>
            <a:stCxn id="9" idx="3"/>
            <a:endCxn id="85" idx="2"/>
          </p:cNvCxnSpPr>
          <p:nvPr/>
        </p:nvCxnSpPr>
        <p:spPr>
          <a:xfrm flipV="1">
            <a:off x="4040208" y="4557910"/>
            <a:ext cx="1970517" cy="11963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A56B7-B06C-0814-2A90-F992BA5C5DC8}"/>
              </a:ext>
            </a:extLst>
          </p:cNvPr>
          <p:cNvCxnSpPr>
            <a:cxnSpLocks/>
          </p:cNvCxnSpPr>
          <p:nvPr/>
        </p:nvCxnSpPr>
        <p:spPr>
          <a:xfrm rot="10800000">
            <a:off x="6317673" y="4586100"/>
            <a:ext cx="2005643" cy="109104"/>
          </a:xfrm>
          <a:prstGeom prst="bentConnector3">
            <a:avLst>
              <a:gd name="adj1" fmla="val 1006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6ADE87BA-A6B6-588D-FB8D-BF0DF02648C9}"/>
              </a:ext>
            </a:extLst>
          </p:cNvPr>
          <p:cNvSpPr txBox="1"/>
          <p:nvPr/>
        </p:nvSpPr>
        <p:spPr>
          <a:xfrm>
            <a:off x="8263739" y="4616743"/>
            <a:ext cx="43954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#OE</a:t>
            </a:r>
          </a:p>
        </p:txBody>
      </p:sp>
    </p:spTree>
    <p:extLst>
      <p:ext uri="{BB962C8B-B14F-4D97-AF65-F5344CB8AC3E}">
        <p14:creationId xmlns:p14="http://schemas.microsoft.com/office/powerpoint/2010/main" val="3265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1B7EAD-238E-50F0-71E0-AD0A6BCF483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7110599" y="2456231"/>
            <a:ext cx="491177" cy="10783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10942EC0-AF4E-0B0B-5A9D-5AAFBB5C16F3}"/>
              </a:ext>
            </a:extLst>
          </p:cNvPr>
          <p:cNvSpPr txBox="1"/>
          <p:nvPr/>
        </p:nvSpPr>
        <p:spPr>
          <a:xfrm>
            <a:off x="6344042" y="3396125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4173583" cy="457200"/>
          </a:xfrm>
        </p:spPr>
        <p:txBody>
          <a:bodyPr/>
          <a:lstStyle/>
          <a:p>
            <a:r>
              <a:rPr lang="en-US"/>
              <a:t>Load Special Pointer (LSP)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911375"/>
              <a:ext cx="92641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5" action="ppaction://hlinksldjump"/>
                </a:rPr>
                <a:t>138</a:t>
              </a:r>
              <a:r>
                <a:rPr lang="en-US" sz="1100"/>
                <a:t>: LSP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cxnSpLocks/>
          </p:cNvCxnSpPr>
          <p:nvPr/>
        </p:nvCxnSpPr>
        <p:spPr>
          <a:xfrm>
            <a:off x="4708872" y="1655351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A79D18A5-08A5-F9E8-B533-24978102A9C3}"/>
              </a:ext>
            </a:extLst>
          </p:cNvPr>
          <p:cNvSpPr/>
          <p:nvPr/>
        </p:nvSpPr>
        <p:spPr>
          <a:xfrm>
            <a:off x="3240464" y="23811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LSP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3AD6-59B5-1F8C-B523-6EE5CF9CB73A}"/>
              </a:ext>
            </a:extLst>
          </p:cNvPr>
          <p:cNvCxnSpPr/>
          <p:nvPr/>
        </p:nvCxnSpPr>
        <p:spPr>
          <a:xfrm>
            <a:off x="4691456" y="2467427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48466F97-CD77-FAAB-9F8B-845D00472BF0}"/>
              </a:ext>
            </a:extLst>
          </p:cNvPr>
          <p:cNvSpPr/>
          <p:nvPr/>
        </p:nvSpPr>
        <p:spPr>
          <a:xfrm>
            <a:off x="3635317" y="1361461"/>
            <a:ext cx="1133499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SP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57899-4ECF-5412-9145-D098CCE50F30}"/>
              </a:ext>
            </a:extLst>
          </p:cNvPr>
          <p:cNvCxnSpPr>
            <a:cxnSpLocks/>
          </p:cNvCxnSpPr>
          <p:nvPr/>
        </p:nvCxnSpPr>
        <p:spPr>
          <a:xfrm>
            <a:off x="4704522" y="1833875"/>
            <a:ext cx="1211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479179A3-C988-0430-028A-A08EC5E4408B}"/>
              </a:ext>
            </a:extLst>
          </p:cNvPr>
          <p:cNvSpPr/>
          <p:nvPr/>
        </p:nvSpPr>
        <p:spPr>
          <a:xfrm>
            <a:off x="8073637" y="18273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</a:t>
            </a:r>
            <a:r>
              <a:rPr lang="en-US" sz="1200" err="1"/>
              <a:t>Addr</a:t>
            </a:r>
            <a:r>
              <a:rPr lang="en-US" sz="1200"/>
              <a:t>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sp>
        <p:nvSpPr>
          <p:cNvPr id="23" name="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51974D4A-D864-7FCD-C5CF-A7EB0B20CE14}"/>
              </a:ext>
            </a:extLst>
          </p:cNvPr>
          <p:cNvSpPr/>
          <p:nvPr/>
        </p:nvSpPr>
        <p:spPr>
          <a:xfrm>
            <a:off x="8073637" y="228670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Stack </a:t>
            </a:r>
            <a:r>
              <a:rPr lang="en-US" sz="1200" err="1"/>
              <a:t>Ptr</a:t>
            </a:r>
            <a:r>
              <a:rPr lang="en-US" sz="1200"/>
              <a:t> Hi</a:t>
            </a:r>
          </a:p>
        </p:txBody>
      </p:sp>
      <p:pic>
        <p:nvPicPr>
          <p:cNvPr id="24" name="Picture 2" descr="NOR logic - Wikipedia">
            <a:extLst>
              <a:ext uri="{FF2B5EF4-FFF2-40B4-BE49-F238E27FC236}">
                <a16:creationId xmlns:a16="http://schemas.microsoft.com/office/drawing/2014/main" id="{37D0D0C7-7DA5-8BCD-2E47-B69BC73ED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731645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OR logic - Wikipedia">
            <a:extLst>
              <a:ext uri="{FF2B5EF4-FFF2-40B4-BE49-F238E27FC236}">
                <a16:creationId xmlns:a16="http://schemas.microsoft.com/office/drawing/2014/main" id="{DA845130-08F9-D3D9-8E2E-5BA2660C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2204343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06581AB-AA41-D89C-30B6-52FD7CB77B91}"/>
              </a:ext>
            </a:extLst>
          </p:cNvPr>
          <p:cNvCxnSpPr/>
          <p:nvPr/>
        </p:nvCxnSpPr>
        <p:spPr>
          <a:xfrm flipV="1">
            <a:off x="6877595" y="1833875"/>
            <a:ext cx="659675" cy="1436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61E5C9-2364-DE46-DBFD-19110BF22282}"/>
              </a:ext>
            </a:extLst>
          </p:cNvPr>
          <p:cNvCxnSpPr>
            <a:cxnSpLocks/>
          </p:cNvCxnSpPr>
          <p:nvPr/>
        </p:nvCxnSpPr>
        <p:spPr>
          <a:xfrm>
            <a:off x="6870321" y="2143465"/>
            <a:ext cx="686543" cy="1628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149995-CA4A-5E33-1718-663E20538E01}"/>
              </a:ext>
            </a:extLst>
          </p:cNvPr>
          <p:cNvSpPr/>
          <p:nvPr/>
        </p:nvSpPr>
        <p:spPr>
          <a:xfrm>
            <a:off x="7601776" y="2348461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1B13ECC-758A-1A40-B63F-7A221F8E564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7110599" y="1987542"/>
            <a:ext cx="391634" cy="15470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7A6A392-BA14-A1BC-7A8F-B92AD1E00F70}"/>
              </a:ext>
            </a:extLst>
          </p:cNvPr>
          <p:cNvSpPr/>
          <p:nvPr/>
        </p:nvSpPr>
        <p:spPr>
          <a:xfrm>
            <a:off x="7502233" y="1879772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CB51D0-14FB-9718-CE20-4EFCCC82146D}"/>
              </a:ext>
            </a:extLst>
          </p:cNvPr>
          <p:cNvSpPr/>
          <p:nvPr/>
        </p:nvSpPr>
        <p:spPr>
          <a:xfrm>
            <a:off x="7594093" y="475278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110">
            <a:extLst>
              <a:ext uri="{FF2B5EF4-FFF2-40B4-BE49-F238E27FC236}">
                <a16:creationId xmlns:a16="http://schemas.microsoft.com/office/drawing/2014/main" id="{7175CB88-AC23-D929-A329-C003D6B60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49602"/>
              </p:ext>
            </p:extLst>
          </p:nvPr>
        </p:nvGraphicFramePr>
        <p:xfrm>
          <a:off x="7005139" y="4469840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02035BF-103C-17C7-48CA-9C1D1BBA79A7}"/>
              </a:ext>
            </a:extLst>
          </p:cNvPr>
          <p:cNvSpPr txBox="1"/>
          <p:nvPr/>
        </p:nvSpPr>
        <p:spPr>
          <a:xfrm>
            <a:off x="6670307" y="4828081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NOR</a:t>
            </a:r>
          </a:p>
        </p:txBody>
      </p:sp>
      <p:graphicFrame>
        <p:nvGraphicFramePr>
          <p:cNvPr id="53" name="Table 110">
            <a:extLst>
              <a:ext uri="{FF2B5EF4-FFF2-40B4-BE49-F238E27FC236}">
                <a16:creationId xmlns:a16="http://schemas.microsoft.com/office/drawing/2014/main" id="{85E8DD19-5CED-CDDD-6FAF-9DC54470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51527"/>
              </p:ext>
            </p:extLst>
          </p:nvPr>
        </p:nvGraphicFramePr>
        <p:xfrm>
          <a:off x="6929655" y="414021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A31840C-ADDC-1F7A-96B3-11CE642FF56D}"/>
              </a:ext>
            </a:extLst>
          </p:cNvPr>
          <p:cNvSpPr txBox="1"/>
          <p:nvPr/>
        </p:nvSpPr>
        <p:spPr>
          <a:xfrm>
            <a:off x="6605652" y="4140221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55" name="Table 110">
            <a:extLst>
              <a:ext uri="{FF2B5EF4-FFF2-40B4-BE49-F238E27FC236}">
                <a16:creationId xmlns:a16="http://schemas.microsoft.com/office/drawing/2014/main" id="{2714753D-9121-7E1E-7D0F-0BC6601A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1014"/>
              </p:ext>
            </p:extLst>
          </p:nvPr>
        </p:nvGraphicFramePr>
        <p:xfrm>
          <a:off x="6946167" y="4808659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0D6BE25E-ED9B-BBDA-11A6-64C34F16C2D2}"/>
              </a:ext>
            </a:extLst>
          </p:cNvPr>
          <p:cNvSpPr txBox="1"/>
          <p:nvPr/>
        </p:nvSpPr>
        <p:spPr>
          <a:xfrm>
            <a:off x="6157186" y="4447789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138 output (inv)</a:t>
            </a:r>
          </a:p>
        </p:txBody>
      </p:sp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B40F6F61-43C6-3C3E-DB5D-304B5AD8E45B}"/>
              </a:ext>
            </a:extLst>
          </p:cNvPr>
          <p:cNvSpPr/>
          <p:nvPr/>
        </p:nvSpPr>
        <p:spPr>
          <a:xfrm>
            <a:off x="8073637" y="139844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err="1"/>
              <a:t>Ld</a:t>
            </a:r>
            <a:r>
              <a:rPr lang="en-US" sz="1200"/>
              <a:t> Prog Ctr Dummy</a:t>
            </a:r>
          </a:p>
        </p:txBody>
      </p:sp>
      <p:pic>
        <p:nvPicPr>
          <p:cNvPr id="9" name="Picture 2" descr="NOR logic - Wikipedia">
            <a:extLst>
              <a:ext uri="{FF2B5EF4-FFF2-40B4-BE49-F238E27FC236}">
                <a16:creationId xmlns:a16="http://schemas.microsoft.com/office/drawing/2014/main" id="{65BF2C8C-FBA0-68B3-1B5B-0782765EA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7428197" y="1302751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AB041-0740-AAAF-A806-B868853816E6}"/>
              </a:ext>
            </a:extLst>
          </p:cNvPr>
          <p:cNvSpPr/>
          <p:nvPr/>
        </p:nvSpPr>
        <p:spPr>
          <a:xfrm>
            <a:off x="7419503" y="1450877"/>
            <a:ext cx="306979" cy="215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B0672-63E3-34FE-9996-99A5D29DB71E}"/>
              </a:ext>
            </a:extLst>
          </p:cNvPr>
          <p:cNvCxnSpPr>
            <a:cxnSpLocks/>
            <a:stCxn id="31" idx="3"/>
            <a:endCxn id="11" idx="1"/>
          </p:cNvCxnSpPr>
          <p:nvPr/>
        </p:nvCxnSpPr>
        <p:spPr>
          <a:xfrm flipV="1">
            <a:off x="7110599" y="1558647"/>
            <a:ext cx="308904" cy="19759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8CC4DA1-B6AB-275C-8AEF-78CDA83C1817}"/>
              </a:ext>
            </a:extLst>
          </p:cNvPr>
          <p:cNvCxnSpPr>
            <a:cxnSpLocks/>
          </p:cNvCxnSpPr>
          <p:nvPr/>
        </p:nvCxnSpPr>
        <p:spPr>
          <a:xfrm flipV="1">
            <a:off x="6918963" y="1398448"/>
            <a:ext cx="644328" cy="431064"/>
          </a:xfrm>
          <a:prstGeom prst="bentConnector3">
            <a:avLst>
              <a:gd name="adj1" fmla="val 337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EDD9E9-EA1A-DD1F-6B5E-A3FB9F48E7A7}"/>
              </a:ext>
            </a:extLst>
          </p:cNvPr>
          <p:cNvSpPr txBox="1"/>
          <p:nvPr/>
        </p:nvSpPr>
        <p:spPr>
          <a:xfrm>
            <a:off x="5314688" y="218365"/>
            <a:ext cx="6109295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Load Special Pointer logic is </a:t>
            </a:r>
            <a:r>
              <a:rPr lang="en-US" sz="1400" b="1" dirty="0">
                <a:solidFill>
                  <a:srgbClr val="C00000"/>
                </a:solidFill>
              </a:rPr>
              <a:t>Deprecated</a:t>
            </a:r>
            <a:r>
              <a:rPr lang="en-US" sz="1400" dirty="0"/>
              <a:t>. It is replaced by the AR Data Bus Load Enable LUT. However, the LUT still needs to NOR its active low output enables with the CLK (exceptions: PC[L] + PC[H] = DHPC Load Enable and SP[L] Load Enable).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D4607-8DC6-45E8-A1ED-0F31B14108F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43136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529B80-120C-BCEB-9D96-052E0F2B87BC}"/>
              </a:ext>
            </a:extLst>
          </p:cNvPr>
          <p:cNvSpPr/>
          <p:nvPr/>
        </p:nvSpPr>
        <p:spPr>
          <a:xfrm>
            <a:off x="6950812" y="2687180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36248-77E2-8250-E9C6-512CB719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6485022" cy="457200"/>
          </a:xfrm>
        </p:spPr>
        <p:txBody>
          <a:bodyPr/>
          <a:lstStyle/>
          <a:p>
            <a:r>
              <a:rPr lang="en-US" dirty="0"/>
              <a:t>Address Registers - Data Bus Load Enable v2.0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99914-35F5-764B-9EA8-540FA02F9DF0}"/>
              </a:ext>
            </a:extLst>
          </p:cNvPr>
          <p:cNvGrpSpPr/>
          <p:nvPr/>
        </p:nvGrpSpPr>
        <p:grpSpPr>
          <a:xfrm>
            <a:off x="5105790" y="1517440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AD1FC7BD-9F9B-6201-C3E5-64F6EE61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986F20-2CED-E0DD-2F17-9F49CB64369A}"/>
                </a:ext>
              </a:extLst>
            </p:cNvPr>
            <p:cNvSpPr txBox="1"/>
            <p:nvPr/>
          </p:nvSpPr>
          <p:spPr>
            <a:xfrm rot="5400000">
              <a:off x="5762732" y="3673481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AR DB LE 8x8 LUT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35B6E4-261C-0648-B4BA-F15434C7A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74709"/>
              </p:ext>
            </p:extLst>
          </p:nvPr>
        </p:nvGraphicFramePr>
        <p:xfrm>
          <a:off x="1081838" y="4009431"/>
          <a:ext cx="4684896" cy="248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067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77382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2D1D1-E290-13AF-6A14-1EF746861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24137"/>
              </p:ext>
            </p:extLst>
          </p:nvPr>
        </p:nvGraphicFramePr>
        <p:xfrm>
          <a:off x="6015790" y="4009431"/>
          <a:ext cx="5094372" cy="249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93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323047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17320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288676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1F486D80-860F-FCED-57DB-9BC18F026219}"/>
              </a:ext>
            </a:extLst>
          </p:cNvPr>
          <p:cNvSpPr/>
          <p:nvPr/>
        </p:nvSpPr>
        <p:spPr>
          <a:xfrm>
            <a:off x="2919780" y="1631660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µC 8: PC Load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F2A671-533D-CEE2-91BA-2FE90335A296}"/>
              </a:ext>
            </a:extLst>
          </p:cNvPr>
          <p:cNvGrpSpPr/>
          <p:nvPr/>
        </p:nvGrpSpPr>
        <p:grpSpPr>
          <a:xfrm>
            <a:off x="3061085" y="1226026"/>
            <a:ext cx="896399" cy="146304"/>
            <a:chOff x="10114348" y="3078736"/>
            <a:chExt cx="896400" cy="161584"/>
          </a:xfrm>
        </p:grpSpPr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105EF3-BAB6-3508-75FE-1B70604A4808}"/>
                </a:ext>
              </a:extLst>
            </p:cNvPr>
            <p:cNvSpPr txBox="1"/>
            <p:nvPr/>
          </p:nvSpPr>
          <p:spPr>
            <a:xfrm>
              <a:off x="10114348" y="3078736"/>
              <a:ext cx="896400" cy="161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Branch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FD0B62-2D56-3BAF-A796-440F8BF31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87546E7-187B-FFDB-5F0E-19CCC33AF4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57484" y="1704812"/>
            <a:ext cx="1282269" cy="250320"/>
          </a:xfrm>
          <a:prstGeom prst="bentConnector3">
            <a:avLst>
              <a:gd name="adj1" fmla="val 61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63E97-4BD7-3E64-D5D7-31E87E9B7C51}"/>
              </a:ext>
            </a:extLst>
          </p:cNvPr>
          <p:cNvGrpSpPr/>
          <p:nvPr/>
        </p:nvGrpSpPr>
        <p:grpSpPr>
          <a:xfrm>
            <a:off x="3307947" y="3161388"/>
            <a:ext cx="649537" cy="146304"/>
            <a:chOff x="10114348" y="3078736"/>
            <a:chExt cx="649538" cy="161584"/>
          </a:xfrm>
        </p:grpSpPr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E1B57FB-278B-18DF-D1CA-05C156EE137F}"/>
                </a:ext>
              </a:extLst>
            </p:cNvPr>
            <p:cNvSpPr txBox="1"/>
            <p:nvPr/>
          </p:nvSpPr>
          <p:spPr>
            <a:xfrm>
              <a:off x="10114348" y="3078736"/>
              <a:ext cx="649538" cy="16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PC </a:t>
              </a:r>
              <a:r>
                <a:rPr lang="en-US" sz="1050" dirty="0" err="1"/>
                <a:t>Ld</a:t>
              </a:r>
              <a:r>
                <a:rPr lang="en-US" sz="1050" dirty="0"/>
                <a:t> En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D2298E-0BA8-5ECC-8415-83333B566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415799-CA5A-9155-B7A4-65FCF31AA622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957485" y="2645742"/>
            <a:ext cx="1204065" cy="588797"/>
          </a:xfrm>
          <a:prstGeom prst="bentConnector3">
            <a:avLst>
              <a:gd name="adj1" fmla="val 35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2A9385-923B-3535-BCE2-E6B6C21268FA}"/>
              </a:ext>
            </a:extLst>
          </p:cNvPr>
          <p:cNvCxnSpPr>
            <a:stCxn id="10" idx="3"/>
          </p:cNvCxnSpPr>
          <p:nvPr/>
        </p:nvCxnSpPr>
        <p:spPr>
          <a:xfrm>
            <a:off x="3957484" y="1299178"/>
            <a:ext cx="1282269" cy="399159"/>
          </a:xfrm>
          <a:prstGeom prst="bentConnector3">
            <a:avLst>
              <a:gd name="adj1" fmla="val 800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11C745FD-B589-8292-8749-61D31A9D627A}"/>
              </a:ext>
            </a:extLst>
          </p:cNvPr>
          <p:cNvSpPr/>
          <p:nvPr/>
        </p:nvSpPr>
        <p:spPr>
          <a:xfrm>
            <a:off x="2652169" y="1834477"/>
            <a:ext cx="1305315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18: </a:t>
            </a:r>
            <a:r>
              <a:rPr lang="en-US" sz="1050" dirty="0" err="1"/>
              <a:t>LoadAR</a:t>
            </a:r>
            <a:r>
              <a:rPr lang="en-US" sz="1050" dirty="0"/>
              <a:t> H/L</a:t>
            </a: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CAEBCEA9-4B15-2734-46CD-FD3796325D5E}"/>
              </a:ext>
            </a:extLst>
          </p:cNvPr>
          <p:cNvSpPr/>
          <p:nvPr/>
        </p:nvSpPr>
        <p:spPr>
          <a:xfrm>
            <a:off x="2919780" y="1428843"/>
            <a:ext cx="1037704" cy="1463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µC 17: </a:t>
            </a:r>
            <a:r>
              <a:rPr lang="en-US" sz="1050" dirty="0" err="1"/>
              <a:t>LoadAR</a:t>
            </a:r>
            <a:endParaRPr lang="en-US" sz="1050" strike="sngStrike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1E55A0E-DD4E-4804-BC6D-5708497282F9}"/>
              </a:ext>
            </a:extLst>
          </p:cNvPr>
          <p:cNvCxnSpPr>
            <a:stCxn id="26" idx="3"/>
          </p:cNvCxnSpPr>
          <p:nvPr/>
        </p:nvCxnSpPr>
        <p:spPr>
          <a:xfrm>
            <a:off x="3957484" y="1501995"/>
            <a:ext cx="1282269" cy="317528"/>
          </a:xfrm>
          <a:prstGeom prst="bentConnector3">
            <a:avLst>
              <a:gd name="adj1" fmla="val 71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DFD1A42-348E-AB02-AAE0-71781F049E8E}"/>
              </a:ext>
            </a:extLst>
          </p:cNvPr>
          <p:cNvCxnSpPr>
            <a:stCxn id="25" idx="3"/>
          </p:cNvCxnSpPr>
          <p:nvPr/>
        </p:nvCxnSpPr>
        <p:spPr>
          <a:xfrm>
            <a:off x="3957484" y="1907629"/>
            <a:ext cx="1282269" cy="149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C27EBC28-DD73-8BBA-535F-1311F2852E62}"/>
              </a:ext>
            </a:extLst>
          </p:cNvPr>
          <p:cNvSpPr txBox="1"/>
          <p:nvPr/>
        </p:nvSpPr>
        <p:spPr>
          <a:xfrm>
            <a:off x="3006583" y="2037294"/>
            <a:ext cx="950901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 err="1"/>
              <a:t>Opcode_MAA</a:t>
            </a:r>
            <a:endParaRPr lang="en-US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13E522B-10FE-2508-F196-059961274C67}"/>
              </a:ext>
            </a:extLst>
          </p:cNvPr>
          <p:cNvCxnSpPr>
            <a:stCxn id="35" idx="3"/>
          </p:cNvCxnSpPr>
          <p:nvPr/>
        </p:nvCxnSpPr>
        <p:spPr>
          <a:xfrm>
            <a:off x="3957484" y="2110446"/>
            <a:ext cx="1282269" cy="40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0B48037C-645A-251E-E68C-1CD12CC698E8}"/>
              </a:ext>
            </a:extLst>
          </p:cNvPr>
          <p:cNvSpPr txBox="1"/>
          <p:nvPr/>
        </p:nvSpPr>
        <p:spPr>
          <a:xfrm>
            <a:off x="3210164" y="2240111"/>
            <a:ext cx="747320" cy="146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Opcode_5</a:t>
            </a:r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F400C003-9C75-89E4-0E7F-ED255EED630F}"/>
              </a:ext>
            </a:extLst>
          </p:cNvPr>
          <p:cNvSpPr txBox="1"/>
          <p:nvPr/>
        </p:nvSpPr>
        <p:spPr>
          <a:xfrm>
            <a:off x="3210164" y="2442928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Opcode_7</a:t>
            </a:r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436651E1-969F-B23B-438B-251895226AB1}"/>
              </a:ext>
            </a:extLst>
          </p:cNvPr>
          <p:cNvSpPr txBox="1"/>
          <p:nvPr/>
        </p:nvSpPr>
        <p:spPr>
          <a:xfrm>
            <a:off x="3210164" y="2645745"/>
            <a:ext cx="747320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Opcode_6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F56C8F-8B87-8E75-3D1C-12AADC9C8AB5}"/>
              </a:ext>
            </a:extLst>
          </p:cNvPr>
          <p:cNvCxnSpPr>
            <a:stCxn id="38" idx="3"/>
          </p:cNvCxnSpPr>
          <p:nvPr/>
        </p:nvCxnSpPr>
        <p:spPr>
          <a:xfrm flipV="1">
            <a:off x="3957484" y="2304047"/>
            <a:ext cx="1282269" cy="9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97AF34A-C399-6E2D-FBE4-1BB576843D8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957484" y="2442928"/>
            <a:ext cx="1282269" cy="80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9903880-FE73-D715-E47E-B0158B644AA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957484" y="2523720"/>
            <a:ext cx="1282269" cy="202817"/>
          </a:xfrm>
          <a:prstGeom prst="bentConnector3">
            <a:avLst>
              <a:gd name="adj1" fmla="val 5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1E401FED-59F9-9DE0-3DA2-8B5FA59C35BC}"/>
              </a:ext>
            </a:extLst>
          </p:cNvPr>
          <p:cNvSpPr txBox="1"/>
          <p:nvPr/>
        </p:nvSpPr>
        <p:spPr>
          <a:xfrm>
            <a:off x="3141235" y="3367370"/>
            <a:ext cx="81624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DHPC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2998890D-2F8C-39C9-F19B-44B02966A0B3}"/>
              </a:ext>
            </a:extLst>
          </p:cNvPr>
          <p:cNvSpPr txBox="1"/>
          <p:nvPr/>
        </p:nvSpPr>
        <p:spPr>
          <a:xfrm>
            <a:off x="3157265" y="3591765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2B8FFD-0875-AB91-8593-0D2CF66401B5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3957484" y="2771502"/>
            <a:ext cx="1204066" cy="676660"/>
          </a:xfrm>
          <a:prstGeom prst="bentConnector3">
            <a:avLst>
              <a:gd name="adj1" fmla="val 24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E20E8FB-C935-8766-6264-CF3484BEE008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3957484" y="2899611"/>
            <a:ext cx="1204066" cy="772946"/>
          </a:xfrm>
          <a:prstGeom prst="bentConnector3">
            <a:avLst>
              <a:gd name="adj1" fmla="val 13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44C7E367-EBD9-9F0B-5317-1B787C94C96B}"/>
              </a:ext>
            </a:extLst>
          </p:cNvPr>
          <p:cNvSpPr txBox="1"/>
          <p:nvPr/>
        </p:nvSpPr>
        <p:spPr>
          <a:xfrm>
            <a:off x="7268051" y="3104408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B129D48-2E36-723F-038E-FB8355D2404F}"/>
              </a:ext>
            </a:extLst>
          </p:cNvPr>
          <p:cNvCxnSpPr>
            <a:endCxn id="72" idx="1"/>
          </p:cNvCxnSpPr>
          <p:nvPr/>
        </p:nvCxnSpPr>
        <p:spPr>
          <a:xfrm>
            <a:off x="6290512" y="3011540"/>
            <a:ext cx="977539" cy="173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hlinkClick r:id="rId7" action="ppaction://hlinksldjump"/>
            <a:extLst>
              <a:ext uri="{FF2B5EF4-FFF2-40B4-BE49-F238E27FC236}">
                <a16:creationId xmlns:a16="http://schemas.microsoft.com/office/drawing/2014/main" id="{3FA378F1-5899-1320-BE2C-E72D0982A25B}"/>
              </a:ext>
            </a:extLst>
          </p:cNvPr>
          <p:cNvSpPr txBox="1"/>
          <p:nvPr/>
        </p:nvSpPr>
        <p:spPr>
          <a:xfrm>
            <a:off x="7268051" y="2868856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C5676E2E-DBD4-0099-0BD6-3BECDFC9FED4}"/>
              </a:ext>
            </a:extLst>
          </p:cNvPr>
          <p:cNvSpPr txBox="1"/>
          <p:nvPr/>
        </p:nvSpPr>
        <p:spPr>
          <a:xfrm>
            <a:off x="7268051" y="2633303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7" name="TextBox 76">
            <a:hlinkClick r:id="rId7" action="ppaction://hlinksldjump"/>
            <a:extLst>
              <a:ext uri="{FF2B5EF4-FFF2-40B4-BE49-F238E27FC236}">
                <a16:creationId xmlns:a16="http://schemas.microsoft.com/office/drawing/2014/main" id="{264E4CDC-8667-6FEE-BCEB-26AF96053966}"/>
              </a:ext>
            </a:extLst>
          </p:cNvPr>
          <p:cNvSpPr txBox="1"/>
          <p:nvPr/>
        </p:nvSpPr>
        <p:spPr>
          <a:xfrm>
            <a:off x="7268051" y="2397750"/>
            <a:ext cx="79060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6737AC94-E243-4062-4BD3-B00F3E5B3346}"/>
              </a:ext>
            </a:extLst>
          </p:cNvPr>
          <p:cNvSpPr txBox="1"/>
          <p:nvPr/>
        </p:nvSpPr>
        <p:spPr>
          <a:xfrm>
            <a:off x="7268051" y="2162197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BP[H]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3CC50D9-4B8F-E4CC-8632-F2ABF4FB8573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290512" y="2899611"/>
            <a:ext cx="977539" cy="5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05D29D5-5D09-DEAF-0E17-43172F263363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281258" y="2714095"/>
            <a:ext cx="986793" cy="57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C4E38E4-FF75-ACB6-2965-A8E2E6229E9B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276631" y="2478542"/>
            <a:ext cx="991420" cy="183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553316CC-B4AA-4D0B-C71D-1C4882CA5911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76631" y="2242989"/>
            <a:ext cx="991420" cy="300788"/>
          </a:xfrm>
          <a:prstGeom prst="bentConnector3">
            <a:avLst>
              <a:gd name="adj1" fmla="val 39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B2857-2926-CC6E-F7FE-BBD65A1CCC34}"/>
              </a:ext>
            </a:extLst>
          </p:cNvPr>
          <p:cNvSpPr/>
          <p:nvPr/>
        </p:nvSpPr>
        <p:spPr>
          <a:xfrm>
            <a:off x="4360937" y="3410075"/>
            <a:ext cx="133947" cy="913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DCB733-5CA8-2DB5-E3D9-C6CF8D674E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2635842"/>
            <a:ext cx="231824" cy="161584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639D08-1A00-6E10-3A3A-5A95D8F0C1E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2397923" y="3540442"/>
            <a:ext cx="472877" cy="3409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FBDE4927-0C63-3D43-5DAC-4BB9E9220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r="58979" b="28024"/>
          <a:stretch/>
        </p:blipFill>
        <p:spPr>
          <a:xfrm>
            <a:off x="2870800" y="3788626"/>
            <a:ext cx="270435" cy="1855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hlinkClick r:id="rId13" action="ppaction://hlinksldjump"/>
            <a:extLst>
              <a:ext uri="{FF2B5EF4-FFF2-40B4-BE49-F238E27FC236}">
                <a16:creationId xmlns:a16="http://schemas.microsoft.com/office/drawing/2014/main" id="{2AB670A1-9F3E-A2CC-A3E9-2AA3A3AFCF91}"/>
              </a:ext>
            </a:extLst>
          </p:cNvPr>
          <p:cNvSpPr txBox="1"/>
          <p:nvPr/>
        </p:nvSpPr>
        <p:spPr>
          <a:xfrm>
            <a:off x="1727547" y="3463498"/>
            <a:ext cx="670376" cy="1538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 dirty="0"/>
              <a:t>Main CLK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ACB04A-9221-6841-2D35-F1FDB5650DBF}"/>
              </a:ext>
            </a:extLst>
          </p:cNvPr>
          <p:cNvCxnSpPr>
            <a:cxnSpLocks/>
            <a:stCxn id="20" idx="3"/>
            <a:endCxn id="12" idx="2"/>
          </p:cNvCxnSpPr>
          <p:nvPr/>
        </p:nvCxnSpPr>
        <p:spPr>
          <a:xfrm flipV="1">
            <a:off x="3141235" y="3501428"/>
            <a:ext cx="1286676" cy="379962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 with low confidence">
            <a:extLst>
              <a:ext uri="{FF2B5EF4-FFF2-40B4-BE49-F238E27FC236}">
                <a16:creationId xmlns:a16="http://schemas.microsoft.com/office/drawing/2014/main" id="{7450099E-0791-8081-C6DE-15AB3CF9F2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90141" y="3595527"/>
            <a:ext cx="231824" cy="161584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0359120-9A1D-2C00-5978-50CD9380A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 flipH="1">
            <a:off x="4286680" y="3374223"/>
            <a:ext cx="231824" cy="161584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F48B80-73BE-0059-E924-C1B27AD4CD0E}"/>
              </a:ext>
            </a:extLst>
          </p:cNvPr>
          <p:cNvCxnSpPr>
            <a:cxnSpLocks/>
            <a:stCxn id="20" idx="3"/>
            <a:endCxn id="53" idx="2"/>
          </p:cNvCxnSpPr>
          <p:nvPr/>
        </p:nvCxnSpPr>
        <p:spPr>
          <a:xfrm flipV="1">
            <a:off x="3141235" y="2778533"/>
            <a:ext cx="3876551" cy="1102857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 with low confidence">
            <a:extLst>
              <a:ext uri="{FF2B5EF4-FFF2-40B4-BE49-F238E27FC236}">
                <a16:creationId xmlns:a16="http://schemas.microsoft.com/office/drawing/2014/main" id="{861975FF-E00E-A230-3B5A-7B25233DB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50000" t="19257" r="4045" b="-1180"/>
          <a:stretch/>
        </p:blipFill>
        <p:spPr>
          <a:xfrm>
            <a:off x="6901874" y="3110402"/>
            <a:ext cx="231824" cy="1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230107" y="2836750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306325-928C-ADD8-D888-E6C0F2FB6DE9}"/>
              </a:ext>
            </a:extLst>
          </p:cNvPr>
          <p:cNvSpPr/>
          <p:nvPr/>
        </p:nvSpPr>
        <p:spPr>
          <a:xfrm>
            <a:off x="7540295" y="3828293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F6F86-CB24-A572-4B88-D7164CF3B3DE}"/>
              </a:ext>
            </a:extLst>
          </p:cNvPr>
          <p:cNvGrpSpPr/>
          <p:nvPr/>
        </p:nvGrpSpPr>
        <p:grpSpPr>
          <a:xfrm>
            <a:off x="6546674" y="3774385"/>
            <a:ext cx="1508861" cy="2350579"/>
            <a:chOff x="6520847" y="4291893"/>
            <a:chExt cx="1508861" cy="2350578"/>
          </a:xfrm>
        </p:grpSpPr>
        <p:pic>
          <p:nvPicPr>
            <p:cNvPr id="27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F1B6EEB3-2365-1C40-A682-D827816A8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" t="-1060" r="12831" b="11087"/>
            <a:stretch/>
          </p:blipFill>
          <p:spPr bwMode="auto">
            <a:xfrm rot="16200000">
              <a:off x="6099989" y="4712751"/>
              <a:ext cx="2350578" cy="150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0D714-BF89-1158-AC30-C76599990A58}"/>
                </a:ext>
              </a:extLst>
            </p:cNvPr>
            <p:cNvSpPr txBox="1"/>
            <p:nvPr/>
          </p:nvSpPr>
          <p:spPr>
            <a:xfrm>
              <a:off x="6583636" y="4956427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D8C3E-0C94-C958-BA77-4AB1C4D467D6}"/>
              </a:ext>
            </a:extLst>
          </p:cNvPr>
          <p:cNvSpPr/>
          <p:nvPr/>
        </p:nvSpPr>
        <p:spPr>
          <a:xfrm>
            <a:off x="7550721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6AADE6-53CB-4453-3A37-A5306EEFD35E}"/>
              </a:ext>
            </a:extLst>
          </p:cNvPr>
          <p:cNvSpPr/>
          <p:nvPr/>
        </p:nvSpPr>
        <p:spPr>
          <a:xfrm>
            <a:off x="648458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B7DEAE-DDB0-321F-8106-CA40B47660B7}"/>
              </a:ext>
            </a:extLst>
          </p:cNvPr>
          <p:cNvSpPr/>
          <p:nvPr/>
        </p:nvSpPr>
        <p:spPr>
          <a:xfrm>
            <a:off x="8405523" y="28765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6D1A523-1FE6-E194-D08C-D44E8333E6F8}"/>
              </a:ext>
            </a:extLst>
          </p:cNvPr>
          <p:cNvSpPr/>
          <p:nvPr/>
        </p:nvSpPr>
        <p:spPr>
          <a:xfrm>
            <a:off x="9270416" y="2920577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5D09178-72F6-56C7-5582-627AA23BBE47}"/>
              </a:ext>
            </a:extLst>
          </p:cNvPr>
          <p:cNvSpPr/>
          <p:nvPr/>
        </p:nvSpPr>
        <p:spPr>
          <a:xfrm>
            <a:off x="6624471" y="2929271"/>
            <a:ext cx="212437" cy="221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FEEDC0-B82D-1797-053C-7FC3E7144346}"/>
              </a:ext>
            </a:extLst>
          </p:cNvPr>
          <p:cNvSpPr/>
          <p:nvPr/>
        </p:nvSpPr>
        <p:spPr>
          <a:xfrm>
            <a:off x="3561283" y="3026246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68B8BA-0E0A-C3BD-0633-CB0D1BA736A5}"/>
              </a:ext>
            </a:extLst>
          </p:cNvPr>
          <p:cNvSpPr/>
          <p:nvPr/>
        </p:nvSpPr>
        <p:spPr>
          <a:xfrm>
            <a:off x="1638483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FB2B4-212D-96AD-F380-A7353CFF3400}"/>
              </a:ext>
            </a:extLst>
          </p:cNvPr>
          <p:cNvSpPr/>
          <p:nvPr/>
        </p:nvSpPr>
        <p:spPr>
          <a:xfrm>
            <a:off x="3387568" y="285381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C70E6-7C94-828C-C788-C107CBE53303}"/>
              </a:ext>
            </a:extLst>
          </p:cNvPr>
          <p:cNvGrpSpPr/>
          <p:nvPr/>
        </p:nvGrpSpPr>
        <p:grpSpPr>
          <a:xfrm>
            <a:off x="1604717" y="2110061"/>
            <a:ext cx="3222366" cy="1143913"/>
            <a:chOff x="6159098" y="1379058"/>
            <a:chExt cx="4902278" cy="20499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FD09FA-01E8-5AD6-2BFA-1CA751DF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8ECCCB-1F40-571E-100E-1EFA11A8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5EEBD-E871-3271-3864-FA94C7E67FB0}"/>
                </a:ext>
              </a:extLst>
            </p:cNvPr>
            <p:cNvSpPr txBox="1"/>
            <p:nvPr/>
          </p:nvSpPr>
          <p:spPr>
            <a:xfrm>
              <a:off x="6484311" y="2167011"/>
              <a:ext cx="1980708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PC[14:12]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C6D4A5-A7E8-B32A-51D7-0CB1A167A5DC}"/>
                </a:ext>
              </a:extLst>
            </p:cNvPr>
            <p:cNvSpPr txBox="1"/>
            <p:nvPr/>
          </p:nvSpPr>
          <p:spPr>
            <a:xfrm>
              <a:off x="8923346" y="2200970"/>
              <a:ext cx="1870967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PC[11:8]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446734" y="2116157"/>
            <a:ext cx="3222366" cy="114391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484311" y="2167011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8923346" y="2200970"/>
              <a:ext cx="1761225" cy="46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hlinkClick r:id="rId6" action="ppaction://hlinksldjump"/>
                </a:rPr>
                <a:t>74HC161</a:t>
              </a:r>
              <a:r>
                <a:rPr lang="en-US" sz="1100"/>
                <a:t> PC[3:0]</a:t>
              </a:r>
            </a:p>
          </p:txBody>
        </p:sp>
      </p:grp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BB50E15C-1CBC-3DD2-E502-32E1E332EE1C}"/>
              </a:ext>
            </a:extLst>
          </p:cNvPr>
          <p:cNvSpPr/>
          <p:nvPr/>
        </p:nvSpPr>
        <p:spPr>
          <a:xfrm>
            <a:off x="4958160" y="3431273"/>
            <a:ext cx="4324653" cy="474713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/>
              <a:t>                                               PC Low[7:0]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 (v2.0)</a:t>
            </a: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84D4E892-BC18-14C3-F5BB-E9B7EC20FB94}"/>
              </a:ext>
            </a:extLst>
          </p:cNvPr>
          <p:cNvSpPr txBox="1"/>
          <p:nvPr/>
        </p:nvSpPr>
        <p:spPr>
          <a:xfrm>
            <a:off x="10147005" y="1959452"/>
            <a:ext cx="96340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~Main Reset</a:t>
            </a:r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0147005" y="1634738"/>
            <a:ext cx="76655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9579603" y="2051785"/>
            <a:ext cx="567403" cy="117782"/>
          </a:xfrm>
          <a:prstGeom prst="bentConnector3">
            <a:avLst>
              <a:gd name="adj1" fmla="val 1002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9370625" y="1727071"/>
            <a:ext cx="776381" cy="442500"/>
          </a:xfrm>
          <a:prstGeom prst="bentConnector3">
            <a:avLst>
              <a:gd name="adj1" fmla="val 986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309844" y="2933469"/>
            <a:ext cx="1804503" cy="412058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8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10114136" y="3550001"/>
            <a:ext cx="1302443" cy="18466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r>
              <a:rPr lang="en-US" sz="12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  <a:endCxn id="41" idx="2"/>
          </p:cNvCxnSpPr>
          <p:nvPr/>
        </p:nvCxnSpPr>
        <p:spPr>
          <a:xfrm rot="10800000">
            <a:off x="8485260" y="2973266"/>
            <a:ext cx="1628877" cy="6690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23D3E-A94F-F404-C2F7-15719D5519A4}"/>
              </a:ext>
            </a:extLst>
          </p:cNvPr>
          <p:cNvGrpSpPr/>
          <p:nvPr/>
        </p:nvGrpSpPr>
        <p:grpSpPr>
          <a:xfrm>
            <a:off x="2684764" y="3771297"/>
            <a:ext cx="1456163" cy="2381375"/>
            <a:chOff x="6475597" y="4224916"/>
            <a:chExt cx="1456162" cy="2381375"/>
          </a:xfrm>
        </p:grpSpPr>
        <p:pic>
          <p:nvPicPr>
            <p:cNvPr id="4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16D98857-910C-171B-DE75-A5A297E1E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14" b="13169"/>
            <a:stretch/>
          </p:blipFill>
          <p:spPr bwMode="auto">
            <a:xfrm rot="16200000">
              <a:off x="6012990" y="4687523"/>
              <a:ext cx="2381375" cy="145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8EF332B-CEFA-93ED-B25E-15D8C926B6DA}"/>
                </a:ext>
              </a:extLst>
            </p:cNvPr>
            <p:cNvSpPr txBox="1"/>
            <p:nvPr/>
          </p:nvSpPr>
          <p:spPr>
            <a:xfrm>
              <a:off x="6583636" y="4956428"/>
              <a:ext cx="849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hlinkClick r:id="rId4" action="ppaction://hlinksldjump"/>
                </a:rPr>
                <a:t>74HC245</a:t>
              </a:r>
              <a:endParaRPr lang="en-US" sz="1400"/>
            </a:p>
          </p:txBody>
        </p:sp>
      </p:grpSp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384" y="6440603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10880905" y="6379072"/>
            <a:ext cx="12233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19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DC34DC-31F6-AAE8-570F-83F68DC2DE99}"/>
              </a:ext>
            </a:extLst>
          </p:cNvPr>
          <p:cNvSpPr/>
          <p:nvPr/>
        </p:nvSpPr>
        <p:spPr>
          <a:xfrm rot="5400000">
            <a:off x="84479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[3:0]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1B2E0A-18DA-4881-6340-9190B5D9FFDD}"/>
              </a:ext>
            </a:extLst>
          </p:cNvPr>
          <p:cNvSpPr/>
          <p:nvPr/>
        </p:nvSpPr>
        <p:spPr>
          <a:xfrm rot="5400000">
            <a:off x="6746628" y="1342628"/>
            <a:ext cx="914400" cy="7315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1100"/>
              <a:t>Data</a:t>
            </a:r>
          </a:p>
          <a:p>
            <a:pPr algn="ctr"/>
            <a:r>
              <a:rPr lang="en-US" sz="1100"/>
              <a:t>[7:4]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19D7-4E85-AB30-83F3-B552F54F56C7}"/>
              </a:ext>
            </a:extLst>
          </p:cNvPr>
          <p:cNvSpPr/>
          <p:nvPr/>
        </p:nvSpPr>
        <p:spPr>
          <a:xfrm rot="16200000">
            <a:off x="5816863" y="2746667"/>
            <a:ext cx="282975" cy="724249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 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F3C1477-4F97-3589-E969-8097D89BD3F6}"/>
              </a:ext>
            </a:extLst>
          </p:cNvPr>
          <p:cNvSpPr/>
          <p:nvPr/>
        </p:nvSpPr>
        <p:spPr>
          <a:xfrm rot="5400000">
            <a:off x="6904741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Low</a:t>
            </a:r>
          </a:p>
          <a:p>
            <a:pPr algn="ctr"/>
            <a:r>
              <a:rPr lang="en-US" sz="1100"/>
              <a:t>[8:1]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CB1A22A-B8FF-0212-B101-5F72A675CD71}"/>
              </a:ext>
            </a:extLst>
          </p:cNvPr>
          <p:cNvSpPr/>
          <p:nvPr/>
        </p:nvSpPr>
        <p:spPr>
          <a:xfrm rot="5400000">
            <a:off x="3026873" y="5414632"/>
            <a:ext cx="493847" cy="98810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1100" err="1"/>
              <a:t>Addr</a:t>
            </a:r>
            <a:r>
              <a:rPr lang="en-US" sz="1100"/>
              <a:t> Hi</a:t>
            </a:r>
          </a:p>
          <a:p>
            <a:pPr algn="ctr"/>
            <a:r>
              <a:rPr lang="en-US" sz="1100"/>
              <a:t>[15:9, 0]</a:t>
            </a:r>
          </a:p>
        </p:txBody>
      </p:sp>
      <p:sp>
        <p:nvSpPr>
          <p:cNvPr id="72" name="TextBox 71">
            <a:hlinkClick r:id="rId11" action="ppaction://hlinksldjump"/>
            <a:extLst>
              <a:ext uri="{FF2B5EF4-FFF2-40B4-BE49-F238E27FC236}">
                <a16:creationId xmlns:a16="http://schemas.microsoft.com/office/drawing/2014/main" id="{86D2308A-67BD-A67D-64F3-83D6326E9734}"/>
              </a:ext>
            </a:extLst>
          </p:cNvPr>
          <p:cNvSpPr txBox="1"/>
          <p:nvPr/>
        </p:nvSpPr>
        <p:spPr>
          <a:xfrm>
            <a:off x="10114348" y="5354896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Program Counter OE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AB6C421A-93CE-DA1E-CB34-E13617BC2ABF}"/>
              </a:ext>
            </a:extLst>
          </p:cNvPr>
          <p:cNvCxnSpPr>
            <a:cxnSpLocks/>
            <a:endCxn id="68" idx="2"/>
          </p:cNvCxnSpPr>
          <p:nvPr/>
        </p:nvCxnSpPr>
        <p:spPr>
          <a:xfrm rot="10800000">
            <a:off x="3467305" y="2950533"/>
            <a:ext cx="5669063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5265A3C7-6D35-B4B2-0CD3-59DAFF0D589A}"/>
              </a:ext>
            </a:extLst>
          </p:cNvPr>
          <p:cNvCxnSpPr>
            <a:cxnSpLocks/>
            <a:stCxn id="129" idx="0"/>
            <a:endCxn id="128" idx="0"/>
          </p:cNvCxnSpPr>
          <p:nvPr/>
        </p:nvCxnSpPr>
        <p:spPr>
          <a:xfrm rot="16200000" flipH="1" flipV="1">
            <a:off x="8049315" y="1601952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7A7ED3B-DCDD-999D-81BC-A4C85E4182D0}"/>
              </a:ext>
            </a:extLst>
          </p:cNvPr>
          <p:cNvCxnSpPr>
            <a:cxnSpLocks/>
            <a:stCxn id="49" idx="2"/>
            <a:endCxn id="47" idx="2"/>
          </p:cNvCxnSpPr>
          <p:nvPr/>
        </p:nvCxnSpPr>
        <p:spPr>
          <a:xfrm rot="5400000">
            <a:off x="5635739" y="1128246"/>
            <a:ext cx="12700" cy="3989439"/>
          </a:xfrm>
          <a:prstGeom prst="bentConnector3">
            <a:avLst>
              <a:gd name="adj1" fmla="val 977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1EFF8-C094-4552-F7EE-4CC5B7A8781C}"/>
              </a:ext>
            </a:extLst>
          </p:cNvPr>
          <p:cNvSpPr txBox="1"/>
          <p:nvPr/>
        </p:nvSpPr>
        <p:spPr>
          <a:xfrm>
            <a:off x="6677130" y="4777080"/>
            <a:ext cx="947375" cy="1384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PC[7:0 ]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[8:1]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E628D-1FFC-FDB1-6570-208743574AEF}"/>
              </a:ext>
            </a:extLst>
          </p:cNvPr>
          <p:cNvSpPr txBox="1"/>
          <p:nvPr/>
        </p:nvSpPr>
        <p:spPr>
          <a:xfrm>
            <a:off x="2736928" y="4739914"/>
            <a:ext cx="1062791" cy="276999"/>
          </a:xfrm>
          <a:prstGeom prst="rect">
            <a:avLst/>
          </a:prstGeom>
          <a:solidFill>
            <a:srgbClr val="92D050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900"/>
              <a:t>PC[14:8]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[15:9]</a:t>
            </a:r>
          </a:p>
          <a:p>
            <a:r>
              <a:rPr lang="en-US" sz="900"/>
              <a:t>INC </a:t>
            </a:r>
            <a:r>
              <a:rPr lang="en-US" sz="900">
                <a:sym typeface="Wingdings" panose="05000000000000000000" pitchFamily="2" charset="2"/>
              </a:rPr>
              <a:t> </a:t>
            </a:r>
            <a:r>
              <a:rPr lang="en-US" sz="900" err="1">
                <a:sym typeface="Wingdings" panose="05000000000000000000" pitchFamily="2" charset="2"/>
              </a:rPr>
              <a:t>Addr</a:t>
            </a:r>
            <a:r>
              <a:rPr lang="en-US" sz="900">
                <a:sym typeface="Wingdings" panose="05000000000000000000" pitchFamily="2" charset="2"/>
              </a:rPr>
              <a:t>[0]</a:t>
            </a:r>
            <a:endParaRPr lang="en-US" sz="9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24A2167-CE49-E7FF-8A84-14BD74649DDD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 flipV="1">
            <a:off x="3767854" y="3642334"/>
            <a:ext cx="6346282" cy="328768"/>
          </a:xfrm>
          <a:prstGeom prst="bentConnector3">
            <a:avLst>
              <a:gd name="adj1" fmla="val 814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66C8D65-06AD-A4CF-D817-927C9FCC6EF7}"/>
              </a:ext>
            </a:extLst>
          </p:cNvPr>
          <p:cNvSpPr/>
          <p:nvPr/>
        </p:nvSpPr>
        <p:spPr>
          <a:xfrm>
            <a:off x="8444221" y="360111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0347D-66A4-DB1F-08F1-CE254A829FE1}"/>
              </a:ext>
            </a:extLst>
          </p:cNvPr>
          <p:cNvSpPr txBox="1"/>
          <p:nvPr/>
        </p:nvSpPr>
        <p:spPr>
          <a:xfrm>
            <a:off x="8551003" y="71082"/>
            <a:ext cx="3516455" cy="9387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Prog Counter 14:0 are mapped to Address Bus 15:1.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“INC Prog Counter” is mapped to Address Bus bit 0 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Relative Branch only update PC 7:0, or Address bus 8:1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Absolute Branch, JSR, RTS use the PC Dummy Reg 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/>
              <a:t>PC bit 15 is not used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7852B2-F692-3F3B-DC0A-D4688D97F62A}"/>
              </a:ext>
            </a:extLst>
          </p:cNvPr>
          <p:cNvSpPr/>
          <p:nvPr/>
        </p:nvSpPr>
        <p:spPr>
          <a:xfrm>
            <a:off x="8262743" y="3298962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5878AF-1B31-E295-3CC7-0F8833D0705E}"/>
              </a:ext>
            </a:extLst>
          </p:cNvPr>
          <p:cNvSpPr/>
          <p:nvPr/>
        </p:nvSpPr>
        <p:spPr>
          <a:xfrm>
            <a:off x="3429237" y="3302688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4BC39D-5071-7EF9-E3E0-264CB6F247F5}"/>
              </a:ext>
            </a:extLst>
          </p:cNvPr>
          <p:cNvGrpSpPr/>
          <p:nvPr/>
        </p:nvGrpSpPr>
        <p:grpSpPr>
          <a:xfrm rot="5400000">
            <a:off x="2565860" y="954593"/>
            <a:ext cx="945355" cy="1374439"/>
            <a:chOff x="6864202" y="1033443"/>
            <a:chExt cx="1143490" cy="1604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93F188-8CBD-CD28-6FD9-D3D124468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121" t="8997" r="30643" b="9104"/>
            <a:stretch/>
          </p:blipFill>
          <p:spPr>
            <a:xfrm>
              <a:off x="6864202" y="1033443"/>
              <a:ext cx="1143490" cy="160454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74F0B6-7771-FB5F-8B6D-796E3A94033F}"/>
                </a:ext>
              </a:extLst>
            </p:cNvPr>
            <p:cNvSpPr txBox="1"/>
            <p:nvPr/>
          </p:nvSpPr>
          <p:spPr>
            <a:xfrm rot="16200000">
              <a:off x="6922943" y="1551782"/>
              <a:ext cx="1093254" cy="52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hlinkClick r:id="rId13" action="ppaction://hlinksldjump"/>
                </a:rPr>
                <a:t>574</a:t>
              </a:r>
              <a:r>
                <a:rPr lang="en-US" sz="1100" dirty="0"/>
                <a:t>: Prog Ctr</a:t>
              </a:r>
            </a:p>
            <a:p>
              <a:pPr algn="ctr"/>
              <a:r>
                <a:rPr lang="en-US" sz="1100" dirty="0"/>
                <a:t>Dummy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2639387" y="983888"/>
            <a:ext cx="6631029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1600"/>
              <a:t>Data  Bus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B64C728-40AF-C834-04D2-589B286A64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218258" y="1584537"/>
            <a:ext cx="8695" cy="2645945"/>
          </a:xfrm>
          <a:prstGeom prst="bentConnector3">
            <a:avLst>
              <a:gd name="adj1" fmla="val -676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hlinkClick r:id="rId14" action="ppaction://hlinksldjump"/>
            <a:extLst>
              <a:ext uri="{FF2B5EF4-FFF2-40B4-BE49-F238E27FC236}">
                <a16:creationId xmlns:a16="http://schemas.microsoft.com/office/drawing/2014/main" id="{0B9FEA3E-6FC5-DB8C-1678-52608052F4EA}"/>
              </a:ext>
            </a:extLst>
          </p:cNvPr>
          <p:cNvSpPr/>
          <p:nvPr/>
        </p:nvSpPr>
        <p:spPr>
          <a:xfrm>
            <a:off x="1249991" y="980437"/>
            <a:ext cx="91926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DHPC </a:t>
            </a:r>
            <a:r>
              <a:rPr lang="en-US" sz="1100" dirty="0" err="1"/>
              <a:t>Ld</a:t>
            </a:r>
            <a:r>
              <a:rPr lang="en-US" sz="1100" dirty="0"/>
              <a:t> En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0D5B59-2E3C-0F17-B4A2-1C43EF93E125}"/>
              </a:ext>
            </a:extLst>
          </p:cNvPr>
          <p:cNvSpPr/>
          <p:nvPr/>
        </p:nvSpPr>
        <p:spPr>
          <a:xfrm>
            <a:off x="7964095" y="5425039"/>
            <a:ext cx="91440" cy="9144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B3E5EA-4EB6-0552-42C6-74B7941D4D23}"/>
              </a:ext>
            </a:extLst>
          </p:cNvPr>
          <p:cNvSpPr/>
          <p:nvPr/>
        </p:nvSpPr>
        <p:spPr>
          <a:xfrm>
            <a:off x="3882676" y="4656697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CD7C62-8DB7-A206-F8BA-B19E919E3A10}"/>
              </a:ext>
            </a:extLst>
          </p:cNvPr>
          <p:cNvSpPr/>
          <p:nvPr/>
        </p:nvSpPr>
        <p:spPr>
          <a:xfrm>
            <a:off x="7769828" y="4698381"/>
            <a:ext cx="147405" cy="1313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1F0A266-009F-7FC5-C3CB-5B66A2DF5074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4127872" y="5425044"/>
            <a:ext cx="5986476" cy="375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94C964A-3F59-79D9-8490-F29A89AD8C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169252" y="1071877"/>
            <a:ext cx="288070" cy="340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10B26A-C55D-A365-2A83-F9843DFD3265}"/>
              </a:ext>
            </a:extLst>
          </p:cNvPr>
          <p:cNvGrpSpPr/>
          <p:nvPr/>
        </p:nvGrpSpPr>
        <p:grpSpPr>
          <a:xfrm>
            <a:off x="10114346" y="3253194"/>
            <a:ext cx="716863" cy="184666"/>
            <a:chOff x="10114348" y="3078736"/>
            <a:chExt cx="716864" cy="184667"/>
          </a:xfrm>
        </p:grpSpPr>
        <p:sp>
          <p:nvSpPr>
            <p:cNvPr id="59" name="TextBox 58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87DE54-9A70-8BDE-413E-553CF377CD5F}"/>
                </a:ext>
              </a:extLst>
            </p:cNvPr>
            <p:cNvSpPr txBox="1"/>
            <p:nvPr/>
          </p:nvSpPr>
          <p:spPr>
            <a:xfrm>
              <a:off x="10114348" y="3078736"/>
              <a:ext cx="716864" cy="184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En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CF70B5-E838-93E5-2BE6-E74433F33F8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47BBA4F-3F3F-01AB-810F-E86F8460BD3D}"/>
              </a:ext>
            </a:extLst>
          </p:cNvPr>
          <p:cNvSpPr/>
          <p:nvPr/>
        </p:nvSpPr>
        <p:spPr>
          <a:xfrm rot="5400000">
            <a:off x="2968216" y="1843724"/>
            <a:ext cx="493847" cy="98810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900">
                <a:solidFill>
                  <a:schemeClr val="dk1"/>
                </a:solidFill>
              </a:rPr>
              <a:t>PC High</a:t>
            </a:r>
          </a:p>
          <a:p>
            <a:pPr algn="ctr"/>
            <a:r>
              <a:rPr lang="en-US" sz="900">
                <a:solidFill>
                  <a:schemeClr val="dk1"/>
                </a:solidFill>
              </a:rPr>
              <a:t>[14:8]</a:t>
            </a:r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C00262D8-1FE1-DB63-6ED3-A1C6F028B2EE}"/>
              </a:ext>
            </a:extLst>
          </p:cNvPr>
          <p:cNvSpPr/>
          <p:nvPr/>
        </p:nvSpPr>
        <p:spPr>
          <a:xfrm rot="3137304">
            <a:off x="2018947" y="3164769"/>
            <a:ext cx="115323" cy="100921"/>
          </a:xfrm>
          <a:prstGeom prst="plus">
            <a:avLst>
              <a:gd name="adj" fmla="val 4529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1645B4F-E515-335A-806F-3F4606BEF625}"/>
              </a:ext>
            </a:extLst>
          </p:cNvPr>
          <p:cNvSpPr txBox="1"/>
          <p:nvPr/>
        </p:nvSpPr>
        <p:spPr>
          <a:xfrm>
            <a:off x="3709194" y="3614105"/>
            <a:ext cx="431733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1"/>
              <a:t>[0]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F8A112-5012-62D4-D45A-1040755D545A}"/>
              </a:ext>
            </a:extLst>
          </p:cNvPr>
          <p:cNvSpPr/>
          <p:nvPr/>
        </p:nvSpPr>
        <p:spPr>
          <a:xfrm rot="5400000">
            <a:off x="7004906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[7:4]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BB253-AB3C-3B21-703F-B455C7962E20}"/>
              </a:ext>
            </a:extLst>
          </p:cNvPr>
          <p:cNvSpPr/>
          <p:nvPr/>
        </p:nvSpPr>
        <p:spPr>
          <a:xfrm rot="5400000">
            <a:off x="8633317" y="3043905"/>
            <a:ext cx="433428" cy="627346"/>
          </a:xfrm>
          <a:prstGeom prst="rightArrow">
            <a:avLst>
              <a:gd name="adj1" fmla="val 50000"/>
              <a:gd name="adj2" fmla="val 59845"/>
            </a:avLst>
          </a:prstGeom>
          <a:solidFill>
            <a:srgbClr val="CECEC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wrap="none" rtlCol="0" anchor="ctr"/>
          <a:lstStyle/>
          <a:p>
            <a:pPr algn="ctr"/>
            <a:r>
              <a:rPr lang="en-US" sz="900"/>
              <a:t>PC</a:t>
            </a:r>
          </a:p>
          <a:p>
            <a:pPr algn="ctr"/>
            <a:r>
              <a:rPr lang="en-US" sz="900"/>
              <a:t>[3:0]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58015BF-F9BC-0A49-3164-40F5037984BC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718221" y="2950533"/>
            <a:ext cx="7418147" cy="398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3" idx="2"/>
          </p:cNvCxnSpPr>
          <p:nvPr/>
        </p:nvCxnSpPr>
        <p:spPr>
          <a:xfrm rot="10800000">
            <a:off x="6564324" y="2950535"/>
            <a:ext cx="3550022" cy="394993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wn Arrow 22">
            <a:extLst>
              <a:ext uri="{FF2B5EF4-FFF2-40B4-BE49-F238E27FC236}">
                <a16:creationId xmlns:a16="http://schemas.microsoft.com/office/drawing/2014/main" id="{E4770040-9536-E906-39C0-AFBC86464A84}"/>
              </a:ext>
            </a:extLst>
          </p:cNvPr>
          <p:cNvSpPr/>
          <p:nvPr/>
        </p:nvSpPr>
        <p:spPr>
          <a:xfrm>
            <a:off x="2202929" y="3427170"/>
            <a:ext cx="2212322" cy="560291"/>
          </a:xfrm>
          <a:prstGeom prst="downArrowCallout">
            <a:avLst>
              <a:gd name="adj1" fmla="val 27752"/>
              <a:gd name="adj2" fmla="val 23624"/>
              <a:gd name="adj3" fmla="val 30503"/>
              <a:gd name="adj4" fmla="val 347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PC High[14:8]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26FF4-5867-7B45-778E-8BAD08E6F0ED}"/>
              </a:ext>
            </a:extLst>
          </p:cNvPr>
          <p:cNvSpPr txBox="1"/>
          <p:nvPr/>
        </p:nvSpPr>
        <p:spPr>
          <a:xfrm>
            <a:off x="227729" y="3427170"/>
            <a:ext cx="1994548" cy="33085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Note: </a:t>
            </a:r>
            <a:r>
              <a:rPr lang="en-US" sz="1100" dirty="0"/>
              <a:t>The PC Loading and output logic is </a:t>
            </a:r>
            <a:r>
              <a:rPr lang="en-US" sz="1100" b="1" dirty="0">
                <a:solidFill>
                  <a:srgbClr val="C00000"/>
                </a:solidFill>
              </a:rPr>
              <a:t>Deprecated</a:t>
            </a:r>
            <a:r>
              <a:rPr lang="en-US" sz="1100" dirty="0"/>
              <a:t>. 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The PC may not write directly to the Data Bus (remove Read PC Low).</a:t>
            </a:r>
          </a:p>
          <a:p>
            <a:pPr marL="342900" indent="-342900">
              <a:buAutoNum type="arabicPeriod"/>
            </a:pPr>
            <a:r>
              <a:rPr lang="en-US" sz="1100" strike="sngStrike" dirty="0"/>
              <a:t>PC </a:t>
            </a:r>
            <a:r>
              <a:rPr lang="en-US" sz="1100" strike="sngStrike" dirty="0" err="1"/>
              <a:t>Ld</a:t>
            </a:r>
            <a:r>
              <a:rPr lang="en-US" sz="1100" strike="sngStrike" dirty="0"/>
              <a:t> Lo and Hi are deprecated, replaced by AR Data Bus Load Enable’s PC[L] + PC[H] = DHPC Load Enable (which goes to both PC[H] and PC[L]).</a:t>
            </a:r>
          </a:p>
          <a:p>
            <a:pPr marL="342900" indent="-342900">
              <a:buAutoNum type="arabicPeriod"/>
            </a:pPr>
            <a:r>
              <a:rPr lang="en-US" sz="1100" dirty="0" err="1"/>
              <a:t>Ld</a:t>
            </a:r>
            <a:r>
              <a:rPr lang="en-US" sz="1100" dirty="0"/>
              <a:t> Prog Ctr Dummy is deprecated, replaced by AR Data Bus Load Enable’s DHPC Load Enable (which must be </a:t>
            </a:r>
            <a:r>
              <a:rPr lang="en-US" sz="1100" dirty="0" err="1"/>
              <a:t>NOR’d</a:t>
            </a:r>
            <a:r>
              <a:rPr lang="en-US" sz="1100" dirty="0"/>
              <a:t> with the CLK signal).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81B274-5DF4-926F-386C-880CF97D8DC6}"/>
              </a:ext>
            </a:extLst>
          </p:cNvPr>
          <p:cNvSpPr/>
          <p:nvPr/>
        </p:nvSpPr>
        <p:spPr>
          <a:xfrm>
            <a:off x="6520167" y="3300966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6B63-6D44-CC4E-8BE5-8CD9CE904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3B440-AC84-60D7-47FC-1C7BE98A016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0C531-2EF9-A8D0-4ADB-0DE18D615C29}"/>
              </a:ext>
            </a:extLst>
          </p:cNvPr>
          <p:cNvGrpSpPr/>
          <p:nvPr/>
        </p:nvGrpSpPr>
        <p:grpSpPr>
          <a:xfrm>
            <a:off x="0" y="-1088427"/>
            <a:ext cx="12192000" cy="7946427"/>
            <a:chOff x="0" y="-1088426"/>
            <a:chExt cx="12192000" cy="7946426"/>
          </a:xfrm>
        </p:grpSpPr>
        <p:pic>
          <p:nvPicPr>
            <p:cNvPr id="2050" name="Picture 2" descr="Bifrost [3840x2160] : r/wallpaper">
              <a:extLst>
                <a:ext uri="{FF2B5EF4-FFF2-40B4-BE49-F238E27FC236}">
                  <a16:creationId xmlns:a16="http://schemas.microsoft.com/office/drawing/2014/main" id="{7F9671C8-9F07-6877-B282-579C7C249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24C1AE-605E-E419-7FD5-28F2165F7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5" r="41194"/>
            <a:stretch/>
          </p:blipFill>
          <p:spPr>
            <a:xfrm rot="5400000">
              <a:off x="3250157" y="-2205682"/>
              <a:ext cx="5377251" cy="761176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7AAEED-C8BB-20EC-B830-C45CF56D6AB5}"/>
                </a:ext>
              </a:extLst>
            </p:cNvPr>
            <p:cNvSpPr/>
            <p:nvPr/>
          </p:nvSpPr>
          <p:spPr>
            <a:xfrm>
              <a:off x="3166802" y="3994796"/>
              <a:ext cx="5858399" cy="1862048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>
                  <a:ln w="19050">
                    <a:solidFill>
                      <a:srgbClr val="002060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30000" endPos="45500" dir="5400000" sy="-100000" algn="bl" rotWithShape="0"/>
                  </a:effectLst>
                </a:rPr>
                <a:t>ByteFrost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8628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0BF-5DDD-3025-FF79-4FF2C2031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Load PC High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1E40F-27BB-0096-B919-18D7895623CE}"/>
              </a:ext>
            </a:extLst>
          </p:cNvPr>
          <p:cNvGrpSpPr/>
          <p:nvPr/>
        </p:nvGrpSpPr>
        <p:grpSpPr>
          <a:xfrm>
            <a:off x="2493815" y="3030650"/>
            <a:ext cx="1045479" cy="307777"/>
            <a:chOff x="1992327" y="3559447"/>
            <a:chExt cx="1045480" cy="307778"/>
          </a:xfrm>
        </p:grpSpPr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1E85F9-6F76-19A6-D1A5-2A79CB71CBC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OpCode_05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1E6AFF-091C-2429-12CC-0AAC8C4C0CC0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E096A-0FF0-A984-2A84-F4A5EC9AC7B1}"/>
              </a:ext>
            </a:extLst>
          </p:cNvPr>
          <p:cNvGrpSpPr/>
          <p:nvPr/>
        </p:nvGrpSpPr>
        <p:grpSpPr>
          <a:xfrm>
            <a:off x="2493815" y="3845401"/>
            <a:ext cx="1045479" cy="307777"/>
            <a:chOff x="1992327" y="3559447"/>
            <a:chExt cx="1045480" cy="307778"/>
          </a:xfrm>
        </p:grpSpPr>
        <p:sp>
          <p:nvSpPr>
            <p:cNvPr id="7" name="TextBox 6">
              <a:hlinkClick r:id="rId2" action="ppaction://hlinksldjump"/>
              <a:extLst>
                <a:ext uri="{FF2B5EF4-FFF2-40B4-BE49-F238E27FC236}">
                  <a16:creationId xmlns:a16="http://schemas.microsoft.com/office/drawing/2014/main" id="{F8A9AC46-9927-E5E7-970B-D8B2B8654E73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FE9BA4-E336-F930-3B9C-AF82E3C9E35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2A624A-1040-F7D7-4B53-F1B92C1EDEA2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3539294" y="3184539"/>
            <a:ext cx="882484" cy="256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DB61BB-5102-FF88-4DDD-DC6158C487A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3539294" y="3724777"/>
            <a:ext cx="889013" cy="274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0E7D7-69D4-F03D-DE15-0FDEDBDF05EF}"/>
              </a:ext>
            </a:extLst>
          </p:cNvPr>
          <p:cNvGrpSpPr/>
          <p:nvPr/>
        </p:nvGrpSpPr>
        <p:grpSpPr>
          <a:xfrm>
            <a:off x="2493815" y="4660151"/>
            <a:ext cx="1045479" cy="307777"/>
            <a:chOff x="1992327" y="3559447"/>
            <a:chExt cx="1045480" cy="307778"/>
          </a:xfrm>
        </p:grpSpPr>
        <p:sp>
          <p:nvSpPr>
            <p:cNvPr id="15" name="TextBox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68E739F2-CBA8-CB32-C8C0-A94E7900A398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OpCode_11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DE5DB1-0ED6-091A-A7BD-EAB1B6DA5AC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299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1330C-4180-EE66-0822-183ED361625E}"/>
              </a:ext>
            </a:extLst>
          </p:cNvPr>
          <p:cNvSpPr/>
          <p:nvPr/>
        </p:nvSpPr>
        <p:spPr>
          <a:xfrm>
            <a:off x="4421778" y="340007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BB32CB-B377-2535-D61F-82BD7856696F}"/>
              </a:ext>
            </a:extLst>
          </p:cNvPr>
          <p:cNvSpPr/>
          <p:nvPr/>
        </p:nvSpPr>
        <p:spPr>
          <a:xfrm>
            <a:off x="4428307" y="36841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D0C9-C11B-F30B-AE9D-AB450F062AE0}"/>
              </a:ext>
            </a:extLst>
          </p:cNvPr>
          <p:cNvSpPr/>
          <p:nvPr/>
        </p:nvSpPr>
        <p:spPr>
          <a:xfrm>
            <a:off x="4402181" y="422362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B44EE-B81A-A6E4-D35B-59D2D9D1C321}"/>
              </a:ext>
            </a:extLst>
          </p:cNvPr>
          <p:cNvSpPr/>
          <p:nvPr/>
        </p:nvSpPr>
        <p:spPr>
          <a:xfrm>
            <a:off x="4407297" y="450812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56617-9DE4-D2E6-9238-D7890AAFC07E}"/>
              </a:ext>
            </a:extLst>
          </p:cNvPr>
          <p:cNvSpPr/>
          <p:nvPr/>
        </p:nvSpPr>
        <p:spPr>
          <a:xfrm>
            <a:off x="4894221" y="3544807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F0C2362-BEA1-F973-FDD3-120B2AEA566F}"/>
              </a:ext>
            </a:extLst>
          </p:cNvPr>
          <p:cNvCxnSpPr>
            <a:cxnSpLocks/>
            <a:stCxn id="26" idx="1"/>
            <a:endCxn id="28" idx="3"/>
          </p:cNvCxnSpPr>
          <p:nvPr/>
        </p:nvCxnSpPr>
        <p:spPr>
          <a:xfrm rot="10800000" flipH="1">
            <a:off x="4402181" y="3585393"/>
            <a:ext cx="590012" cy="678817"/>
          </a:xfrm>
          <a:prstGeom prst="bentConnector5">
            <a:avLst>
              <a:gd name="adj1" fmla="val -38745"/>
              <a:gd name="adj2" fmla="val 50000"/>
              <a:gd name="adj3" fmla="val 1387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E0B1B7-0360-9034-FE5D-9C9E8C003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3362157"/>
            <a:ext cx="659287" cy="45953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F5AA11-791E-5171-5DAA-F7FBE50D786B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3539294" y="4548711"/>
            <a:ext cx="868003" cy="2653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2593FA-E0B2-91E7-C516-71D5B073C8AC}"/>
              </a:ext>
            </a:extLst>
          </p:cNvPr>
          <p:cNvGrpSpPr/>
          <p:nvPr/>
        </p:nvGrpSpPr>
        <p:grpSpPr>
          <a:xfrm>
            <a:off x="5305304" y="4317842"/>
            <a:ext cx="692818" cy="184666"/>
            <a:chOff x="5292243" y="4304787"/>
            <a:chExt cx="692818" cy="184667"/>
          </a:xfrm>
        </p:grpSpPr>
        <p:sp>
          <p:nvSpPr>
            <p:cNvPr id="35" name="TextBox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339C63-A3C2-8A17-1BF2-D7839C1550C5}"/>
                </a:ext>
              </a:extLst>
            </p:cNvPr>
            <p:cNvSpPr txBox="1"/>
            <p:nvPr/>
          </p:nvSpPr>
          <p:spPr>
            <a:xfrm>
              <a:off x="5292243" y="4304787"/>
              <a:ext cx="692818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PC </a:t>
              </a:r>
              <a:r>
                <a:rPr lang="en-US" sz="1200" err="1"/>
                <a:t>Ld</a:t>
              </a:r>
              <a:r>
                <a:rPr lang="en-US" sz="1200"/>
                <a:t> Hi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DC27DE-1644-41FC-850B-4C5639A32E76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1D86B9-8EF3-8C6E-117B-FD345C722938}"/>
              </a:ext>
            </a:extLst>
          </p:cNvPr>
          <p:cNvCxnSpPr>
            <a:stCxn id="17" idx="3"/>
            <a:endCxn id="35" idx="1"/>
          </p:cNvCxnSpPr>
          <p:nvPr/>
        </p:nvCxnSpPr>
        <p:spPr>
          <a:xfrm>
            <a:off x="5027397" y="4406674"/>
            <a:ext cx="277907" cy="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 with low confidence">
            <a:extLst>
              <a:ext uri="{FF2B5EF4-FFF2-40B4-BE49-F238E27FC236}">
                <a16:creationId xmlns:a16="http://schemas.microsoft.com/office/drawing/2014/main" id="{D1D550A5-3E91-D749-0E9C-7ED4858D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 t="19257" r="4045" b="-1180"/>
          <a:stretch/>
        </p:blipFill>
        <p:spPr>
          <a:xfrm>
            <a:off x="4368110" y="4176908"/>
            <a:ext cx="659287" cy="4595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73726A-CE2B-DA06-8ED2-DA3F2F01C545}"/>
              </a:ext>
            </a:extLst>
          </p:cNvPr>
          <p:cNvSpPr txBox="1"/>
          <p:nvPr/>
        </p:nvSpPr>
        <p:spPr>
          <a:xfrm>
            <a:off x="1281565" y="305374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Branch Absolute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28C19-0B24-3329-32A9-B7A7D7E1EEAD}"/>
              </a:ext>
            </a:extLst>
          </p:cNvPr>
          <p:cNvSpPr txBox="1"/>
          <p:nvPr/>
        </p:nvSpPr>
        <p:spPr>
          <a:xfrm>
            <a:off x="1281565" y="386849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JSR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BA999A-F34D-3297-C7C0-F9FD860B694A}"/>
              </a:ext>
            </a:extLst>
          </p:cNvPr>
          <p:cNvSpPr txBox="1"/>
          <p:nvPr/>
        </p:nvSpPr>
        <p:spPr>
          <a:xfrm>
            <a:off x="1281565" y="4683244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4779-FF37-C4D9-D16B-E709EC034405}"/>
              </a:ext>
            </a:extLst>
          </p:cNvPr>
          <p:cNvSpPr txBox="1"/>
          <p:nvPr/>
        </p:nvSpPr>
        <p:spPr>
          <a:xfrm>
            <a:off x="5314689" y="218365"/>
            <a:ext cx="37297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Load PC High logic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AR Data Bus Load Enable’s PC[L] + PC[H] = DHPC Load Enable signal.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D6EAC-2DCF-E138-2CF9-3E47F98D336B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41048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63C2A2D-055A-464A-865B-600933103B3B}"/>
              </a:ext>
            </a:extLst>
          </p:cNvPr>
          <p:cNvSpPr/>
          <p:nvPr/>
        </p:nvSpPr>
        <p:spPr>
          <a:xfrm>
            <a:off x="6612853" y="4330551"/>
            <a:ext cx="263979" cy="192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Pointer (v2.0)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7095E3F-5859-4F3C-A8B5-66E088445F5E}"/>
              </a:ext>
            </a:extLst>
          </p:cNvPr>
          <p:cNvCxnSpPr>
            <a:cxnSpLocks/>
            <a:stCxn id="6" idx="3"/>
            <a:endCxn id="90" idx="1"/>
          </p:cNvCxnSpPr>
          <p:nvPr/>
        </p:nvCxnSpPr>
        <p:spPr>
          <a:xfrm>
            <a:off x="5530409" y="4424035"/>
            <a:ext cx="1082444" cy="28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93A2400-6B06-4EAC-BB38-70DC1F1924B8}"/>
              </a:ext>
            </a:extLst>
          </p:cNvPr>
          <p:cNvSpPr/>
          <p:nvPr/>
        </p:nvSpPr>
        <p:spPr>
          <a:xfrm>
            <a:off x="1139745" y="6403192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0" name="Table 110">
            <a:extLst>
              <a:ext uri="{FF2B5EF4-FFF2-40B4-BE49-F238E27FC236}">
                <a16:creationId xmlns:a16="http://schemas.microsoft.com/office/drawing/2014/main" id="{8C931008-E723-41E8-95E0-270FA5E6C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198612"/>
              </p:ext>
            </p:extLst>
          </p:nvPr>
        </p:nvGraphicFramePr>
        <p:xfrm>
          <a:off x="479923" y="584354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51" name="Table 110">
            <a:extLst>
              <a:ext uri="{FF2B5EF4-FFF2-40B4-BE49-F238E27FC236}">
                <a16:creationId xmlns:a16="http://schemas.microsoft.com/office/drawing/2014/main" id="{E38ACCC2-F299-46E3-8DCD-DB30CD53A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42594"/>
              </p:ext>
            </p:extLst>
          </p:nvPr>
        </p:nvGraphicFramePr>
        <p:xfrm>
          <a:off x="616506" y="6162703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52" name="TextBox 151">
            <a:extLst>
              <a:ext uri="{FF2B5EF4-FFF2-40B4-BE49-F238E27FC236}">
                <a16:creationId xmlns:a16="http://schemas.microsoft.com/office/drawing/2014/main" id="{13450B07-1690-4C24-A8DA-D301A55E263B}"/>
              </a:ext>
            </a:extLst>
          </p:cNvPr>
          <p:cNvSpPr txBox="1"/>
          <p:nvPr/>
        </p:nvSpPr>
        <p:spPr>
          <a:xfrm>
            <a:off x="155919" y="5825074"/>
            <a:ext cx="381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!Clk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E97E37-BACA-4161-B24E-EDE22DD81C29}"/>
              </a:ext>
            </a:extLst>
          </p:cNvPr>
          <p:cNvSpPr txBox="1"/>
          <p:nvPr/>
        </p:nvSpPr>
        <p:spPr>
          <a:xfrm>
            <a:off x="-1098" y="6126708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E0A1B6-C95C-4F84-8009-9D01EF99978B}"/>
              </a:ext>
            </a:extLst>
          </p:cNvPr>
          <p:cNvSpPr txBox="1"/>
          <p:nvPr/>
        </p:nvSpPr>
        <p:spPr>
          <a:xfrm>
            <a:off x="215959" y="6491546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</a:t>
            </a:r>
          </a:p>
        </p:txBody>
      </p:sp>
      <p:graphicFrame>
        <p:nvGraphicFramePr>
          <p:cNvPr id="158" name="Table 110">
            <a:extLst>
              <a:ext uri="{FF2B5EF4-FFF2-40B4-BE49-F238E27FC236}">
                <a16:creationId xmlns:a16="http://schemas.microsoft.com/office/drawing/2014/main" id="{B2C243E6-2AC5-413F-A4E7-1C8E8188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97284"/>
              </p:ext>
            </p:extLst>
          </p:nvPr>
        </p:nvGraphicFramePr>
        <p:xfrm>
          <a:off x="475307" y="545099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AA3BED15-7952-464B-87AD-6F376583B5E2}"/>
              </a:ext>
            </a:extLst>
          </p:cNvPr>
          <p:cNvSpPr txBox="1"/>
          <p:nvPr/>
        </p:nvSpPr>
        <p:spPr>
          <a:xfrm>
            <a:off x="151304" y="5450995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64" name="Table 110">
            <a:extLst>
              <a:ext uri="{FF2B5EF4-FFF2-40B4-BE49-F238E27FC236}">
                <a16:creationId xmlns:a16="http://schemas.microsoft.com/office/drawing/2014/main" id="{E4085745-FEFD-41A5-BF9C-59B2D4C7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3318"/>
              </p:ext>
            </p:extLst>
          </p:nvPr>
        </p:nvGraphicFramePr>
        <p:xfrm>
          <a:off x="491819" y="6472124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04971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84195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3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4AB38D-A119-2ED2-B5FB-9794F8D7AB25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54B28-C3EE-988E-C04A-3F0AC2AB031E}"/>
              </a:ext>
            </a:extLst>
          </p:cNvPr>
          <p:cNvGrpSpPr/>
          <p:nvPr/>
        </p:nvGrpSpPr>
        <p:grpSpPr>
          <a:xfrm>
            <a:off x="6476273" y="2979222"/>
            <a:ext cx="1649961" cy="1759001"/>
            <a:chOff x="6509659" y="1033443"/>
            <a:chExt cx="1649961" cy="17590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276FC-8DFB-7A13-1D04-2C7A2BB3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159ABD-CDD3-2F95-0E2C-915873DC533D}"/>
                </a:ext>
              </a:extLst>
            </p:cNvPr>
            <p:cNvSpPr txBox="1"/>
            <p:nvPr/>
          </p:nvSpPr>
          <p:spPr>
            <a:xfrm rot="16200000">
              <a:off x="6837842" y="1619573"/>
              <a:ext cx="1201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Lo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1D0B1D-31E9-48B3-DA38-97D3D273D062}"/>
              </a:ext>
            </a:extLst>
          </p:cNvPr>
          <p:cNvSpPr/>
          <p:nvPr/>
        </p:nvSpPr>
        <p:spPr>
          <a:xfrm>
            <a:off x="8266525" y="3535967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50203F6-29B9-AE77-9320-F781793FE249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93480E-6A53-B5CA-ECEA-D36A32D1D69C}"/>
              </a:ext>
            </a:extLst>
          </p:cNvPr>
          <p:cNvGrpSpPr/>
          <p:nvPr/>
        </p:nvGrpSpPr>
        <p:grpSpPr>
          <a:xfrm>
            <a:off x="6509661" y="1033444"/>
            <a:ext cx="1649961" cy="1759002"/>
            <a:chOff x="6509659" y="1033443"/>
            <a:chExt cx="1649961" cy="1759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14713B-EA4F-6856-5E8A-03C16E585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FACC6-7CBD-6FF3-2BE6-DAF2F59CD9B4}"/>
                </a:ext>
              </a:extLst>
            </p:cNvPr>
            <p:cNvSpPr txBox="1"/>
            <p:nvPr/>
          </p:nvSpPr>
          <p:spPr>
            <a:xfrm rot="16200000">
              <a:off x="6845055" y="1619573"/>
              <a:ext cx="11874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6" action="ppaction://hlinksldjump"/>
                </a:rPr>
                <a:t>574</a:t>
              </a:r>
              <a:r>
                <a:rPr lang="en-US" sz="1200" dirty="0"/>
                <a:t>: </a:t>
              </a:r>
              <a:r>
                <a:rPr lang="en-US" sz="1200" dirty="0" err="1"/>
                <a:t>Addr</a:t>
              </a:r>
              <a:r>
                <a:rPr lang="en-US" sz="1200" dirty="0"/>
                <a:t> </a:t>
              </a:r>
              <a:r>
                <a:rPr lang="en-US" sz="1200" dirty="0" err="1"/>
                <a:t>Ptr</a:t>
              </a:r>
              <a:r>
                <a:rPr lang="en-US" sz="1200" dirty="0"/>
                <a:t> Hi</a:t>
              </a:r>
            </a:p>
          </p:txBody>
        </p:sp>
      </p:grpSp>
      <p:sp>
        <p:nvSpPr>
          <p:cNvPr id="85" name="TextBox 84">
            <a:hlinkClick r:id="rId7" action="ppaction://hlinksldjump"/>
            <a:extLst>
              <a:ext uri="{FF2B5EF4-FFF2-40B4-BE49-F238E27FC236}">
                <a16:creationId xmlns:a16="http://schemas.microsoft.com/office/drawing/2014/main" id="{509B1A5B-02BA-4B08-F0CD-6575EB9CF6BC}"/>
              </a:ext>
            </a:extLst>
          </p:cNvPr>
          <p:cNvSpPr txBox="1"/>
          <p:nvPr/>
        </p:nvSpPr>
        <p:spPr>
          <a:xfrm>
            <a:off x="727367" y="4580408"/>
            <a:ext cx="117551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/>
              <a:t>Data Pointer OE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8BDEFD8-3EF6-5B1A-2E4B-728240D2DEAD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1902882" y="4672741"/>
            <a:ext cx="4606777" cy="1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E8697800-467F-87C4-D19E-327F71668730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902882" y="2717074"/>
            <a:ext cx="4573389" cy="1955667"/>
          </a:xfrm>
          <a:prstGeom prst="bentConnector3">
            <a:avLst>
              <a:gd name="adj1" fmla="val 115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F9D8074-0514-B9FA-29B8-113116CB807D}"/>
              </a:ext>
            </a:extLst>
          </p:cNvPr>
          <p:cNvSpPr/>
          <p:nvPr/>
        </p:nvSpPr>
        <p:spPr>
          <a:xfrm>
            <a:off x="5738618" y="1232132"/>
            <a:ext cx="282975" cy="25570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307072F-EAFD-4824-29C2-74F27888DEA6}"/>
              </a:ext>
            </a:extLst>
          </p:cNvPr>
          <p:cNvSpPr/>
          <p:nvPr/>
        </p:nvSpPr>
        <p:spPr>
          <a:xfrm>
            <a:off x="6418027" y="3552171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0F8FC1-BBEE-9596-16A6-509020D57983}"/>
              </a:ext>
            </a:extLst>
          </p:cNvPr>
          <p:cNvSpPr/>
          <p:nvPr/>
        </p:nvSpPr>
        <p:spPr>
          <a:xfrm>
            <a:off x="6409854" y="1570746"/>
            <a:ext cx="14987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FDEB2C20-7AD5-98B7-652A-4F1A1C9C03CD}"/>
              </a:ext>
            </a:extLst>
          </p:cNvPr>
          <p:cNvSpPr/>
          <p:nvPr/>
        </p:nvSpPr>
        <p:spPr>
          <a:xfrm>
            <a:off x="5965992" y="3491558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A7..A0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E9089D09-3319-67C0-E1D9-CECA3F4F15BA}"/>
              </a:ext>
            </a:extLst>
          </p:cNvPr>
          <p:cNvSpPr/>
          <p:nvPr/>
        </p:nvSpPr>
        <p:spPr>
          <a:xfrm>
            <a:off x="6024385" y="1545699"/>
            <a:ext cx="693547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A15..A8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0ABEEC7-C22B-9220-4C52-D9924CD99B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44035" y="2481351"/>
            <a:ext cx="932236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A058E-073A-7F75-87A0-E72A6E1770B6}"/>
              </a:ext>
            </a:extLst>
          </p:cNvPr>
          <p:cNvSpPr txBox="1"/>
          <p:nvPr/>
        </p:nvSpPr>
        <p:spPr>
          <a:xfrm>
            <a:off x="385014" y="1342270"/>
            <a:ext cx="37297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 err="1"/>
              <a:t>Ld</a:t>
            </a:r>
            <a:r>
              <a:rPr lang="en-US" sz="1200" dirty="0"/>
              <a:t> </a:t>
            </a:r>
            <a:r>
              <a:rPr lang="en-US" sz="1200" dirty="0" err="1"/>
              <a:t>Addr</a:t>
            </a:r>
            <a:r>
              <a:rPr lang="en-US" sz="1200" dirty="0"/>
              <a:t> </a:t>
            </a:r>
            <a:r>
              <a:rPr lang="en-US" sz="1200" dirty="0" err="1"/>
              <a:t>Ptr</a:t>
            </a:r>
            <a:r>
              <a:rPr lang="en-US" sz="1200" dirty="0"/>
              <a:t> Hi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DP[H]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24EB-7929-5359-E3F9-DEF896137DE6}"/>
              </a:ext>
            </a:extLst>
          </p:cNvPr>
          <p:cNvSpPr txBox="1"/>
          <p:nvPr/>
        </p:nvSpPr>
        <p:spPr>
          <a:xfrm>
            <a:off x="385014" y="2044014"/>
            <a:ext cx="31342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Data Pointer OE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</a:t>
            </a:r>
            <a:r>
              <a:rPr lang="en-US" sz="1200" dirty="0" err="1"/>
              <a:t>ARSelect’s</a:t>
            </a:r>
            <a:r>
              <a:rPr lang="en-US" sz="1200" dirty="0"/>
              <a:t> DP Output Enable.</a:t>
            </a:r>
          </a:p>
          <a:p>
            <a:r>
              <a:rPr lang="en-US" sz="1200" b="1" dirty="0"/>
              <a:t>Done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3DCC-9FC4-B56B-4783-D7F887B0DFC2}"/>
              </a:ext>
            </a:extLst>
          </p:cNvPr>
          <p:cNvSpPr txBox="1"/>
          <p:nvPr/>
        </p:nvSpPr>
        <p:spPr>
          <a:xfrm>
            <a:off x="4970143" y="274447"/>
            <a:ext cx="51905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Address Pointer Lo’s clock gating is </a:t>
            </a:r>
            <a:r>
              <a:rPr lang="en-US" sz="1200" b="1" dirty="0">
                <a:solidFill>
                  <a:srgbClr val="C00000"/>
                </a:solidFill>
              </a:rPr>
              <a:t>Deprecated</a:t>
            </a:r>
            <a:r>
              <a:rPr lang="en-US" sz="1200" dirty="0"/>
              <a:t>. It is replaced by AR Data Bus Load Enable’s DP[L] Load Enable (which needs to be </a:t>
            </a:r>
            <a:r>
              <a:rPr lang="en-US" sz="1200" dirty="0" err="1"/>
              <a:t>NOR’d</a:t>
            </a:r>
            <a:r>
              <a:rPr lang="en-US" sz="1200" dirty="0"/>
              <a:t> with the clock signal). Control Signal 12 may be removed (? – check </a:t>
            </a:r>
            <a:r>
              <a:rPr lang="en-US" sz="1200"/>
              <a:t>which instructions need it).</a:t>
            </a:r>
            <a:endParaRPr lang="en-US" sz="1200" b="1" dirty="0"/>
          </a:p>
        </p:txBody>
      </p:sp>
      <p:sp>
        <p:nvSpPr>
          <p:cNvPr id="6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BB8470FB-3FCF-1916-ED00-A6A6F913A731}"/>
              </a:ext>
            </a:extLst>
          </p:cNvPr>
          <p:cNvSpPr txBox="1"/>
          <p:nvPr/>
        </p:nvSpPr>
        <p:spPr>
          <a:xfrm>
            <a:off x="4730190" y="4343243"/>
            <a:ext cx="800219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C3ABDDFD-2C95-B576-E4EA-D6FE7AF43F60}"/>
              </a:ext>
            </a:extLst>
          </p:cNvPr>
          <p:cNvSpPr txBox="1"/>
          <p:nvPr/>
        </p:nvSpPr>
        <p:spPr>
          <a:xfrm>
            <a:off x="4716564" y="2400559"/>
            <a:ext cx="82747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DP[H]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</p:spTree>
    <p:extLst>
      <p:ext uri="{BB962C8B-B14F-4D97-AF65-F5344CB8AC3E}">
        <p14:creationId xmlns:p14="http://schemas.microsoft.com/office/powerpoint/2010/main" val="26188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E99AE40C-7F42-EE5E-E29F-14AE34D47EA3}"/>
              </a:ext>
            </a:extLst>
          </p:cNvPr>
          <p:cNvSpPr/>
          <p:nvPr/>
        </p:nvSpPr>
        <p:spPr>
          <a:xfrm>
            <a:off x="5034755" y="5617867"/>
            <a:ext cx="124766" cy="45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89F9FD-2F47-4728-B01B-07F92D3CC677}"/>
              </a:ext>
            </a:extLst>
          </p:cNvPr>
          <p:cNvSpPr/>
          <p:nvPr/>
        </p:nvSpPr>
        <p:spPr>
          <a:xfrm>
            <a:off x="5815747" y="4085015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80DB3AD-B7A5-8D50-EE20-BEB209D6E28E}"/>
              </a:ext>
            </a:extLst>
          </p:cNvPr>
          <p:cNvGrpSpPr/>
          <p:nvPr/>
        </p:nvGrpSpPr>
        <p:grpSpPr>
          <a:xfrm>
            <a:off x="4978814" y="2954218"/>
            <a:ext cx="928679" cy="1511425"/>
            <a:chOff x="3903058" y="1710954"/>
            <a:chExt cx="928679" cy="1511425"/>
          </a:xfrm>
        </p:grpSpPr>
        <p:pic>
          <p:nvPicPr>
            <p:cNvPr id="89" name="Picture 88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F65DB54D-E234-FB23-B77F-2CB064EF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A99A31-4C9F-7068-83ED-663F838D451E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9440CA1-235D-DB6A-519E-5D390E0BED02}"/>
              </a:ext>
            </a:extLst>
          </p:cNvPr>
          <p:cNvSpPr/>
          <p:nvPr/>
        </p:nvSpPr>
        <p:spPr>
          <a:xfrm>
            <a:off x="5799354" y="4733818"/>
            <a:ext cx="83624" cy="123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B7D2E7-B2EF-7C4D-D53A-DAA0768B095F}"/>
              </a:ext>
            </a:extLst>
          </p:cNvPr>
          <p:cNvSpPr/>
          <p:nvPr/>
        </p:nvSpPr>
        <p:spPr>
          <a:xfrm>
            <a:off x="4414024" y="3083755"/>
            <a:ext cx="282975" cy="255701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Bus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B6011-8417-E5C8-0D15-178F50E34FBE}"/>
              </a:ext>
            </a:extLst>
          </p:cNvPr>
          <p:cNvGrpSpPr/>
          <p:nvPr/>
        </p:nvGrpSpPr>
        <p:grpSpPr>
          <a:xfrm>
            <a:off x="6509661" y="1033445"/>
            <a:ext cx="1649961" cy="1759002"/>
            <a:chOff x="6509659" y="1033443"/>
            <a:chExt cx="1649961" cy="1759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2C16C8-7216-37FF-8F6E-033E5E44D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06" t="8997" r="26094" b="1220"/>
            <a:stretch/>
          </p:blipFill>
          <p:spPr>
            <a:xfrm>
              <a:off x="6509659" y="1033443"/>
              <a:ext cx="1649961" cy="17590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A54FFB-B9E1-E005-4C32-E0C6F12B0259}"/>
                </a:ext>
              </a:extLst>
            </p:cNvPr>
            <p:cNvSpPr txBox="1"/>
            <p:nvPr/>
          </p:nvSpPr>
          <p:spPr>
            <a:xfrm rot="16200000">
              <a:off x="6730475" y="1619573"/>
              <a:ext cx="1416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 action="ppaction://hlinksldjump"/>
                </a:rPr>
                <a:t>574: Stack  </a:t>
              </a:r>
              <a:r>
                <a:rPr lang="en-US" sz="1200" dirty="0" err="1">
                  <a:hlinkClick r:id="rId5" action="ppaction://hlinksldjump"/>
                </a:rPr>
                <a:t>Ptr</a:t>
              </a:r>
              <a:r>
                <a:rPr lang="en-US" sz="1200" dirty="0">
                  <a:hlinkClick r:id="rId5" action="ppaction://hlinksldjump"/>
                </a:rPr>
                <a:t> Page</a:t>
              </a:r>
              <a:endParaRPr lang="en-US" sz="1200" dirty="0"/>
            </a:p>
          </p:txBody>
        </p:sp>
      </p:grpSp>
      <p:pic>
        <p:nvPicPr>
          <p:cNvPr id="37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CE9BE331-3178-622F-B371-F7E3E4DB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31" y="3714931"/>
            <a:ext cx="2629848" cy="16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E396E5-0BAD-297C-B1A0-7FBBA301D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Stack Pointer (v2.0)</a:t>
            </a:r>
          </a:p>
        </p:txBody>
      </p:sp>
      <p:sp>
        <p:nvSpPr>
          <p:cNvPr id="54" name="Rectangle 53">
            <a:hlinkClick r:id="rId7" action="ppaction://hlinksldjump"/>
            <a:extLst>
              <a:ext uri="{FF2B5EF4-FFF2-40B4-BE49-F238E27FC236}">
                <a16:creationId xmlns:a16="http://schemas.microsoft.com/office/drawing/2014/main" id="{937B51B3-D276-C502-FD50-11FDDE5EA8D0}"/>
              </a:ext>
            </a:extLst>
          </p:cNvPr>
          <p:cNvSpPr/>
          <p:nvPr/>
        </p:nvSpPr>
        <p:spPr>
          <a:xfrm>
            <a:off x="2197579" y="4050266"/>
            <a:ext cx="1090026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15: SP Count</a:t>
            </a:r>
          </a:p>
        </p:txBody>
      </p:sp>
      <p:sp>
        <p:nvSpPr>
          <p:cNvPr id="56" name="Rectangle 55">
            <a:hlinkClick r:id="rId7" action="ppaction://hlinksldjump"/>
            <a:extLst>
              <a:ext uri="{FF2B5EF4-FFF2-40B4-BE49-F238E27FC236}">
                <a16:creationId xmlns:a16="http://schemas.microsoft.com/office/drawing/2014/main" id="{CADE5DE7-4F52-174E-EBC3-46541AC65568}"/>
              </a:ext>
            </a:extLst>
          </p:cNvPr>
          <p:cNvSpPr/>
          <p:nvPr/>
        </p:nvSpPr>
        <p:spPr>
          <a:xfrm>
            <a:off x="1985211" y="3236288"/>
            <a:ext cx="1302394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050"/>
              <a:t>µC 16: SP Up/Down</a:t>
            </a:r>
          </a:p>
        </p:txBody>
      </p:sp>
      <p:pic>
        <p:nvPicPr>
          <p:cNvPr id="7" name="Picture 6">
            <a:hlinkClick r:id="rId8" action="ppaction://hlinksldjump"/>
            <a:extLst>
              <a:ext uri="{FF2B5EF4-FFF2-40B4-BE49-F238E27FC236}">
                <a16:creationId xmlns:a16="http://schemas.microsoft.com/office/drawing/2014/main" id="{CE0A0B2E-B32C-3E12-8443-DEC701D20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5BC07DB-924C-0058-602E-334FEC8F3C8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CF4FB-D40E-DD06-1894-07B84CA12B76}"/>
              </a:ext>
            </a:extLst>
          </p:cNvPr>
          <p:cNvSpPr/>
          <p:nvPr/>
        </p:nvSpPr>
        <p:spPr>
          <a:xfrm>
            <a:off x="10295434" y="903067"/>
            <a:ext cx="282975" cy="370675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B22969-5116-4903-87BC-5103C382144A}"/>
              </a:ext>
            </a:extLst>
          </p:cNvPr>
          <p:cNvSpPr/>
          <p:nvPr/>
        </p:nvSpPr>
        <p:spPr>
          <a:xfrm>
            <a:off x="9243974" y="4142951"/>
            <a:ext cx="1018839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A7..A0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C9E7723-AE45-1C04-039E-79A7DC0F09FA}"/>
              </a:ext>
            </a:extLst>
          </p:cNvPr>
          <p:cNvSpPr/>
          <p:nvPr/>
        </p:nvSpPr>
        <p:spPr>
          <a:xfrm>
            <a:off x="8262141" y="1457762"/>
            <a:ext cx="2028908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A15..A8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9E219FC-4E3F-6FA4-FF71-AE2712A706D3}"/>
              </a:ext>
            </a:extLst>
          </p:cNvPr>
          <p:cNvSpPr/>
          <p:nvPr/>
        </p:nvSpPr>
        <p:spPr>
          <a:xfrm>
            <a:off x="6245088" y="3637565"/>
            <a:ext cx="61866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 dirty="0"/>
              <a:t>A7..A4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CA08D-6914-4FA9-6843-486544AB288A}"/>
              </a:ext>
            </a:extLst>
          </p:cNvPr>
          <p:cNvSpPr txBox="1"/>
          <p:nvPr/>
        </p:nvSpPr>
        <p:spPr>
          <a:xfrm rot="16200000">
            <a:off x="7610976" y="4189116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10" action="ppaction://hlinksldjump"/>
              </a:rPr>
              <a:t>245: 3-State</a:t>
            </a:r>
            <a:endParaRPr lang="en-US" sz="1200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1B43875-10FB-89AD-15EC-62AA6841E7AE}"/>
              </a:ext>
            </a:extLst>
          </p:cNvPr>
          <p:cNvSpPr txBox="1"/>
          <p:nvPr/>
        </p:nvSpPr>
        <p:spPr>
          <a:xfrm>
            <a:off x="7161513" y="6303583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Stack Pointer OE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D6E9B4-2C43-771E-BDD3-B8342AAD8B2A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>
            <a:off x="7161513" y="5089358"/>
            <a:ext cx="170252" cy="1298864"/>
          </a:xfrm>
          <a:prstGeom prst="bentConnector4">
            <a:avLst>
              <a:gd name="adj1" fmla="val -144873"/>
              <a:gd name="adj2" fmla="val 532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D2C1B-B6F3-3714-3952-8538F53A2C05}"/>
              </a:ext>
            </a:extLst>
          </p:cNvPr>
          <p:cNvSpPr/>
          <p:nvPr/>
        </p:nvSpPr>
        <p:spPr>
          <a:xfrm>
            <a:off x="6863754" y="4817582"/>
            <a:ext cx="1222804" cy="20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C39A3D-7F2B-DCAC-BC41-28BE3C6B2C5F}"/>
              </a:ext>
            </a:extLst>
          </p:cNvPr>
          <p:cNvSpPr/>
          <p:nvPr/>
        </p:nvSpPr>
        <p:spPr>
          <a:xfrm>
            <a:off x="6247592" y="4504341"/>
            <a:ext cx="627556" cy="369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100"/>
              <a:t>A3..A0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DEDEFB5-CC01-AC30-AE65-9CB4E9F58C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3287605" y="3105874"/>
            <a:ext cx="1715723" cy="2218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EA89648-6381-8C96-DE0A-865C7564E47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3287605" y="3327728"/>
            <a:ext cx="1711450" cy="12820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C4D2923-FB01-76D9-33D7-120F7F0B8E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87605" y="3261786"/>
            <a:ext cx="1724712" cy="472932"/>
          </a:xfrm>
          <a:prstGeom prst="bentConnector3">
            <a:avLst>
              <a:gd name="adj1" fmla="val 405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99B1EAD-DCEC-DBD6-B08B-B4BBD8586A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87605" y="3734718"/>
            <a:ext cx="1677889" cy="1058727"/>
          </a:xfrm>
          <a:prstGeom prst="bentConnector3">
            <a:avLst>
              <a:gd name="adj1" fmla="val 41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93C04013-AD4D-C688-3ED5-2F0F798F5A11}"/>
              </a:ext>
            </a:extLst>
          </p:cNvPr>
          <p:cNvSpPr/>
          <p:nvPr/>
        </p:nvSpPr>
        <p:spPr>
          <a:xfrm>
            <a:off x="5441928" y="2401463"/>
            <a:ext cx="95641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SP[H] </a:t>
            </a:r>
            <a:r>
              <a:rPr lang="en-US" sz="1200" dirty="0" err="1"/>
              <a:t>Ld</a:t>
            </a:r>
            <a:r>
              <a:rPr lang="en-US" sz="1200" dirty="0"/>
              <a:t> En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120641-9866-8C39-E31B-12CC4959EB91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6913445" y="2731168"/>
            <a:ext cx="248069" cy="36570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F284E2-FCFD-57B5-5757-EB32BFFF0733}"/>
              </a:ext>
            </a:extLst>
          </p:cNvPr>
          <p:cNvCxnSpPr>
            <a:stCxn id="2" idx="3"/>
          </p:cNvCxnSpPr>
          <p:nvPr/>
        </p:nvCxnSpPr>
        <p:spPr>
          <a:xfrm flipV="1">
            <a:off x="6398341" y="2489985"/>
            <a:ext cx="796543" cy="2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12" action="ppaction://hlinksldjump"/>
            <a:extLst>
              <a:ext uri="{FF2B5EF4-FFF2-40B4-BE49-F238E27FC236}">
                <a16:creationId xmlns:a16="http://schemas.microsoft.com/office/drawing/2014/main" id="{B808314D-A155-606C-7F9B-4417AB685531}"/>
              </a:ext>
            </a:extLst>
          </p:cNvPr>
          <p:cNvSpPr txBox="1"/>
          <p:nvPr/>
        </p:nvSpPr>
        <p:spPr>
          <a:xfrm>
            <a:off x="5166849" y="6296251"/>
            <a:ext cx="806631" cy="1615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 dirty="0"/>
              <a:t>SP[L] </a:t>
            </a:r>
            <a:r>
              <a:rPr lang="en-US" sz="1050" dirty="0" err="1"/>
              <a:t>Ld</a:t>
            </a:r>
            <a:r>
              <a:rPr lang="en-US" sz="1050" dirty="0"/>
              <a:t> En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C1202A-6286-CC05-ED56-5782C9FA20D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5651874" y="6055437"/>
            <a:ext cx="571806" cy="71406"/>
          </a:xfrm>
          <a:prstGeom prst="bentConnector4">
            <a:avLst>
              <a:gd name="adj1" fmla="val -200"/>
              <a:gd name="adj2" fmla="val 4201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8B71F01-C327-BFFF-E29C-E7E910DB721E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4921247" y="5324810"/>
            <a:ext cx="2049426" cy="55039"/>
          </a:xfrm>
          <a:prstGeom prst="bentConnector4">
            <a:avLst>
              <a:gd name="adj1" fmla="val 476"/>
              <a:gd name="adj2" fmla="val 51534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64554E5-35E0-0B9C-07B0-55FAD1ECFB94}"/>
              </a:ext>
            </a:extLst>
          </p:cNvPr>
          <p:cNvSpPr/>
          <p:nvPr/>
        </p:nvSpPr>
        <p:spPr>
          <a:xfrm>
            <a:off x="4699791" y="3397322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7:4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C41DBF0-FD55-87E4-1C23-427B6D45F94D}"/>
              </a:ext>
            </a:extLst>
          </p:cNvPr>
          <p:cNvSpPr/>
          <p:nvPr/>
        </p:nvSpPr>
        <p:spPr>
          <a:xfrm>
            <a:off x="4695344" y="4819421"/>
            <a:ext cx="334519" cy="369332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SP 3:0</a:t>
            </a:r>
          </a:p>
        </p:txBody>
      </p:sp>
      <p:sp>
        <p:nvSpPr>
          <p:cNvPr id="6" name="TextBox 5">
            <a:hlinkClick r:id="rId13" action="ppaction://hlinksldjump"/>
            <a:extLst>
              <a:ext uri="{FF2B5EF4-FFF2-40B4-BE49-F238E27FC236}">
                <a16:creationId xmlns:a16="http://schemas.microsoft.com/office/drawing/2014/main" id="{308B858A-50AF-E10E-83B1-501933B8B85C}"/>
              </a:ext>
            </a:extLst>
          </p:cNvPr>
          <p:cNvSpPr txBox="1"/>
          <p:nvPr/>
        </p:nvSpPr>
        <p:spPr>
          <a:xfrm>
            <a:off x="2593184" y="3653926"/>
            <a:ext cx="694421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050" dirty="0"/>
              <a:t>Main CLK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4277E6A-27AD-E147-17AF-AEBFC4CBCCB9}"/>
              </a:ext>
            </a:extLst>
          </p:cNvPr>
          <p:cNvCxnSpPr>
            <a:stCxn id="36" idx="3"/>
            <a:endCxn id="34" idx="3"/>
          </p:cNvCxnSpPr>
          <p:nvPr/>
        </p:nvCxnSpPr>
        <p:spPr>
          <a:xfrm flipV="1">
            <a:off x="5882978" y="4146690"/>
            <a:ext cx="16393" cy="648803"/>
          </a:xfrm>
          <a:prstGeom prst="bentConnector3">
            <a:avLst>
              <a:gd name="adj1" fmla="val 1494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62D1E78-6BF3-ADB7-2305-64B362B1747C}"/>
              </a:ext>
            </a:extLst>
          </p:cNvPr>
          <p:cNvCxnSpPr>
            <a:cxnSpLocks/>
            <a:stCxn id="113" idx="3"/>
            <a:endCxn id="120" idx="1"/>
          </p:cNvCxnSpPr>
          <p:nvPr/>
        </p:nvCxnSpPr>
        <p:spPr>
          <a:xfrm>
            <a:off x="3729988" y="4141706"/>
            <a:ext cx="1304767" cy="1499062"/>
          </a:xfrm>
          <a:prstGeom prst="bentConnector3">
            <a:avLst>
              <a:gd name="adj1" fmla="val 8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1E48811B-1EF5-DDD9-6957-53D60EC43AE9}"/>
              </a:ext>
            </a:extLst>
          </p:cNvPr>
          <p:cNvSpPr/>
          <p:nvPr/>
        </p:nvSpPr>
        <p:spPr>
          <a:xfrm>
            <a:off x="3826325" y="412716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BA45530-B8DF-6050-4D38-7508717E476B}"/>
              </a:ext>
            </a:extLst>
          </p:cNvPr>
          <p:cNvSpPr/>
          <p:nvPr/>
        </p:nvSpPr>
        <p:spPr>
          <a:xfrm>
            <a:off x="4134376" y="3318983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1A6703C-904A-CCCF-660B-AB3790DFA9F1}"/>
              </a:ext>
            </a:extLst>
          </p:cNvPr>
          <p:cNvSpPr/>
          <p:nvPr/>
        </p:nvSpPr>
        <p:spPr>
          <a:xfrm>
            <a:off x="3976028" y="3724834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A3C86F-B8E4-B08C-72C1-757724B44B74}"/>
              </a:ext>
            </a:extLst>
          </p:cNvPr>
          <p:cNvSpPr/>
          <p:nvPr/>
        </p:nvSpPr>
        <p:spPr>
          <a:xfrm>
            <a:off x="6900182" y="5699326"/>
            <a:ext cx="27432" cy="27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EFFED75-0010-C4E6-0243-02F9CE8D6361}"/>
              </a:ext>
            </a:extLst>
          </p:cNvPr>
          <p:cNvGrpSpPr/>
          <p:nvPr/>
        </p:nvGrpSpPr>
        <p:grpSpPr>
          <a:xfrm>
            <a:off x="4974432" y="4454976"/>
            <a:ext cx="928679" cy="1511425"/>
            <a:chOff x="3903058" y="1710954"/>
            <a:chExt cx="928679" cy="1511425"/>
          </a:xfrm>
        </p:grpSpPr>
        <p:pic>
          <p:nvPicPr>
            <p:cNvPr id="93" name="Picture 92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399E481-348A-FF41-1FD6-E6039F8D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611685" y="2002327"/>
              <a:ext cx="1511425" cy="92867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52C417-F3A6-42C9-10B1-25FA34DD9778}"/>
                </a:ext>
              </a:extLst>
            </p:cNvPr>
            <p:cNvSpPr txBox="1"/>
            <p:nvPr/>
          </p:nvSpPr>
          <p:spPr>
            <a:xfrm rot="16200000">
              <a:off x="3887939" y="2368143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169: U/D 4bit</a:t>
              </a:r>
            </a:p>
          </p:txBody>
        </p:sp>
      </p:grpSp>
      <p:pic>
        <p:nvPicPr>
          <p:cNvPr id="112" name="Picture 111" descr="A table with text on it&#10;&#10;AI-generated content may be incorrect.">
            <a:extLst>
              <a:ext uri="{FF2B5EF4-FFF2-40B4-BE49-F238E27FC236}">
                <a16:creationId xmlns:a16="http://schemas.microsoft.com/office/drawing/2014/main" id="{7B36E4FE-D3CB-4188-BD7B-CF17A7C649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01" y="921275"/>
            <a:ext cx="3228722" cy="1281389"/>
          </a:xfrm>
          <a:prstGeom prst="rect">
            <a:avLst/>
          </a:prstGeom>
        </p:spPr>
      </p:pic>
      <p:pic>
        <p:nvPicPr>
          <p:cNvPr id="113" name="Picture 112" descr="Diagram&#10;&#10;Description automatically generated with low confidence">
            <a:extLst>
              <a:ext uri="{FF2B5EF4-FFF2-40B4-BE49-F238E27FC236}">
                <a16:creationId xmlns:a16="http://schemas.microsoft.com/office/drawing/2014/main" id="{AC7DC91D-59BE-86A7-8696-B74105492C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-3588" r="58979" b="29396"/>
          <a:stretch/>
        </p:blipFill>
        <p:spPr>
          <a:xfrm>
            <a:off x="3289167" y="398584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00A4961-77C0-96A7-A805-C965D4B5E859}"/>
              </a:ext>
            </a:extLst>
          </p:cNvPr>
          <p:cNvCxnSpPr>
            <a:stCxn id="113" idx="3"/>
          </p:cNvCxnSpPr>
          <p:nvPr/>
        </p:nvCxnSpPr>
        <p:spPr>
          <a:xfrm flipV="1">
            <a:off x="3729988" y="4133181"/>
            <a:ext cx="1269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9A6F4D9-E210-F9F5-2239-283D6659050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822610" y="3940122"/>
            <a:ext cx="576865" cy="159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D66508F-0450-49A5-A1CD-13B85C94B0CE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5025141" y="2614518"/>
            <a:ext cx="2655243" cy="1394180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2E5886D8-F4EB-4C92-7EF8-F1391A54ECC7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4660325" y="1250604"/>
            <a:ext cx="2610428" cy="389493"/>
          </a:xfrm>
          <a:prstGeom prst="bentConnector3">
            <a:avLst>
              <a:gd name="adj1" fmla="val 8227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C51E5-B691-49B9-BA2C-94B7C5B2DB83}"/>
              </a:ext>
            </a:extLst>
          </p:cNvPr>
          <p:cNvGrpSpPr/>
          <p:nvPr/>
        </p:nvGrpSpPr>
        <p:grpSpPr>
          <a:xfrm>
            <a:off x="7049853" y="3354754"/>
            <a:ext cx="4445079" cy="1559225"/>
            <a:chOff x="6995145" y="1748637"/>
            <a:chExt cx="4445078" cy="155922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7BCA37C-DB94-41EE-BABE-0942DB78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BA71F-85A8-4830-A22B-F45F427BB719}"/>
                </a:ext>
              </a:extLst>
            </p:cNvPr>
            <p:cNvSpPr txBox="1"/>
            <p:nvPr/>
          </p:nvSpPr>
          <p:spPr>
            <a:xfrm>
              <a:off x="6995148" y="1748637"/>
              <a:ext cx="785793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Hi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16C57-1DFB-BBD6-CF9F-A53310A8140E}"/>
              </a:ext>
            </a:extLst>
          </p:cNvPr>
          <p:cNvSpPr/>
          <p:nvPr/>
        </p:nvSpPr>
        <p:spPr>
          <a:xfrm>
            <a:off x="2708774" y="4828489"/>
            <a:ext cx="149452" cy="7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F4AB0-0B4A-838A-1454-914F908BBF95}"/>
              </a:ext>
            </a:extLst>
          </p:cNvPr>
          <p:cNvSpPr/>
          <p:nvPr/>
        </p:nvSpPr>
        <p:spPr>
          <a:xfrm>
            <a:off x="5530347" y="524306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9F5C1D-4520-1869-3228-AFD79CAD6847}"/>
              </a:ext>
            </a:extLst>
          </p:cNvPr>
          <p:cNvSpPr/>
          <p:nvPr/>
        </p:nvSpPr>
        <p:spPr>
          <a:xfrm>
            <a:off x="5458349" y="5513327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55C838-96DF-0ED3-83DA-F2F6F55A9768}"/>
              </a:ext>
            </a:extLst>
          </p:cNvPr>
          <p:cNvSpPr/>
          <p:nvPr/>
        </p:nvSpPr>
        <p:spPr>
          <a:xfrm>
            <a:off x="4243002" y="4032323"/>
            <a:ext cx="93951" cy="82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35D822-BB61-4C7F-8E37-CE80447677AA}"/>
              </a:ext>
            </a:extLst>
          </p:cNvPr>
          <p:cNvSpPr txBox="1"/>
          <p:nvPr/>
        </p:nvSpPr>
        <p:spPr>
          <a:xfrm>
            <a:off x="7108477" y="4592746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B78EB-56F1-4B68-BBBA-1B14ECFC2A66}"/>
              </a:ext>
            </a:extLst>
          </p:cNvPr>
          <p:cNvSpPr/>
          <p:nvPr/>
        </p:nvSpPr>
        <p:spPr>
          <a:xfrm>
            <a:off x="2677713" y="4375055"/>
            <a:ext cx="226647" cy="242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85AC69-D8DB-4EE0-A5C4-D039034BCB15}"/>
              </a:ext>
            </a:extLst>
          </p:cNvPr>
          <p:cNvSpPr/>
          <p:nvPr/>
        </p:nvSpPr>
        <p:spPr>
          <a:xfrm>
            <a:off x="4226362" y="3883271"/>
            <a:ext cx="116639" cy="10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599AA-6ABC-3701-59BA-41C6C3BB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Fetch State Machine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6B1F165-F355-4A71-BA1F-898D42F42EBA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85998" y="2913267"/>
            <a:ext cx="1767294" cy="175842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41C618-B050-4A00-A3CE-E6762019411F}"/>
              </a:ext>
            </a:extLst>
          </p:cNvPr>
          <p:cNvCxnSpPr>
            <a:cxnSpLocks/>
            <a:stCxn id="45" idx="3"/>
            <a:endCxn id="15" idx="1"/>
          </p:cNvCxnSpPr>
          <p:nvPr/>
        </p:nvCxnSpPr>
        <p:spPr>
          <a:xfrm>
            <a:off x="1834237" y="1708763"/>
            <a:ext cx="823555" cy="279235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5FBBF-6BA3-47B5-BDD5-7573FD0B7EEE}"/>
              </a:ext>
            </a:extLst>
          </p:cNvPr>
          <p:cNvGrpSpPr/>
          <p:nvPr/>
        </p:nvGrpSpPr>
        <p:grpSpPr>
          <a:xfrm>
            <a:off x="2665050" y="3417313"/>
            <a:ext cx="1684215" cy="1595307"/>
            <a:chOff x="2665048" y="3417314"/>
            <a:chExt cx="1684215" cy="15953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45C21-A75C-4D44-9C63-F4F339A0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292"/>
            <a:stretch/>
          </p:blipFill>
          <p:spPr>
            <a:xfrm rot="16200000">
              <a:off x="2901785" y="3565141"/>
              <a:ext cx="1210744" cy="168421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BC48DD-7F98-46A6-AAA1-689970F92C6E}"/>
                </a:ext>
              </a:extLst>
            </p:cNvPr>
            <p:cNvSpPr txBox="1"/>
            <p:nvPr/>
          </p:nvSpPr>
          <p:spPr>
            <a:xfrm>
              <a:off x="2665048" y="3417314"/>
              <a:ext cx="535724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5" action="ppaction://hlinksldjump"/>
                </a:rPr>
                <a:t>175</a:t>
              </a:r>
              <a:endParaRPr lang="en-US"/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7475D9-4225-421F-B9BF-C06D80B879D5}"/>
              </a:ext>
            </a:extLst>
          </p:cNvPr>
          <p:cNvCxnSpPr>
            <a:cxnSpLocks/>
          </p:cNvCxnSpPr>
          <p:nvPr/>
        </p:nvCxnSpPr>
        <p:spPr>
          <a:xfrm flipV="1">
            <a:off x="4933649" y="4004930"/>
            <a:ext cx="1481923" cy="73617"/>
          </a:xfrm>
          <a:prstGeom prst="bentConnector3">
            <a:avLst>
              <a:gd name="adj1" fmla="val 200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DD5DC5-C802-416C-887C-747F1F2008DA}"/>
              </a:ext>
            </a:extLst>
          </p:cNvPr>
          <p:cNvGrpSpPr/>
          <p:nvPr/>
        </p:nvGrpSpPr>
        <p:grpSpPr>
          <a:xfrm>
            <a:off x="7049853" y="675912"/>
            <a:ext cx="4445079" cy="1559227"/>
            <a:chOff x="6995145" y="1748635"/>
            <a:chExt cx="4445078" cy="155922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622354-5CAC-456B-B1FC-209F04CFC8B1}"/>
                </a:ext>
              </a:extLst>
            </p:cNvPr>
            <p:cNvSpPr txBox="1"/>
            <p:nvPr/>
          </p:nvSpPr>
          <p:spPr>
            <a:xfrm>
              <a:off x="6995146" y="1748635"/>
              <a:ext cx="808235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hlinkClick r:id="rId3" action="ppaction://hlinksldjump"/>
                </a:rPr>
                <a:t>273</a:t>
              </a:r>
              <a:r>
                <a:rPr lang="en-US"/>
                <a:t> Lo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B65DE5-9E2D-4B97-80E2-6D11F081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5145" y="2117968"/>
              <a:ext cx="4445078" cy="11898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2730843-85ED-4ADF-B868-4C3B2747A5FB}"/>
              </a:ext>
            </a:extLst>
          </p:cNvPr>
          <p:cNvCxnSpPr>
            <a:cxnSpLocks/>
            <a:stCxn id="52" idx="3"/>
            <a:endCxn id="14" idx="1"/>
          </p:cNvCxnSpPr>
          <p:nvPr/>
        </p:nvCxnSpPr>
        <p:spPr>
          <a:xfrm>
            <a:off x="4336951" y="4073428"/>
            <a:ext cx="1193396" cy="1210744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449FC878-ED29-4BC2-86E9-3936B25D1CC2}"/>
              </a:ext>
            </a:extLst>
          </p:cNvPr>
          <p:cNvSpPr txBox="1"/>
          <p:nvPr/>
        </p:nvSpPr>
        <p:spPr>
          <a:xfrm>
            <a:off x="7722684" y="5446980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6BC183-0F6A-4D4E-9FE9-4E1A816D4D99}"/>
              </a:ext>
            </a:extLst>
          </p:cNvPr>
          <p:cNvCxnSpPr>
            <a:cxnSpLocks/>
            <a:stCxn id="69" idx="6"/>
            <a:endCxn id="34" idx="1"/>
          </p:cNvCxnSpPr>
          <p:nvPr/>
        </p:nvCxnSpPr>
        <p:spPr>
          <a:xfrm flipV="1">
            <a:off x="5701391" y="4673602"/>
            <a:ext cx="1407086" cy="1134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C35015B7-343D-D2C3-FEA9-500FAF0F81E5}"/>
              </a:ext>
            </a:extLst>
          </p:cNvPr>
          <p:cNvSpPr txBox="1"/>
          <p:nvPr/>
        </p:nvSpPr>
        <p:spPr>
          <a:xfrm>
            <a:off x="558548" y="5681297"/>
            <a:ext cx="998671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# Main Reset</a:t>
            </a:r>
          </a:p>
        </p:txBody>
      </p:sp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5C991C3C-005E-9099-A19A-8BD52E91B8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5350647" y="5189265"/>
            <a:ext cx="659287" cy="459531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2E879E8-32FD-26CC-828B-EBBA231C84F9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 flipV="1">
            <a:off x="1557219" y="5554433"/>
            <a:ext cx="3901130" cy="2183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hlinkClick r:id="rId6" action="ppaction://hlinksldjump"/>
            <a:extLst>
              <a:ext uri="{FF2B5EF4-FFF2-40B4-BE49-F238E27FC236}">
                <a16:creationId xmlns:a16="http://schemas.microsoft.com/office/drawing/2014/main" id="{07399F58-7E1C-1D64-C02E-3D11A62E319B}"/>
              </a:ext>
            </a:extLst>
          </p:cNvPr>
          <p:cNvSpPr/>
          <p:nvPr/>
        </p:nvSpPr>
        <p:spPr>
          <a:xfrm>
            <a:off x="371197" y="16173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10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D8B1E28-5867-3F16-A26B-930EC2A2B14D}"/>
              </a:ext>
            </a:extLst>
          </p:cNvPr>
          <p:cNvCxnSpPr>
            <a:cxnSpLocks/>
            <a:stCxn id="39" idx="3"/>
            <a:endCxn id="23" idx="1"/>
          </p:cNvCxnSpPr>
          <p:nvPr/>
        </p:nvCxnSpPr>
        <p:spPr>
          <a:xfrm flipV="1">
            <a:off x="1557219" y="4864203"/>
            <a:ext cx="1151555" cy="90853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8D64C66-408C-6DA7-C622-34EA504D52FB}"/>
              </a:ext>
            </a:extLst>
          </p:cNvPr>
          <p:cNvSpPr/>
          <p:nvPr/>
        </p:nvSpPr>
        <p:spPr>
          <a:xfrm>
            <a:off x="5121707" y="5492712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F2E86C8-CE44-04A1-FFDE-0545775921CF}"/>
              </a:ext>
            </a:extLst>
          </p:cNvPr>
          <p:cNvSpPr/>
          <p:nvPr/>
        </p:nvSpPr>
        <p:spPr>
          <a:xfrm>
            <a:off x="5609951" y="4639228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97B7CDF-0704-80DC-53C9-545E8612862D}"/>
              </a:ext>
            </a:extLst>
          </p:cNvPr>
          <p:cNvCxnSpPr>
            <a:cxnSpLocks/>
            <a:stCxn id="69" idx="2"/>
            <a:endCxn id="33" idx="0"/>
          </p:cNvCxnSpPr>
          <p:nvPr/>
        </p:nvCxnSpPr>
        <p:spPr>
          <a:xfrm rot="10800000" flipV="1">
            <a:off x="5167427" y="4684949"/>
            <a:ext cx="442524" cy="80776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01555F-92F0-514E-3819-9070B7C94092}"/>
              </a:ext>
            </a:extLst>
          </p:cNvPr>
          <p:cNvSpPr/>
          <p:nvPr/>
        </p:nvSpPr>
        <p:spPr>
          <a:xfrm>
            <a:off x="2039375" y="5876811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hlinkClick r:id="rId7" action="ppaction://hlinksldjump"/>
            <a:extLst>
              <a:ext uri="{FF2B5EF4-FFF2-40B4-BE49-F238E27FC236}">
                <a16:creationId xmlns:a16="http://schemas.microsoft.com/office/drawing/2014/main" id="{0D6E23AF-52E3-FC3E-7E30-AE3C17128290}"/>
              </a:ext>
            </a:extLst>
          </p:cNvPr>
          <p:cNvSpPr txBox="1"/>
          <p:nvPr/>
        </p:nvSpPr>
        <p:spPr>
          <a:xfrm>
            <a:off x="719441" y="2821827"/>
            <a:ext cx="766557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200"/>
              <a:t>Main CLK</a:t>
            </a:r>
          </a:p>
        </p:txBody>
      </p:sp>
      <p:sp>
        <p:nvSpPr>
          <p:cNvPr id="2" name="Arrow: Right 1">
            <a:hlinkClick r:id="rId11" action="ppaction://hlinksldjump"/>
            <a:extLst>
              <a:ext uri="{FF2B5EF4-FFF2-40B4-BE49-F238E27FC236}">
                <a16:creationId xmlns:a16="http://schemas.microsoft.com/office/drawing/2014/main" id="{7FB00DFC-180F-02BA-EFEA-38A06E1A7FCA}"/>
              </a:ext>
            </a:extLst>
          </p:cNvPr>
          <p:cNvSpPr/>
          <p:nvPr/>
        </p:nvSpPr>
        <p:spPr>
          <a:xfrm rot="5400000">
            <a:off x="8946467" y="32101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49" name="Arrow: Right 48">
            <a:hlinkClick r:id="rId11" action="ppaction://hlinksldjump"/>
            <a:extLst>
              <a:ext uri="{FF2B5EF4-FFF2-40B4-BE49-F238E27FC236}">
                <a16:creationId xmlns:a16="http://schemas.microsoft.com/office/drawing/2014/main" id="{E7332A40-91A7-EED3-22D5-5B2909ECBE46}"/>
              </a:ext>
            </a:extLst>
          </p:cNvPr>
          <p:cNvSpPr/>
          <p:nvPr/>
        </p:nvSpPr>
        <p:spPr>
          <a:xfrm rot="5400000">
            <a:off x="8946467" y="3037751"/>
            <a:ext cx="731520" cy="73152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66" name="Arrow: Right 65">
            <a:hlinkClick r:id="rId12" action="ppaction://hlinksldjump"/>
            <a:extLst>
              <a:ext uri="{FF2B5EF4-FFF2-40B4-BE49-F238E27FC236}">
                <a16:creationId xmlns:a16="http://schemas.microsoft.com/office/drawing/2014/main" id="{63CB97D8-E031-2125-2CAB-9BF73DE1AB8A}"/>
              </a:ext>
            </a:extLst>
          </p:cNvPr>
          <p:cNvSpPr/>
          <p:nvPr/>
        </p:nvSpPr>
        <p:spPr>
          <a:xfrm rot="5400000">
            <a:off x="8852742" y="2321399"/>
            <a:ext cx="612591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sp>
        <p:nvSpPr>
          <p:cNvPr id="67" name="Arrow: Right 66">
            <a:hlinkClick r:id="rId13" action="ppaction://hlinksldjump"/>
            <a:extLst>
              <a:ext uri="{FF2B5EF4-FFF2-40B4-BE49-F238E27FC236}">
                <a16:creationId xmlns:a16="http://schemas.microsoft.com/office/drawing/2014/main" id="{A25FE31F-BBF9-DC35-9E3C-AF1116AB41B8}"/>
              </a:ext>
            </a:extLst>
          </p:cNvPr>
          <p:cNvSpPr/>
          <p:nvPr/>
        </p:nvSpPr>
        <p:spPr>
          <a:xfrm rot="5400000">
            <a:off x="8946467" y="4960683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sp>
        <p:nvSpPr>
          <p:cNvPr id="72" name="Arrow: Right 71">
            <a:hlinkClick r:id="rId14" action="ppaction://hlinksldjump"/>
            <a:extLst>
              <a:ext uri="{FF2B5EF4-FFF2-40B4-BE49-F238E27FC236}">
                <a16:creationId xmlns:a16="http://schemas.microsoft.com/office/drawing/2014/main" id="{A521F755-DB05-5F58-72E2-1AA3E5D99187}"/>
              </a:ext>
            </a:extLst>
          </p:cNvPr>
          <p:cNvSpPr/>
          <p:nvPr/>
        </p:nvSpPr>
        <p:spPr>
          <a:xfrm rot="5400000">
            <a:off x="10507187" y="2249753"/>
            <a:ext cx="731520" cy="7558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 Flags</a:t>
            </a:r>
          </a:p>
        </p:txBody>
      </p:sp>
      <p:sp>
        <p:nvSpPr>
          <p:cNvPr id="59" name="Arrow: Right 58">
            <a:hlinkClick r:id="rId15" action="ppaction://hlinksldjump"/>
            <a:extLst>
              <a:ext uri="{FF2B5EF4-FFF2-40B4-BE49-F238E27FC236}">
                <a16:creationId xmlns:a16="http://schemas.microsoft.com/office/drawing/2014/main" id="{6E604279-8B3A-A5AD-DE6B-B5C1DD355DB8}"/>
              </a:ext>
            </a:extLst>
          </p:cNvPr>
          <p:cNvSpPr/>
          <p:nvPr/>
        </p:nvSpPr>
        <p:spPr>
          <a:xfrm rot="5400000">
            <a:off x="11129169" y="2251741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 Rd RO</a:t>
            </a:r>
          </a:p>
        </p:txBody>
      </p:sp>
      <p:sp>
        <p:nvSpPr>
          <p:cNvPr id="60" name="Arrow: Right 59">
            <a:hlinkClick r:id="rId15" action="ppaction://hlinksldjump"/>
            <a:extLst>
              <a:ext uri="{FF2B5EF4-FFF2-40B4-BE49-F238E27FC236}">
                <a16:creationId xmlns:a16="http://schemas.microsoft.com/office/drawing/2014/main" id="{DA57BCE9-47E3-AEFE-9B87-33FFD871F1DF}"/>
              </a:ext>
            </a:extLst>
          </p:cNvPr>
          <p:cNvSpPr/>
          <p:nvPr/>
        </p:nvSpPr>
        <p:spPr>
          <a:xfrm rot="5400000">
            <a:off x="10350759" y="5005717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dirty="0"/>
              <a:t>Short H</a:t>
            </a:r>
          </a:p>
          <a:p>
            <a:pPr algn="ctr"/>
            <a:r>
              <a:rPr lang="en-US" sz="1200" dirty="0"/>
              <a:t>[15:12]</a:t>
            </a:r>
          </a:p>
        </p:txBody>
      </p:sp>
      <p:sp>
        <p:nvSpPr>
          <p:cNvPr id="73" name="Arrow: Right 72">
            <a:hlinkClick r:id="rId16" action="ppaction://hlinksldjump"/>
            <a:extLst>
              <a:ext uri="{FF2B5EF4-FFF2-40B4-BE49-F238E27FC236}">
                <a16:creationId xmlns:a16="http://schemas.microsoft.com/office/drawing/2014/main" id="{9FAC357E-A986-7196-3EE2-3C42F3254150}"/>
              </a:ext>
            </a:extLst>
          </p:cNvPr>
          <p:cNvSpPr/>
          <p:nvPr/>
        </p:nvSpPr>
        <p:spPr>
          <a:xfrm rot="5400000">
            <a:off x="10818177" y="2903966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sp>
        <p:nvSpPr>
          <p:cNvPr id="74" name="Arrow: Right 73">
            <a:hlinkClick r:id="rId17" action="ppaction://hlinksldjump"/>
            <a:extLst>
              <a:ext uri="{FF2B5EF4-FFF2-40B4-BE49-F238E27FC236}">
                <a16:creationId xmlns:a16="http://schemas.microsoft.com/office/drawing/2014/main" id="{FEC17707-EF22-EDD9-43D8-313CB5580BB4}"/>
              </a:ext>
            </a:extLst>
          </p:cNvPr>
          <p:cNvSpPr/>
          <p:nvPr/>
        </p:nvSpPr>
        <p:spPr>
          <a:xfrm rot="5400000">
            <a:off x="9884937" y="2540231"/>
            <a:ext cx="1053793" cy="39416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 [5] A/I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5CAAF5D-EE5B-1636-1526-DB81EA3C1152}"/>
              </a:ext>
            </a:extLst>
          </p:cNvPr>
          <p:cNvSpPr/>
          <p:nvPr/>
        </p:nvSpPr>
        <p:spPr>
          <a:xfrm>
            <a:off x="4568884" y="3903583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0D2B038A-F201-330E-659E-B3EEDE6EE0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9DB98D-A4BA-94AB-6726-34182C861AC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23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91A6374-D63D-9DD9-24B2-C872591A5164}"/>
              </a:ext>
            </a:extLst>
          </p:cNvPr>
          <p:cNvCxnSpPr>
            <a:cxnSpLocks/>
            <a:stCxn id="20" idx="0"/>
            <a:endCxn id="40" idx="3"/>
          </p:cNvCxnSpPr>
          <p:nvPr/>
        </p:nvCxnSpPr>
        <p:spPr>
          <a:xfrm rot="16200000" flipV="1">
            <a:off x="3540633" y="4739509"/>
            <a:ext cx="1878169" cy="2734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0" action="ppaction://hlinksldjump"/>
            <a:extLst>
              <a:ext uri="{FF2B5EF4-FFF2-40B4-BE49-F238E27FC236}">
                <a16:creationId xmlns:a16="http://schemas.microsoft.com/office/drawing/2014/main" id="{821D2C4C-745D-E4ED-2A1B-C23EBD68B041}"/>
              </a:ext>
            </a:extLst>
          </p:cNvPr>
          <p:cNvSpPr txBox="1"/>
          <p:nvPr/>
        </p:nvSpPr>
        <p:spPr>
          <a:xfrm>
            <a:off x="6013697" y="5813564"/>
            <a:ext cx="1146785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INC Prog Counter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1AB5479-29C1-076A-73AF-88363CC708D8}"/>
              </a:ext>
            </a:extLst>
          </p:cNvPr>
          <p:cNvCxnSpPr>
            <a:cxnSpLocks/>
            <a:stCxn id="20" idx="6"/>
            <a:endCxn id="3" idx="1"/>
          </p:cNvCxnSpPr>
          <p:nvPr/>
        </p:nvCxnSpPr>
        <p:spPr>
          <a:xfrm>
            <a:off x="4662153" y="5861031"/>
            <a:ext cx="1351544" cy="4397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F61154E-BDE9-EC16-3BA7-00EA7FAF898D}"/>
              </a:ext>
            </a:extLst>
          </p:cNvPr>
          <p:cNvSpPr/>
          <p:nvPr/>
        </p:nvSpPr>
        <p:spPr>
          <a:xfrm>
            <a:off x="4570713" y="5815311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1" action="ppaction://hlinksldjump"/>
            <a:extLst>
              <a:ext uri="{FF2B5EF4-FFF2-40B4-BE49-F238E27FC236}">
                <a16:creationId xmlns:a16="http://schemas.microsoft.com/office/drawing/2014/main" id="{F3E52523-8665-92FF-081A-6FF9E5A42A70}"/>
              </a:ext>
            </a:extLst>
          </p:cNvPr>
          <p:cNvSpPr txBox="1"/>
          <p:nvPr/>
        </p:nvSpPr>
        <p:spPr>
          <a:xfrm>
            <a:off x="6013696" y="6108940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91E07A5-BEBA-060A-50D7-CD770EA00D99}"/>
              </a:ext>
            </a:extLst>
          </p:cNvPr>
          <p:cNvCxnSpPr>
            <a:cxnSpLocks/>
            <a:stCxn id="20" idx="4"/>
            <a:endCxn id="4" idx="1"/>
          </p:cNvCxnSpPr>
          <p:nvPr/>
        </p:nvCxnSpPr>
        <p:spPr>
          <a:xfrm rot="16200000" flipH="1">
            <a:off x="5168250" y="5354933"/>
            <a:ext cx="293629" cy="13972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22" action="ppaction://hlinksldjump"/>
            <a:extLst>
              <a:ext uri="{FF2B5EF4-FFF2-40B4-BE49-F238E27FC236}">
                <a16:creationId xmlns:a16="http://schemas.microsoft.com/office/drawing/2014/main" id="{AE3417E2-0112-0ED2-3DE6-5B53BE3744B9}"/>
              </a:ext>
            </a:extLst>
          </p:cNvPr>
          <p:cNvSpPr txBox="1"/>
          <p:nvPr/>
        </p:nvSpPr>
        <p:spPr>
          <a:xfrm>
            <a:off x="5506387" y="1132714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2A74509-D4AC-3FB8-5DE2-EB680A9E4C3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13149" y="1225047"/>
            <a:ext cx="293238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F8A0D03-3902-2EBA-4A99-BDC7E7E87D40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3482599" y="2451299"/>
            <a:ext cx="2584291" cy="320279"/>
          </a:xfrm>
          <a:prstGeom prst="bentConnector3">
            <a:avLst>
              <a:gd name="adj1" fmla="val 10054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2DAC9AA-7181-42CC-D645-C04432C978F8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34238" y="1184661"/>
            <a:ext cx="3087013" cy="524103"/>
          </a:xfrm>
          <a:prstGeom prst="bentConnector3">
            <a:avLst>
              <a:gd name="adj1" fmla="val 62496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9039FF-702A-D477-57EE-E900EEFD504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4796063" y="1036657"/>
            <a:ext cx="559863" cy="434580"/>
          </a:xfrm>
          <a:prstGeom prst="rect">
            <a:avLst/>
          </a:prstGeom>
        </p:spPr>
      </p:pic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6F83FF02-5EA1-D054-A255-10B56826394D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1485998" y="2246792"/>
            <a:ext cx="1134862" cy="6664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B43FAF0-83AA-6DCF-F63B-C25A91986A4C}"/>
              </a:ext>
            </a:extLst>
          </p:cNvPr>
          <p:cNvCxnSpPr>
            <a:cxnSpLocks/>
          </p:cNvCxnSpPr>
          <p:nvPr/>
        </p:nvCxnSpPr>
        <p:spPr>
          <a:xfrm>
            <a:off x="2620860" y="2248199"/>
            <a:ext cx="3694429" cy="1612571"/>
          </a:xfrm>
          <a:prstGeom prst="bentConnector3">
            <a:avLst>
              <a:gd name="adj1" fmla="val 6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965345A-8924-8BDB-0254-B8A67360DD6C}"/>
              </a:ext>
            </a:extLst>
          </p:cNvPr>
          <p:cNvSpPr/>
          <p:nvPr/>
        </p:nvSpPr>
        <p:spPr>
          <a:xfrm>
            <a:off x="2657791" y="4395325"/>
            <a:ext cx="218492" cy="21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4073D7-8B6D-9717-F9AF-3551CC7AEA66}"/>
              </a:ext>
            </a:extLst>
          </p:cNvPr>
          <p:cNvSpPr/>
          <p:nvPr/>
        </p:nvSpPr>
        <p:spPr>
          <a:xfrm>
            <a:off x="4568884" y="1594377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NOR logic - Wikipedia">
            <a:extLst>
              <a:ext uri="{FF2B5EF4-FFF2-40B4-BE49-F238E27FC236}">
                <a16:creationId xmlns:a16="http://schemas.microsoft.com/office/drawing/2014/main" id="{702E787C-C5F5-1868-04BA-D2FDD6D4B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3725"/>
          <a:stretch/>
        </p:blipFill>
        <p:spPr bwMode="auto">
          <a:xfrm>
            <a:off x="6203191" y="3757292"/>
            <a:ext cx="619419" cy="3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CD3BD669-DB8D-23D0-00D3-693D3D32868F}"/>
              </a:ext>
            </a:extLst>
          </p:cNvPr>
          <p:cNvSpPr txBox="1"/>
          <p:nvPr/>
        </p:nvSpPr>
        <p:spPr>
          <a:xfrm>
            <a:off x="6009934" y="6495736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1"/>
              <a:t>Extend Quiesce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D01820-0FA1-5A76-1AF0-AA240BDC9B1E}"/>
              </a:ext>
            </a:extLst>
          </p:cNvPr>
          <p:cNvCxnSpPr>
            <a:stCxn id="4" idx="3"/>
          </p:cNvCxnSpPr>
          <p:nvPr/>
        </p:nvCxnSpPr>
        <p:spPr>
          <a:xfrm>
            <a:off x="6867493" y="6200380"/>
            <a:ext cx="531982" cy="2025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D8F1A3-5349-0971-4917-454C91FB54D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039383" y="6531318"/>
            <a:ext cx="453227" cy="558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05B2491-A8D8-9CF2-D286-19D9D9D3BD1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l="65790" t="23028" r="7330" b="48750"/>
          <a:stretch/>
        </p:blipFill>
        <p:spPr>
          <a:xfrm>
            <a:off x="7290263" y="6251225"/>
            <a:ext cx="559863" cy="434580"/>
          </a:xfrm>
          <a:prstGeom prst="rect">
            <a:avLst/>
          </a:prstGeom>
        </p:spPr>
      </p:pic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6E293C1E-A7AE-D8F0-63AE-240177C98A2A}"/>
              </a:ext>
            </a:extLst>
          </p:cNvPr>
          <p:cNvSpPr txBox="1"/>
          <p:nvPr/>
        </p:nvSpPr>
        <p:spPr>
          <a:xfrm>
            <a:off x="7847242" y="6363263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err="1"/>
              <a:t>MSB_Quiesce</a:t>
            </a:r>
            <a:endParaRPr lang="en-US" sz="1050"/>
          </a:p>
        </p:txBody>
      </p:sp>
      <p:sp>
        <p:nvSpPr>
          <p:cNvPr id="37" name="TextBox 36">
            <a:hlinkClick r:id="rId26" action="ppaction://hlinksldjump"/>
            <a:extLst>
              <a:ext uri="{FF2B5EF4-FFF2-40B4-BE49-F238E27FC236}">
                <a16:creationId xmlns:a16="http://schemas.microsoft.com/office/drawing/2014/main" id="{8B5D047C-60B2-6221-A38A-60A63B1AF264}"/>
              </a:ext>
            </a:extLst>
          </p:cNvPr>
          <p:cNvSpPr txBox="1"/>
          <p:nvPr/>
        </p:nvSpPr>
        <p:spPr>
          <a:xfrm>
            <a:off x="6000937" y="5581875"/>
            <a:ext cx="85151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# Bus Grant</a:t>
            </a:r>
          </a:p>
        </p:txBody>
      </p:sp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3D04DF66-50FA-7AFC-3195-0C582804D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 t="19257" r="4045" b="-1180"/>
          <a:stretch/>
        </p:blipFill>
        <p:spPr>
          <a:xfrm>
            <a:off x="6963183" y="5333062"/>
            <a:ext cx="589252" cy="41071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B170B-1A2B-CFA3-B45F-1BAACAB59C19}"/>
              </a:ext>
            </a:extLst>
          </p:cNvPr>
          <p:cNvCxnSpPr>
            <a:cxnSpLocks/>
          </p:cNvCxnSpPr>
          <p:nvPr/>
        </p:nvCxnSpPr>
        <p:spPr>
          <a:xfrm flipV="1">
            <a:off x="6009934" y="5412397"/>
            <a:ext cx="957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7E152B-E191-1666-5182-5976417C7AF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852452" y="5657337"/>
            <a:ext cx="18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1544D-5D5D-FE17-05FC-87550D5BC684}"/>
              </a:ext>
            </a:extLst>
          </p:cNvPr>
          <p:cNvCxnSpPr>
            <a:cxnSpLocks/>
            <a:stCxn id="48" idx="3"/>
            <a:endCxn id="63" idx="1"/>
          </p:cNvCxnSpPr>
          <p:nvPr/>
        </p:nvCxnSpPr>
        <p:spPr>
          <a:xfrm>
            <a:off x="7552435" y="5538420"/>
            <a:ext cx="170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0D789A4-5304-8FBA-7FDC-AED7B87FE501}"/>
              </a:ext>
            </a:extLst>
          </p:cNvPr>
          <p:cNvSpPr/>
          <p:nvPr/>
        </p:nvSpPr>
        <p:spPr>
          <a:xfrm rot="5400000">
            <a:off x="8961956" y="1306167"/>
            <a:ext cx="394165" cy="20032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90162EA-0146-928D-AF2C-681E715A3BFE}"/>
              </a:ext>
            </a:extLst>
          </p:cNvPr>
          <p:cNvSpPr/>
          <p:nvPr/>
        </p:nvSpPr>
        <p:spPr>
          <a:xfrm>
            <a:off x="563417" y="3266191"/>
            <a:ext cx="7934035" cy="642268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Data 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682F23-0C46-2652-94A3-4321BFF2F8FA}"/>
              </a:ext>
            </a:extLst>
          </p:cNvPr>
          <p:cNvSpPr/>
          <p:nvPr/>
        </p:nvSpPr>
        <p:spPr>
          <a:xfrm>
            <a:off x="563417" y="2558474"/>
            <a:ext cx="7934035" cy="6422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/>
              <a:t>Address Bus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9EEE8-B06F-C0AA-30D9-756C71A3E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457200"/>
            <a:ext cx="7583052" cy="457200"/>
          </a:xfrm>
        </p:spPr>
        <p:txBody>
          <a:bodyPr/>
          <a:lstStyle/>
          <a:p>
            <a:r>
              <a:rPr lang="en-US" dirty="0"/>
              <a:t>Sharing the Data and Address Buses during Fetch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7D10CE-3FC3-7BC2-AA7D-3D435B68646B}"/>
              </a:ext>
            </a:extLst>
          </p:cNvPr>
          <p:cNvSpPr/>
          <p:nvPr/>
        </p:nvSpPr>
        <p:spPr>
          <a:xfrm>
            <a:off x="2410691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Last Micro instruction</a:t>
            </a:r>
          </a:p>
          <a:p>
            <a:pPr algn="ctr"/>
            <a:r>
              <a:rPr lang="en-US" sz="1100"/>
              <a:t>PC Advance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C8CDF-BE42-DCB1-5854-638405CAF22E}"/>
              </a:ext>
            </a:extLst>
          </p:cNvPr>
          <p:cNvSpPr/>
          <p:nvPr/>
        </p:nvSpPr>
        <p:spPr>
          <a:xfrm>
            <a:off x="3723253" y="193204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Addr+1</a:t>
            </a:r>
          </a:p>
          <a:p>
            <a:pPr algn="ctr"/>
            <a:r>
              <a:rPr lang="en-US" sz="1100"/>
              <a:t>Inst address A8=1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BC998-23CC-0D23-8CC4-AC54EE4DE131}"/>
              </a:ext>
            </a:extLst>
          </p:cNvPr>
          <p:cNvSpPr/>
          <p:nvPr/>
        </p:nvSpPr>
        <p:spPr>
          <a:xfrm>
            <a:off x="2410691" y="2673927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Low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336A7-4DB8-8C79-D11E-DD05601824B7}"/>
              </a:ext>
            </a:extLst>
          </p:cNvPr>
          <p:cNvSpPr/>
          <p:nvPr/>
        </p:nvSpPr>
        <p:spPr>
          <a:xfrm>
            <a:off x="3723253" y="2673927"/>
            <a:ext cx="1278232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Program Counter</a:t>
            </a:r>
          </a:p>
          <a:p>
            <a:pPr algn="ctr"/>
            <a:r>
              <a:rPr lang="en-US" sz="1200"/>
              <a:t> High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D1C7-C684-55DD-2DE4-5E278586DF43}"/>
              </a:ext>
            </a:extLst>
          </p:cNvPr>
          <p:cNvSpPr/>
          <p:nvPr/>
        </p:nvSpPr>
        <p:spPr>
          <a:xfrm>
            <a:off x="2812474" y="3389747"/>
            <a:ext cx="858975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err="1"/>
              <a:t>Ld</a:t>
            </a:r>
            <a:r>
              <a:rPr lang="en-US" sz="1100"/>
              <a:t> Low Instruction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D23D4-BA88-7D88-F7E7-2AD6ED9EBF9D}"/>
              </a:ext>
            </a:extLst>
          </p:cNvPr>
          <p:cNvSpPr/>
          <p:nvPr/>
        </p:nvSpPr>
        <p:spPr>
          <a:xfrm>
            <a:off x="563419" y="1357745"/>
            <a:ext cx="2928644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/>
              <a:t>Last Instruction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D652B-7023-8486-8059-57D8D74B3444}"/>
              </a:ext>
            </a:extLst>
          </p:cNvPr>
          <p:cNvSpPr/>
          <p:nvPr/>
        </p:nvSpPr>
        <p:spPr>
          <a:xfrm>
            <a:off x="3652980" y="1357745"/>
            <a:ext cx="4179457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Next Instruction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4E7AD4-CEAD-6E66-84B3-E9039FF66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72005"/>
              </p:ext>
            </p:extLst>
          </p:nvPr>
        </p:nvGraphicFramePr>
        <p:xfrm>
          <a:off x="1526772" y="4103823"/>
          <a:ext cx="5418976" cy="32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72">
                  <a:extLst>
                    <a:ext uri="{9D8B030D-6E8A-4147-A177-3AD203B41FA5}">
                      <a16:colId xmlns:a16="http://schemas.microsoft.com/office/drawing/2014/main" val="2293892065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360082007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46256830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117505466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4176921816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232410183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083136749"/>
                    </a:ext>
                  </a:extLst>
                </a:gridCol>
                <a:gridCol w="677372">
                  <a:extLst>
                    <a:ext uri="{9D8B030D-6E8A-4147-A177-3AD203B41FA5}">
                      <a16:colId xmlns:a16="http://schemas.microsoft.com/office/drawing/2014/main" val="3598688220"/>
                    </a:ext>
                  </a:extLst>
                </a:gridCol>
              </a:tblGrid>
              <a:tr h="32178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9243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CC3696-F447-BE99-4640-832A2D2E3641}"/>
              </a:ext>
            </a:extLst>
          </p:cNvPr>
          <p:cNvSpPr txBox="1"/>
          <p:nvPr/>
        </p:nvSpPr>
        <p:spPr>
          <a:xfrm>
            <a:off x="536125" y="2060914"/>
            <a:ext cx="1255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Control signals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894DC9-7388-E373-9C07-9F73E5A3D9C0}"/>
              </a:ext>
            </a:extLst>
          </p:cNvPr>
          <p:cNvSpPr txBox="1"/>
          <p:nvPr/>
        </p:nvSpPr>
        <p:spPr>
          <a:xfrm>
            <a:off x="877562" y="4021616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/>
              <a:t>Clock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2CB72-F0E5-B7BF-A268-1B88F8F7657C}"/>
              </a:ext>
            </a:extLst>
          </p:cNvPr>
          <p:cNvSpPr/>
          <p:nvPr/>
        </p:nvSpPr>
        <p:spPr>
          <a:xfrm>
            <a:off x="2433316" y="3401065"/>
            <a:ext cx="1242288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 Instruction Low byte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56AA2D-6CD8-5766-2511-65D36733B432}"/>
              </a:ext>
            </a:extLst>
          </p:cNvPr>
          <p:cNvSpPr/>
          <p:nvPr/>
        </p:nvSpPr>
        <p:spPr>
          <a:xfrm>
            <a:off x="3922676" y="3389747"/>
            <a:ext cx="1117595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Next Instruction High byte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3F3C-A2F0-12C2-E03F-BCF215C51578}"/>
              </a:ext>
            </a:extLst>
          </p:cNvPr>
          <p:cNvSpPr/>
          <p:nvPr/>
        </p:nvSpPr>
        <p:spPr>
          <a:xfrm>
            <a:off x="4165614" y="3853510"/>
            <a:ext cx="1096015" cy="289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High Instruction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A0403-47E7-78D6-72EF-BDCA72400640}"/>
              </a:ext>
            </a:extLst>
          </p:cNvPr>
          <p:cNvSpPr/>
          <p:nvPr/>
        </p:nvSpPr>
        <p:spPr>
          <a:xfrm>
            <a:off x="3477806" y="3793440"/>
            <a:ext cx="88042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err="1"/>
              <a:t>Ld</a:t>
            </a:r>
            <a:r>
              <a:rPr lang="en-US" sz="900"/>
              <a:t> Instruction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675AE8-8372-852B-C847-FD31A9866988}"/>
              </a:ext>
            </a:extLst>
          </p:cNvPr>
          <p:cNvCxnSpPr>
            <a:cxnSpLocks/>
          </p:cNvCxnSpPr>
          <p:nvPr/>
        </p:nvCxnSpPr>
        <p:spPr>
          <a:xfrm flipV="1">
            <a:off x="4225567" y="3676073"/>
            <a:ext cx="0" cy="4306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7D479-5A20-7EAA-1D90-045342BD047A}"/>
              </a:ext>
            </a:extLst>
          </p:cNvPr>
          <p:cNvCxnSpPr>
            <a:cxnSpLocks/>
          </p:cNvCxnSpPr>
          <p:nvPr/>
        </p:nvCxnSpPr>
        <p:spPr>
          <a:xfrm flipV="1">
            <a:off x="3554483" y="3676074"/>
            <a:ext cx="0" cy="42775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FC1A7C13-D082-40DA-51FD-F425CFC39747}"/>
              </a:ext>
            </a:extLst>
          </p:cNvPr>
          <p:cNvSpPr/>
          <p:nvPr/>
        </p:nvSpPr>
        <p:spPr>
          <a:xfrm>
            <a:off x="314961" y="5892802"/>
            <a:ext cx="3711171" cy="803564"/>
          </a:xfrm>
          <a:prstGeom prst="wedgeRoundRectCallout">
            <a:avLst>
              <a:gd name="adj1" fmla="val 18988"/>
              <a:gd name="adj2" fmla="val -154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Last clock of an instruction includes the </a:t>
            </a:r>
            <a:r>
              <a:rPr lang="en-US" sz="1200" err="1"/>
              <a:t>PC_Advance</a:t>
            </a:r>
            <a:r>
              <a:rPr lang="en-US" sz="1200"/>
              <a:t>.</a:t>
            </a:r>
          </a:p>
          <a:p>
            <a:r>
              <a:rPr lang="en-US" sz="1200"/>
              <a:t>In that clock, </a:t>
            </a:r>
            <a:r>
              <a:rPr lang="en-US" sz="1200" u="sng"/>
              <a:t>the Address and Data buses are used by the Program Counter.</a:t>
            </a:r>
            <a:r>
              <a:rPr lang="en-US" sz="1200"/>
              <a:t> No other signal using the address or data buses is allowed. 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5286C17-A125-0485-6966-59FDF13C74AA}"/>
              </a:ext>
            </a:extLst>
          </p:cNvPr>
          <p:cNvSpPr/>
          <p:nvPr/>
        </p:nvSpPr>
        <p:spPr>
          <a:xfrm rot="5400000">
            <a:off x="2667001" y="4025570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1BE7CB3-42C0-6133-73C8-8DB0F12A1DB9}"/>
              </a:ext>
            </a:extLst>
          </p:cNvPr>
          <p:cNvSpPr/>
          <p:nvPr/>
        </p:nvSpPr>
        <p:spPr>
          <a:xfrm rot="5400000">
            <a:off x="4047831" y="4034806"/>
            <a:ext cx="387927" cy="13808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FA1EF60-9748-0FD7-F51A-7BAAF196F785}"/>
              </a:ext>
            </a:extLst>
          </p:cNvPr>
          <p:cNvSpPr/>
          <p:nvPr/>
        </p:nvSpPr>
        <p:spPr>
          <a:xfrm>
            <a:off x="4454700" y="5551058"/>
            <a:ext cx="3711171" cy="1154545"/>
          </a:xfrm>
          <a:prstGeom prst="wedgeRoundRectCallout">
            <a:avLst>
              <a:gd name="adj1" fmla="val -52689"/>
              <a:gd name="adj2" fmla="val -887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First clock of the next instruction, buses are used to load the high byte of the instruction. To avoid transmission </a:t>
            </a:r>
            <a:r>
              <a:rPr lang="en-US" sz="1200" u="sng"/>
              <a:t>of the first micro instruction on the  buses, the micro instruction address bit A8 is set</a:t>
            </a:r>
            <a:r>
              <a:rPr lang="en-US" sz="1200"/>
              <a:t>, and all control signals are set to 0, avoiding any transmission on the busses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3001635D-D314-87DE-B3C5-AA0D532A8C49}"/>
              </a:ext>
            </a:extLst>
          </p:cNvPr>
          <p:cNvSpPr/>
          <p:nvPr/>
        </p:nvSpPr>
        <p:spPr>
          <a:xfrm rot="5400000">
            <a:off x="5405581" y="4079686"/>
            <a:ext cx="387927" cy="1316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with Corners Rounded 46">
            <a:extLst>
              <a:ext uri="{FF2B5EF4-FFF2-40B4-BE49-F238E27FC236}">
                <a16:creationId xmlns:a16="http://schemas.microsoft.com/office/drawing/2014/main" id="{B2646747-15D8-B440-0730-D4B62A77EF09}"/>
              </a:ext>
            </a:extLst>
          </p:cNvPr>
          <p:cNvSpPr/>
          <p:nvPr/>
        </p:nvSpPr>
        <p:spPr>
          <a:xfrm>
            <a:off x="8663713" y="5190841"/>
            <a:ext cx="1551704" cy="474289"/>
          </a:xfrm>
          <a:prstGeom prst="wedgeRoundRectCallout">
            <a:avLst>
              <a:gd name="adj1" fmla="val -247332"/>
              <a:gd name="adj2" fmla="val -926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Micro Instruction 0 controls the buses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D99DBC-BC54-218F-542F-1221E13E6FC8}"/>
              </a:ext>
            </a:extLst>
          </p:cNvPr>
          <p:cNvSpPr/>
          <p:nvPr/>
        </p:nvSpPr>
        <p:spPr>
          <a:xfrm>
            <a:off x="5035815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41B23C-EA08-BEA0-7CEE-47793465CE62}"/>
              </a:ext>
            </a:extLst>
          </p:cNvPr>
          <p:cNvGrpSpPr/>
          <p:nvPr/>
        </p:nvGrpSpPr>
        <p:grpSpPr>
          <a:xfrm>
            <a:off x="2198255" y="1978068"/>
            <a:ext cx="4059384" cy="2103120"/>
            <a:chOff x="2198255" y="1978068"/>
            <a:chExt cx="4059384" cy="210312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4747D3-8284-C7A7-2270-02A428DD4A6D}"/>
                </a:ext>
              </a:extLst>
            </p:cNvPr>
            <p:cNvCxnSpPr>
              <a:cxnSpLocks/>
            </p:cNvCxnSpPr>
            <p:nvPr/>
          </p:nvCxnSpPr>
          <p:spPr>
            <a:xfrm>
              <a:off x="2198255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D0049-78CF-072B-8E9D-B589CB8A52A3}"/>
                </a:ext>
              </a:extLst>
            </p:cNvPr>
            <p:cNvCxnSpPr>
              <a:cxnSpLocks/>
            </p:cNvCxnSpPr>
            <p:nvPr/>
          </p:nvCxnSpPr>
          <p:spPr>
            <a:xfrm>
              <a:off x="355137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46614D-D733-88B2-00F3-6BDC09030D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9124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8FD369-ACB6-D4A8-17DD-8646262D3DE3}"/>
                </a:ext>
              </a:extLst>
            </p:cNvPr>
            <p:cNvCxnSpPr>
              <a:cxnSpLocks/>
            </p:cNvCxnSpPr>
            <p:nvPr/>
          </p:nvCxnSpPr>
          <p:spPr>
            <a:xfrm>
              <a:off x="6257639" y="1978068"/>
              <a:ext cx="0" cy="21031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D84F308-2E75-4B99-D6E0-2AB1EB39C292}"/>
              </a:ext>
            </a:extLst>
          </p:cNvPr>
          <p:cNvSpPr/>
          <p:nvPr/>
        </p:nvSpPr>
        <p:spPr>
          <a:xfrm>
            <a:off x="6413838" y="1932045"/>
            <a:ext cx="13077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/>
              <a:t>Micro </a:t>
            </a:r>
          </a:p>
          <a:p>
            <a:pPr algn="ctr"/>
            <a:r>
              <a:rPr lang="en-US" sz="1100"/>
              <a:t>instruction 1</a:t>
            </a:r>
          </a:p>
        </p:txBody>
      </p:sp>
    </p:spTree>
    <p:extLst>
      <p:ext uri="{BB962C8B-B14F-4D97-AF65-F5344CB8AC3E}">
        <p14:creationId xmlns:p14="http://schemas.microsoft.com/office/powerpoint/2010/main" val="43605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F8D0-24E5-03EC-4AD3-5C994B87E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PC Advance - Logic Analyzer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E275E8-4E81-F225-7F1B-2552C932A1E0}"/>
              </a:ext>
            </a:extLst>
          </p:cNvPr>
          <p:cNvGrpSpPr/>
          <p:nvPr/>
        </p:nvGrpSpPr>
        <p:grpSpPr>
          <a:xfrm>
            <a:off x="176212" y="125033"/>
            <a:ext cx="10701505" cy="6607934"/>
            <a:chOff x="176212" y="125033"/>
            <a:chExt cx="10701505" cy="66079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C4701-DCC8-5415-B489-C9F876E04D21}"/>
                </a:ext>
              </a:extLst>
            </p:cNvPr>
            <p:cNvGrpSpPr/>
            <p:nvPr/>
          </p:nvGrpSpPr>
          <p:grpSpPr>
            <a:xfrm>
              <a:off x="176212" y="125033"/>
              <a:ext cx="10701505" cy="6607934"/>
              <a:chOff x="176212" y="125033"/>
              <a:chExt cx="10701505" cy="6607934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9B6E755-EE18-7CF9-7724-44E1A109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12" y="125033"/>
                <a:ext cx="10701505" cy="66079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F2DF0E-BE8C-34FD-940B-B912E71560F3}"/>
                  </a:ext>
                </a:extLst>
              </p:cNvPr>
              <p:cNvSpPr/>
              <p:nvPr/>
            </p:nvSpPr>
            <p:spPr>
              <a:xfrm>
                <a:off x="2948853" y="1298632"/>
                <a:ext cx="1242288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/>
                  <a:t>PC Advance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87C041-73B3-9204-C55D-DFC55454B35E}"/>
                  </a:ext>
                </a:extLst>
              </p:cNvPr>
              <p:cNvSpPr/>
              <p:nvPr/>
            </p:nvSpPr>
            <p:spPr>
              <a:xfrm>
                <a:off x="2948853" y="3703695"/>
                <a:ext cx="25232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ECEC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Address Bus controlled by Prog Count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E42FB-A42B-5F0B-0C2E-1B0FE963B3DA}"/>
                </a:ext>
              </a:extLst>
            </p:cNvPr>
            <p:cNvSpPr/>
            <p:nvPr/>
          </p:nvSpPr>
          <p:spPr>
            <a:xfrm>
              <a:off x="4229825" y="2080447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Low (rising)</a:t>
              </a:r>
            </a:p>
            <a:p>
              <a:pPr algn="ctr"/>
              <a:r>
                <a:rPr lang="en-US" sz="1100"/>
                <a:t>INC, Quiesce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AE527C-B5D5-C6CE-A42F-FF90D0D43654}"/>
                </a:ext>
              </a:extLst>
            </p:cNvPr>
            <p:cNvSpPr/>
            <p:nvPr/>
          </p:nvSpPr>
          <p:spPr>
            <a:xfrm>
              <a:off x="4850969" y="2892071"/>
              <a:ext cx="621144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err="1"/>
                <a:t>Ld</a:t>
              </a:r>
              <a:r>
                <a:rPr lang="en-US" sz="1100"/>
                <a:t> High</a:t>
              </a:r>
            </a:p>
            <a:p>
              <a:pPr algn="ctr"/>
              <a:r>
                <a:rPr lang="en-US" sz="1100"/>
                <a:t>(from INC)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B121D-D10B-D47A-3E6F-CC5B64FACA30}"/>
                </a:ext>
              </a:extLst>
            </p:cNvPr>
            <p:cNvSpPr/>
            <p:nvPr/>
          </p:nvSpPr>
          <p:spPr>
            <a:xfrm>
              <a:off x="4229825" y="4485510"/>
              <a:ext cx="1242288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ECEC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Reset Micro Instruction Ctr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83B9FE3-D610-0939-EB1D-464E3303E534}"/>
                </a:ext>
              </a:extLst>
            </p:cNvPr>
            <p:cNvSpPr/>
            <p:nvPr/>
          </p:nvSpPr>
          <p:spPr>
            <a:xfrm>
              <a:off x="446246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A04B33-E790-CF1E-ACEA-9C205FA1D1F3}"/>
                </a:ext>
              </a:extLst>
            </p:cNvPr>
            <p:cNvSpPr/>
            <p:nvPr/>
          </p:nvSpPr>
          <p:spPr>
            <a:xfrm>
              <a:off x="5735638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C346F9C-0955-42A9-0FD4-5C8EE22AC776}"/>
                </a:ext>
              </a:extLst>
            </p:cNvPr>
            <p:cNvSpPr/>
            <p:nvPr/>
          </p:nvSpPr>
          <p:spPr>
            <a:xfrm>
              <a:off x="7008813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CTR=1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C853C6-5FFE-6DBB-AD85-BBB989078E96}"/>
                </a:ext>
              </a:extLst>
            </p:cNvPr>
            <p:cNvSpPr/>
            <p:nvPr/>
          </p:nvSpPr>
          <p:spPr>
            <a:xfrm>
              <a:off x="8281987" y="5218330"/>
              <a:ext cx="857250" cy="1239619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CTR=2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13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9FAB7B7-F333-736E-799F-2989434F48C6}"/>
              </a:ext>
            </a:extLst>
          </p:cNvPr>
          <p:cNvSpPr/>
          <p:nvPr/>
        </p:nvSpPr>
        <p:spPr>
          <a:xfrm>
            <a:off x="4239684" y="4145658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62581C-A9DA-D0B6-9F04-7985BD8589AE}"/>
              </a:ext>
            </a:extLst>
          </p:cNvPr>
          <p:cNvSpPr/>
          <p:nvPr/>
        </p:nvSpPr>
        <p:spPr>
          <a:xfrm>
            <a:off x="4274179" y="4007659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AD0B6-5608-2764-C2B7-A2DF02620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Bus Arbitration for I/O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F9B160E-9D76-32A4-E63B-76339AE9C884}"/>
              </a:ext>
            </a:extLst>
          </p:cNvPr>
          <p:cNvSpPr/>
          <p:nvPr/>
        </p:nvSpPr>
        <p:spPr>
          <a:xfrm>
            <a:off x="700709" y="1466020"/>
            <a:ext cx="2126974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A6104FC-BB15-A707-3531-91A8CB4426C6}"/>
              </a:ext>
            </a:extLst>
          </p:cNvPr>
          <p:cNvSpPr/>
          <p:nvPr/>
        </p:nvSpPr>
        <p:spPr>
          <a:xfrm>
            <a:off x="3945835" y="1466020"/>
            <a:ext cx="2433430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/>
              <a:t>MMIO Buses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No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CPU owns buses till end of instruction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99A093-AA40-36BB-7811-FACF4A627CE0}"/>
              </a:ext>
            </a:extLst>
          </p:cNvPr>
          <p:cNvSpPr/>
          <p:nvPr/>
        </p:nvSpPr>
        <p:spPr>
          <a:xfrm>
            <a:off x="7616690" y="1466020"/>
            <a:ext cx="3261691" cy="12573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MMIO Buses Granted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CPU does not transmit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Address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Data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Micro instruction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Microinstruction counter held in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A895-18B9-B403-7FA0-7226ABBD071B}"/>
              </a:ext>
            </a:extLst>
          </p:cNvPr>
          <p:cNvSpPr txBox="1"/>
          <p:nvPr/>
        </p:nvSpPr>
        <p:spPr>
          <a:xfrm>
            <a:off x="2749547" y="4041647"/>
            <a:ext cx="859531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Bus 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315F48-1E26-5F11-36A6-AF9B82F60E26}"/>
              </a:ext>
            </a:extLst>
          </p:cNvPr>
          <p:cNvCxnSpPr>
            <a:cxnSpLocks/>
            <a:stCxn id="9" idx="3"/>
            <a:endCxn id="125" idx="1"/>
          </p:cNvCxnSpPr>
          <p:nvPr/>
        </p:nvCxnSpPr>
        <p:spPr>
          <a:xfrm>
            <a:off x="3609078" y="4133087"/>
            <a:ext cx="630606" cy="7608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319E0-68D7-D007-185D-3D2210747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79265" y="2094670"/>
            <a:ext cx="123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A25FF-0F06-47EB-B7A8-1B4F23B0175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827683" y="2094670"/>
            <a:ext cx="111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C92667-BA7B-8C07-312C-BE7934445F09}"/>
              </a:ext>
            </a:extLst>
          </p:cNvPr>
          <p:cNvCxnSpPr>
            <a:stCxn id="5" idx="3"/>
            <a:endCxn id="3" idx="1"/>
          </p:cNvCxnSpPr>
          <p:nvPr/>
        </p:nvCxnSpPr>
        <p:spPr>
          <a:xfrm flipH="1">
            <a:off x="700709" y="2094670"/>
            <a:ext cx="10177672" cy="12700"/>
          </a:xfrm>
          <a:prstGeom prst="bentConnector5">
            <a:avLst>
              <a:gd name="adj1" fmla="val -2246"/>
              <a:gd name="adj2" fmla="val 6750000"/>
              <a:gd name="adj3" fmla="val 102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FBC4C8E-C823-DB68-8568-97B2913B22AC}"/>
              </a:ext>
            </a:extLst>
          </p:cNvPr>
          <p:cNvSpPr txBox="1"/>
          <p:nvPr/>
        </p:nvSpPr>
        <p:spPr>
          <a:xfrm>
            <a:off x="2879714" y="186883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MMIO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EC917-16DF-9256-BD3E-9FEE5255476D}"/>
              </a:ext>
            </a:extLst>
          </p:cNvPr>
          <p:cNvSpPr txBox="1"/>
          <p:nvPr/>
        </p:nvSpPr>
        <p:spPr>
          <a:xfrm>
            <a:off x="6432207" y="1835721"/>
            <a:ext cx="1167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of </a:t>
            </a:r>
          </a:p>
          <a:p>
            <a:pPr algn="ctr"/>
            <a:r>
              <a:rPr lang="en-US" sz="1100"/>
              <a:t>Micro instruction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4B109F-F8A2-5957-FF33-181CA1A07684}"/>
              </a:ext>
            </a:extLst>
          </p:cNvPr>
          <p:cNvSpPr txBox="1"/>
          <p:nvPr/>
        </p:nvSpPr>
        <p:spPr>
          <a:xfrm>
            <a:off x="4803382" y="290177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Bus Release</a:t>
            </a:r>
          </a:p>
        </p:txBody>
      </p:sp>
      <p:sp>
        <p:nvSpPr>
          <p:cNvPr id="39" name="TextBox 38">
            <a:hlinkClick r:id="rId2" action="ppaction://hlinksldjump"/>
            <a:extLst>
              <a:ext uri="{FF2B5EF4-FFF2-40B4-BE49-F238E27FC236}">
                <a16:creationId xmlns:a16="http://schemas.microsoft.com/office/drawing/2014/main" id="{62B7735F-5DA0-266E-FF3B-6D8E9892D501}"/>
              </a:ext>
            </a:extLst>
          </p:cNvPr>
          <p:cNvSpPr txBox="1"/>
          <p:nvPr/>
        </p:nvSpPr>
        <p:spPr>
          <a:xfrm>
            <a:off x="9018843" y="4594480"/>
            <a:ext cx="102944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Extend Quiesce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9730E-F8A0-2D72-A22A-AC82CC59EB16}"/>
              </a:ext>
            </a:extLst>
          </p:cNvPr>
          <p:cNvSpPr txBox="1"/>
          <p:nvPr/>
        </p:nvSpPr>
        <p:spPr>
          <a:xfrm>
            <a:off x="6686962" y="6064704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0908E1F-1239-0EBC-20EA-5D9A4CFE57BD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 flipH="1" flipV="1">
            <a:off x="4274179" y="4071170"/>
            <a:ext cx="2802631" cy="48899"/>
          </a:xfrm>
          <a:prstGeom prst="bentConnector5">
            <a:avLst>
              <a:gd name="adj1" fmla="val -8157"/>
              <a:gd name="adj2" fmla="val 1642528"/>
              <a:gd name="adj3" fmla="val 108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874D7163-FD97-088D-2DFD-F92FB5E0650F}"/>
              </a:ext>
            </a:extLst>
          </p:cNvPr>
          <p:cNvSpPr txBox="1"/>
          <p:nvPr/>
        </p:nvSpPr>
        <p:spPr>
          <a:xfrm>
            <a:off x="9020559" y="5017642"/>
            <a:ext cx="72327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 dirty="0"/>
              <a:t>Bus Grant</a:t>
            </a:r>
          </a:p>
        </p:txBody>
      </p:sp>
      <p:sp>
        <p:nvSpPr>
          <p:cNvPr id="65" name="TextBox 64">
            <a:hlinkClick r:id="rId2" action="ppaction://hlinksldjump"/>
            <a:extLst>
              <a:ext uri="{FF2B5EF4-FFF2-40B4-BE49-F238E27FC236}">
                <a16:creationId xmlns:a16="http://schemas.microsoft.com/office/drawing/2014/main" id="{5DBF0672-0AD4-1770-7B7A-FEAB21FB53E6}"/>
              </a:ext>
            </a:extLst>
          </p:cNvPr>
          <p:cNvSpPr txBox="1"/>
          <p:nvPr/>
        </p:nvSpPr>
        <p:spPr>
          <a:xfrm>
            <a:off x="1902932" y="5336893"/>
            <a:ext cx="853797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/>
              <a:t>Quiesce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FD8AF4-CC60-CFBB-AFF1-2AC7FDFA2ED6}"/>
              </a:ext>
            </a:extLst>
          </p:cNvPr>
          <p:cNvSpPr/>
          <p:nvPr/>
        </p:nvSpPr>
        <p:spPr>
          <a:xfrm>
            <a:off x="5728046" y="4909789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92D5C40-5057-B090-D16C-53DCAF747C19}"/>
              </a:ext>
            </a:extLst>
          </p:cNvPr>
          <p:cNvCxnSpPr>
            <a:cxnSpLocks/>
            <a:stCxn id="88" idx="3"/>
            <a:endCxn id="105" idx="1"/>
          </p:cNvCxnSpPr>
          <p:nvPr/>
        </p:nvCxnSpPr>
        <p:spPr>
          <a:xfrm flipH="1" flipV="1">
            <a:off x="4223997" y="5502752"/>
            <a:ext cx="3675774" cy="5543"/>
          </a:xfrm>
          <a:prstGeom prst="bentConnector5">
            <a:avLst>
              <a:gd name="adj1" fmla="val -6219"/>
              <a:gd name="adj2" fmla="val -23013080"/>
              <a:gd name="adj3" fmla="val 1062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E8F968C-2EBB-242D-3F5D-6005718F18EC}"/>
              </a:ext>
            </a:extLst>
          </p:cNvPr>
          <p:cNvSpPr/>
          <p:nvPr/>
        </p:nvSpPr>
        <p:spPr>
          <a:xfrm>
            <a:off x="4226923" y="5314905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1FEEB-59F5-D247-9EF9-314D93B80B89}"/>
              </a:ext>
            </a:extLst>
          </p:cNvPr>
          <p:cNvSpPr/>
          <p:nvPr/>
        </p:nvSpPr>
        <p:spPr>
          <a:xfrm>
            <a:off x="6583889" y="4160585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B75D4D-229F-7F97-D69A-D201CC8DCF68}"/>
              </a:ext>
            </a:extLst>
          </p:cNvPr>
          <p:cNvSpPr/>
          <p:nvPr/>
        </p:nvSpPr>
        <p:spPr>
          <a:xfrm>
            <a:off x="6583889" y="3943933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03F9B3-85E4-E55D-1B0D-C315D4329BFD}"/>
              </a:ext>
            </a:extLst>
          </p:cNvPr>
          <p:cNvSpPr/>
          <p:nvPr/>
        </p:nvSpPr>
        <p:spPr>
          <a:xfrm>
            <a:off x="6967182" y="4050407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B0689C-8543-66E9-9E36-79FFE7D994E0}"/>
              </a:ext>
            </a:extLst>
          </p:cNvPr>
          <p:cNvSpPr/>
          <p:nvPr/>
        </p:nvSpPr>
        <p:spPr>
          <a:xfrm>
            <a:off x="5742956" y="3601085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D2D7702-C96C-3A0E-0A48-0960559F328C}"/>
              </a:ext>
            </a:extLst>
          </p:cNvPr>
          <p:cNvSpPr/>
          <p:nvPr/>
        </p:nvSpPr>
        <p:spPr>
          <a:xfrm>
            <a:off x="5728046" y="5049112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DF147E-0691-6563-5469-663762D3DEFF}"/>
              </a:ext>
            </a:extLst>
          </p:cNvPr>
          <p:cNvSpPr txBox="1"/>
          <p:nvPr/>
        </p:nvSpPr>
        <p:spPr>
          <a:xfrm flipH="1">
            <a:off x="5932243" y="3128851"/>
            <a:ext cx="894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Requested</a:t>
            </a:r>
          </a:p>
        </p:txBody>
      </p:sp>
      <p:pic>
        <p:nvPicPr>
          <p:cNvPr id="72" name="Picture 71" descr="Diagram&#10;&#10;Description automatically generated with low confidence">
            <a:extLst>
              <a:ext uri="{FF2B5EF4-FFF2-40B4-BE49-F238E27FC236}">
                <a16:creationId xmlns:a16="http://schemas.microsoft.com/office/drawing/2014/main" id="{919CB0AE-AD37-2295-623C-7FA2A4F7C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6570361" y="3937959"/>
            <a:ext cx="523477" cy="36487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BCAA88F-95C6-1436-D4F9-1B2585C15A09}"/>
              </a:ext>
            </a:extLst>
          </p:cNvPr>
          <p:cNvSpPr/>
          <p:nvPr/>
        </p:nvSpPr>
        <p:spPr>
          <a:xfrm>
            <a:off x="7406850" y="5548811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FC1C78-1CAE-3275-E675-9C27EC2342D9}"/>
              </a:ext>
            </a:extLst>
          </p:cNvPr>
          <p:cNvSpPr/>
          <p:nvPr/>
        </p:nvSpPr>
        <p:spPr>
          <a:xfrm>
            <a:off x="7406850" y="533215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FD8768-8EC7-E340-C88D-0934B822E8D8}"/>
              </a:ext>
            </a:extLst>
          </p:cNvPr>
          <p:cNvSpPr/>
          <p:nvPr/>
        </p:nvSpPr>
        <p:spPr>
          <a:xfrm>
            <a:off x="7790143" y="543863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4BD053-1D17-7C72-D5A6-D42753390E98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H="1" flipV="1">
            <a:off x="7406850" y="5614293"/>
            <a:ext cx="213381" cy="541851"/>
          </a:xfrm>
          <a:prstGeom prst="bentConnector5">
            <a:avLst>
              <a:gd name="adj1" fmla="val -107132"/>
              <a:gd name="adj2" fmla="val 52395"/>
              <a:gd name="adj3" fmla="val 2071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DD366FF-C115-D078-F58A-D97A9F416448}"/>
              </a:ext>
            </a:extLst>
          </p:cNvPr>
          <p:cNvCxnSpPr>
            <a:cxnSpLocks/>
            <a:stCxn id="67" idx="3"/>
            <a:endCxn id="87" idx="1"/>
          </p:cNvCxnSpPr>
          <p:nvPr/>
        </p:nvCxnSpPr>
        <p:spPr>
          <a:xfrm>
            <a:off x="5837674" y="4979451"/>
            <a:ext cx="1569176" cy="41819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87584D-D960-F980-61C4-DEF46DC4C243}"/>
              </a:ext>
            </a:extLst>
          </p:cNvPr>
          <p:cNvSpPr/>
          <p:nvPr/>
        </p:nvSpPr>
        <p:spPr>
          <a:xfrm>
            <a:off x="3388797" y="5183941"/>
            <a:ext cx="151430" cy="130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1094E95-6947-2CD6-AD0F-AD9FCB71D818}"/>
              </a:ext>
            </a:extLst>
          </p:cNvPr>
          <p:cNvSpPr/>
          <p:nvPr/>
        </p:nvSpPr>
        <p:spPr>
          <a:xfrm>
            <a:off x="3337996" y="4967289"/>
            <a:ext cx="103073" cy="130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60A257-A47E-E1F5-F520-AECF95D04722}"/>
              </a:ext>
            </a:extLst>
          </p:cNvPr>
          <p:cNvSpPr/>
          <p:nvPr/>
        </p:nvSpPr>
        <p:spPr>
          <a:xfrm>
            <a:off x="3721289" y="5073763"/>
            <a:ext cx="109628" cy="139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ECD9283-C9A9-84ED-CC97-61C6DDB86CF0}"/>
              </a:ext>
            </a:extLst>
          </p:cNvPr>
          <p:cNvSpPr/>
          <p:nvPr/>
        </p:nvSpPr>
        <p:spPr>
          <a:xfrm>
            <a:off x="4223997" y="5439241"/>
            <a:ext cx="120793" cy="127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BCC26B1-2BE2-E09A-C1E5-84814E5A3E18}"/>
              </a:ext>
            </a:extLst>
          </p:cNvPr>
          <p:cNvCxnSpPr>
            <a:cxnSpLocks/>
            <a:stCxn id="65" idx="3"/>
            <a:endCxn id="101" idx="1"/>
          </p:cNvCxnSpPr>
          <p:nvPr/>
        </p:nvCxnSpPr>
        <p:spPr>
          <a:xfrm flipV="1">
            <a:off x="2756729" y="5249356"/>
            <a:ext cx="632068" cy="17897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322588-E1A2-1FAB-1A8A-F84318CECD85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830917" y="5143425"/>
            <a:ext cx="396006" cy="23499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48F4097-D76E-CE28-9548-AF8E04D9053E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H="1">
            <a:off x="3337996" y="4120394"/>
            <a:ext cx="3755842" cy="912377"/>
          </a:xfrm>
          <a:prstGeom prst="bentConnector5">
            <a:avLst>
              <a:gd name="adj1" fmla="val -5497"/>
              <a:gd name="adj2" fmla="val -88153"/>
              <a:gd name="adj3" fmla="val 14120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22AB0ABB-B1CC-9D27-8622-939FCAB959A2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>
            <a:off x="5837674" y="4979451"/>
            <a:ext cx="3182885" cy="129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52EDC-CF5D-E813-AB4C-75E5EB204675}"/>
              </a:ext>
            </a:extLst>
          </p:cNvPr>
          <p:cNvGrpSpPr/>
          <p:nvPr/>
        </p:nvGrpSpPr>
        <p:grpSpPr>
          <a:xfrm>
            <a:off x="4691267" y="3480453"/>
            <a:ext cx="1327468" cy="3052855"/>
            <a:chOff x="2665051" y="1433303"/>
            <a:chExt cx="1684213" cy="3579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D24BBF-24FD-A199-F0CC-F7995D64A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" r="431"/>
            <a:stretch/>
          </p:blipFill>
          <p:spPr>
            <a:xfrm rot="16200000">
              <a:off x="1718951" y="2382306"/>
              <a:ext cx="3576414" cy="168421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C7826-9AA5-DFA3-2443-7F4C3127ADCB}"/>
                </a:ext>
              </a:extLst>
            </p:cNvPr>
            <p:cNvSpPr txBox="1"/>
            <p:nvPr/>
          </p:nvSpPr>
          <p:spPr>
            <a:xfrm>
              <a:off x="2677033" y="1433303"/>
              <a:ext cx="582072" cy="360853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>
                  <a:hlinkClick r:id="rId7" action="ppaction://hlinksldjump"/>
                </a:rPr>
                <a:t>175</a:t>
              </a:r>
              <a:endParaRPr lang="en-US" sz="1400"/>
            </a:p>
          </p:txBody>
        </p:sp>
      </p:grp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8CC4222E-DE54-8764-8CDA-23CF60085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7393322" y="5326185"/>
            <a:ext cx="523477" cy="36487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2A9065-2580-424E-073F-3BE60CA255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20480" y="5230865"/>
            <a:ext cx="559863" cy="4345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C24FCB-1BDF-B0E9-707A-7CDF5234D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65790" t="23028" r="7330" b="48750"/>
          <a:stretch/>
        </p:blipFill>
        <p:spPr>
          <a:xfrm>
            <a:off x="4115040" y="3927629"/>
            <a:ext cx="559863" cy="434580"/>
          </a:xfrm>
          <a:prstGeom prst="rect">
            <a:avLst/>
          </a:prstGeom>
        </p:spPr>
      </p:pic>
      <p:pic>
        <p:nvPicPr>
          <p:cNvPr id="100" name="Picture 99" descr="Diagram&#10;&#10;Description automatically generated with low confidence">
            <a:extLst>
              <a:ext uri="{FF2B5EF4-FFF2-40B4-BE49-F238E27FC236}">
                <a16:creationId xmlns:a16="http://schemas.microsoft.com/office/drawing/2014/main" id="{97F234B8-AFB7-AE64-877A-E2EE599F0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3324468" y="4961315"/>
            <a:ext cx="523477" cy="364870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CBED98C-FDA0-A49B-2A64-927AF3141091}"/>
              </a:ext>
            </a:extLst>
          </p:cNvPr>
          <p:cNvCxnSpPr>
            <a:cxnSpLocks/>
            <a:stCxn id="47" idx="3"/>
            <a:endCxn id="74" idx="1"/>
          </p:cNvCxnSpPr>
          <p:nvPr/>
        </p:nvCxnSpPr>
        <p:spPr>
          <a:xfrm>
            <a:off x="5852584" y="3670747"/>
            <a:ext cx="731305" cy="33866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13F7959-D004-6DA0-3765-60043D9C50D6}"/>
              </a:ext>
            </a:extLst>
          </p:cNvPr>
          <p:cNvCxnSpPr>
            <a:cxnSpLocks/>
            <a:stCxn id="79" idx="3"/>
            <a:endCxn id="73" idx="1"/>
          </p:cNvCxnSpPr>
          <p:nvPr/>
        </p:nvCxnSpPr>
        <p:spPr>
          <a:xfrm flipV="1">
            <a:off x="5837674" y="4226067"/>
            <a:ext cx="746215" cy="89270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313E40D-32D4-752D-748F-999081442E4E}"/>
              </a:ext>
            </a:extLst>
          </p:cNvPr>
          <p:cNvCxnSpPr>
            <a:cxnSpLocks/>
            <a:stCxn id="67" idx="3"/>
            <a:endCxn id="39" idx="1"/>
          </p:cNvCxnSpPr>
          <p:nvPr/>
        </p:nvCxnSpPr>
        <p:spPr>
          <a:xfrm flipV="1">
            <a:off x="5837674" y="4685920"/>
            <a:ext cx="3181169" cy="2935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6B5CAB-D9CD-3B58-CAAB-485D8B95E2B0}"/>
              </a:ext>
            </a:extLst>
          </p:cNvPr>
          <p:cNvSpPr txBox="1"/>
          <p:nvPr/>
        </p:nvSpPr>
        <p:spPr>
          <a:xfrm>
            <a:off x="3201025" y="486626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73F73-F428-BD28-6D19-FA6436259594}"/>
              </a:ext>
            </a:extLst>
          </p:cNvPr>
          <p:cNvSpPr txBox="1"/>
          <p:nvPr/>
        </p:nvSpPr>
        <p:spPr>
          <a:xfrm>
            <a:off x="3212146" y="506317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00816-191E-7D15-77FC-3631EF499DDC}"/>
              </a:ext>
            </a:extLst>
          </p:cNvPr>
          <p:cNvSpPr txBox="1"/>
          <p:nvPr/>
        </p:nvSpPr>
        <p:spPr>
          <a:xfrm>
            <a:off x="3711220" y="49684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A1407-C5D5-429A-394F-4FA47DA448D3}"/>
              </a:ext>
            </a:extLst>
          </p:cNvPr>
          <p:cNvSpPr txBox="1"/>
          <p:nvPr/>
        </p:nvSpPr>
        <p:spPr>
          <a:xfrm>
            <a:off x="4011967" y="38485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AF1AC-429D-E7C8-52F5-C2F8A2CD87FE}"/>
              </a:ext>
            </a:extLst>
          </p:cNvPr>
          <p:cNvSpPr txBox="1"/>
          <p:nvPr/>
        </p:nvSpPr>
        <p:spPr>
          <a:xfrm>
            <a:off x="4018630" y="404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FF01-C904-8F49-0D63-D4C9934FCD68}"/>
              </a:ext>
            </a:extLst>
          </p:cNvPr>
          <p:cNvSpPr txBox="1"/>
          <p:nvPr/>
        </p:nvSpPr>
        <p:spPr>
          <a:xfrm>
            <a:off x="4464061" y="39451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1C985-080C-011B-B553-EC80914AA3FE}"/>
              </a:ext>
            </a:extLst>
          </p:cNvPr>
          <p:cNvSpPr txBox="1"/>
          <p:nvPr/>
        </p:nvSpPr>
        <p:spPr>
          <a:xfrm>
            <a:off x="4011967" y="519472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11560-068D-C089-7780-AA2E88561923}"/>
              </a:ext>
            </a:extLst>
          </p:cNvPr>
          <p:cNvSpPr txBox="1"/>
          <p:nvPr/>
        </p:nvSpPr>
        <p:spPr>
          <a:xfrm>
            <a:off x="4006632" y="534874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8170A-172F-78AE-374F-713AE0564104}"/>
              </a:ext>
            </a:extLst>
          </p:cNvPr>
          <p:cNvSpPr txBox="1"/>
          <p:nvPr/>
        </p:nvSpPr>
        <p:spPr>
          <a:xfrm>
            <a:off x="4474176" y="52590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A82F9-6889-4A1E-8EF1-E29BE4C4A183}"/>
              </a:ext>
            </a:extLst>
          </p:cNvPr>
          <p:cNvSpPr txBox="1"/>
          <p:nvPr/>
        </p:nvSpPr>
        <p:spPr>
          <a:xfrm>
            <a:off x="6432207" y="38405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467415-B22A-285A-5DC9-237612821141}"/>
              </a:ext>
            </a:extLst>
          </p:cNvPr>
          <p:cNvSpPr txBox="1"/>
          <p:nvPr/>
        </p:nvSpPr>
        <p:spPr>
          <a:xfrm>
            <a:off x="6433384" y="40700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769E2B-F85C-4672-650E-38FA64A42E31}"/>
              </a:ext>
            </a:extLst>
          </p:cNvPr>
          <p:cNvSpPr txBox="1"/>
          <p:nvPr/>
        </p:nvSpPr>
        <p:spPr>
          <a:xfrm>
            <a:off x="6943333" y="39480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37D3A-CE01-AA18-F756-1FF0BB56D572}"/>
              </a:ext>
            </a:extLst>
          </p:cNvPr>
          <p:cNvSpPr txBox="1"/>
          <p:nvPr/>
        </p:nvSpPr>
        <p:spPr>
          <a:xfrm>
            <a:off x="7175470" y="52308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CB34A-9B2B-BF03-E59D-949EEA62957A}"/>
              </a:ext>
            </a:extLst>
          </p:cNvPr>
          <p:cNvSpPr txBox="1"/>
          <p:nvPr/>
        </p:nvSpPr>
        <p:spPr>
          <a:xfrm>
            <a:off x="7179866" y="54410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0057A7-FDA8-6E02-319B-7DA4A483ADDB}"/>
              </a:ext>
            </a:extLst>
          </p:cNvPr>
          <p:cNvSpPr txBox="1"/>
          <p:nvPr/>
        </p:nvSpPr>
        <p:spPr>
          <a:xfrm>
            <a:off x="7772370" y="533246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569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5934152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 (v2.0)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2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14: SP Out</a:t>
            </a:r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3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4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MEM Write</a:t>
            </a:r>
          </a:p>
        </p:txBody>
      </p:sp>
      <p:sp>
        <p:nvSpPr>
          <p:cNvPr id="98" name="Rectangle 97">
            <a:hlinkClick r:id="rId15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MEM Read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6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8" action="ppaction://hlinksldjump"/>
              </a:rPr>
              <a:t>161</a:t>
            </a:r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9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40257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131697"/>
            <a:ext cx="1531864" cy="393590"/>
          </a:xfrm>
          <a:prstGeom prst="bentConnector4">
            <a:avLst>
              <a:gd name="adj1" fmla="val 47513"/>
              <a:gd name="adj2" fmla="val 158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20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94203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85643"/>
            <a:ext cx="1311030" cy="780901"/>
          </a:xfrm>
          <a:prstGeom prst="bentConnector4">
            <a:avLst>
              <a:gd name="adj1" fmla="val 62869"/>
              <a:gd name="adj2" fmla="val 129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21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22: AB2DB H/L</a:t>
            </a:r>
          </a:p>
        </p:txBody>
      </p:sp>
      <p:sp>
        <p:nvSpPr>
          <p:cNvPr id="133" name="Rectangle 132">
            <a:hlinkClick r:id="rId21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21: AB2DB</a:t>
            </a:r>
          </a:p>
        </p:txBody>
      </p:sp>
      <p:sp>
        <p:nvSpPr>
          <p:cNvPr id="134" name="Rectangle 133">
            <a:hlinkClick r:id="rId12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20: </a:t>
            </a:r>
            <a:r>
              <a:rPr lang="en-US" sz="1200" dirty="0" err="1"/>
              <a:t>TmpARWrite</a:t>
            </a:r>
            <a:endParaRPr lang="en-US" sz="1200" dirty="0"/>
          </a:p>
        </p:txBody>
      </p:sp>
      <p:sp>
        <p:nvSpPr>
          <p:cNvPr id="135" name="Rectangle 134">
            <a:hlinkClick r:id="rId22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19:     ?</a:t>
            </a:r>
          </a:p>
        </p:txBody>
      </p:sp>
      <p:sp>
        <p:nvSpPr>
          <p:cNvPr id="136" name="Rectangle 135">
            <a:hlinkClick r:id="rId16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18: </a:t>
            </a:r>
            <a:r>
              <a:rPr lang="en-US" sz="1200" dirty="0" err="1"/>
              <a:t>LoadAR</a:t>
            </a:r>
            <a:r>
              <a:rPr lang="en-US" sz="1200" dirty="0"/>
              <a:t> H/L</a:t>
            </a:r>
          </a:p>
        </p:txBody>
      </p:sp>
      <p:sp>
        <p:nvSpPr>
          <p:cNvPr id="137" name="Rectangle 136">
            <a:hlinkClick r:id="rId16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µC 17: </a:t>
            </a:r>
            <a:r>
              <a:rPr lang="en-US" sz="1200" dirty="0" err="1"/>
              <a:t>LoadAR</a:t>
            </a:r>
            <a:endParaRPr lang="en-US" sz="1200" strike="sngStrike" dirty="0"/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27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FA8CF1-EF2A-B80F-7878-9F20ACBDBADB}"/>
              </a:ext>
            </a:extLst>
          </p:cNvPr>
          <p:cNvSpPr txBox="1"/>
          <p:nvPr/>
        </p:nvSpPr>
        <p:spPr>
          <a:xfrm flipH="1">
            <a:off x="7856845" y="2740260"/>
            <a:ext cx="2263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Set A8 to quiesce all controls during the first clock while upper OpCode is loading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C59612-80CB-119B-ED28-45DE2C399DB1}"/>
              </a:ext>
            </a:extLst>
          </p:cNvPr>
          <p:cNvGrpSpPr/>
          <p:nvPr/>
        </p:nvGrpSpPr>
        <p:grpSpPr>
          <a:xfrm>
            <a:off x="693032" y="2763211"/>
            <a:ext cx="9379656" cy="197552"/>
            <a:chOff x="693032" y="2763210"/>
            <a:chExt cx="9379656" cy="19755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3B4A2F-965F-4DB6-0A87-BECC1651A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032" y="2764984"/>
              <a:ext cx="9379656" cy="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C33259-44DC-281D-EC99-660177ED5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18" y="276729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763A21-B893-F381-53AD-8EBEBF62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979" y="2763210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BEF1E1-07C0-C84C-C0C8-C4886476D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4370" y="2777882"/>
              <a:ext cx="0" cy="182880"/>
            </a:xfrm>
            <a:prstGeom prst="line">
              <a:avLst/>
            </a:prstGeom>
            <a:ln w="127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TextBox 5">
            <a:hlinkClick r:id="rId20" action="ppaction://hlinksldjump"/>
            <a:extLst>
              <a:ext uri="{FF2B5EF4-FFF2-40B4-BE49-F238E27FC236}">
                <a16:creationId xmlns:a16="http://schemas.microsoft.com/office/drawing/2014/main" id="{3309CE4C-DA86-961A-C74A-45C23A34E147}"/>
              </a:ext>
            </a:extLst>
          </p:cNvPr>
          <p:cNvSpPr txBox="1"/>
          <p:nvPr/>
        </p:nvSpPr>
        <p:spPr>
          <a:xfrm>
            <a:off x="10076476" y="2628441"/>
            <a:ext cx="1163363" cy="18288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100" err="1"/>
              <a:t>MSB_Quiesce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03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49B924-365D-34EF-DC67-28B7269B8565}"/>
              </a:ext>
            </a:extLst>
          </p:cNvPr>
          <p:cNvSpPr/>
          <p:nvPr/>
        </p:nvSpPr>
        <p:spPr>
          <a:xfrm>
            <a:off x="1441261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E7AD4-A5FB-BC7F-D6BF-164E34671D90}"/>
              </a:ext>
            </a:extLst>
          </p:cNvPr>
          <p:cNvSpPr/>
          <p:nvPr/>
        </p:nvSpPr>
        <p:spPr>
          <a:xfrm>
            <a:off x="953558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B70D4-3D39-ECEE-401E-F3CD2933C778}"/>
              </a:ext>
            </a:extLst>
          </p:cNvPr>
          <p:cNvSpPr/>
          <p:nvPr/>
        </p:nvSpPr>
        <p:spPr>
          <a:xfrm>
            <a:off x="1319337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750E1-959F-F16C-900E-B577A36D38ED}"/>
              </a:ext>
            </a:extLst>
          </p:cNvPr>
          <p:cNvSpPr/>
          <p:nvPr/>
        </p:nvSpPr>
        <p:spPr>
          <a:xfrm>
            <a:off x="1197410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03D8A-6C8B-6209-D12F-1B474227CD5E}"/>
              </a:ext>
            </a:extLst>
          </p:cNvPr>
          <p:cNvSpPr/>
          <p:nvPr/>
        </p:nvSpPr>
        <p:spPr>
          <a:xfrm>
            <a:off x="1075485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E7FF-DA88-3280-85EB-EB11FB34F71F}"/>
              </a:ext>
            </a:extLst>
          </p:cNvPr>
          <p:cNvSpPr/>
          <p:nvPr/>
        </p:nvSpPr>
        <p:spPr>
          <a:xfrm>
            <a:off x="831633" y="230636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48DDEE3-AF3A-B1E6-23FB-B3DB8B70510A}"/>
              </a:ext>
            </a:extLst>
          </p:cNvPr>
          <p:cNvSpPr/>
          <p:nvPr/>
        </p:nvSpPr>
        <p:spPr>
          <a:xfrm>
            <a:off x="219689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A97CA23-5C37-EB87-ED9C-965A628EB4AA}"/>
              </a:ext>
            </a:extLst>
          </p:cNvPr>
          <p:cNvSpPr/>
          <p:nvPr/>
        </p:nvSpPr>
        <p:spPr>
          <a:xfrm>
            <a:off x="2062758" y="26719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20578A-A68B-F95C-9166-6B2B0211140B}"/>
              </a:ext>
            </a:extLst>
          </p:cNvPr>
          <p:cNvGrpSpPr/>
          <p:nvPr/>
        </p:nvGrpSpPr>
        <p:grpSpPr>
          <a:xfrm>
            <a:off x="834257" y="5051633"/>
            <a:ext cx="858919" cy="108035"/>
            <a:chOff x="834255" y="5060868"/>
            <a:chExt cx="858919" cy="10803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491C69-7014-6BDC-463B-95B797C810AC}"/>
                </a:ext>
              </a:extLst>
            </p:cNvPr>
            <p:cNvSpPr/>
            <p:nvPr/>
          </p:nvSpPr>
          <p:spPr>
            <a:xfrm>
              <a:off x="95901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2CD801-A2C1-6D93-114B-1F3178629FA4}"/>
                </a:ext>
              </a:extLst>
            </p:cNvPr>
            <p:cNvSpPr/>
            <p:nvPr/>
          </p:nvSpPr>
          <p:spPr>
            <a:xfrm>
              <a:off x="8342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38A718C-A991-664B-DDBF-CBEF4627269A}"/>
                </a:ext>
              </a:extLst>
            </p:cNvPr>
            <p:cNvSpPr/>
            <p:nvPr/>
          </p:nvSpPr>
          <p:spPr>
            <a:xfrm>
              <a:off x="133329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AFFB88-555F-49EA-193C-5E1DB97FCB88}"/>
                </a:ext>
              </a:extLst>
            </p:cNvPr>
            <p:cNvSpPr/>
            <p:nvPr/>
          </p:nvSpPr>
          <p:spPr>
            <a:xfrm>
              <a:off x="120853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E3071CD-DE46-8124-0EBB-6F7D0378B160}"/>
                </a:ext>
              </a:extLst>
            </p:cNvPr>
            <p:cNvSpPr/>
            <p:nvPr/>
          </p:nvSpPr>
          <p:spPr>
            <a:xfrm>
              <a:off x="108377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B4EF081-26A6-A110-6D81-B420ED9B1849}"/>
                </a:ext>
              </a:extLst>
            </p:cNvPr>
            <p:cNvSpPr/>
            <p:nvPr/>
          </p:nvSpPr>
          <p:spPr>
            <a:xfrm>
              <a:off x="1458055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47B5177-67CE-DAC9-F7EA-EEBA582A0EDF}"/>
                </a:ext>
              </a:extLst>
            </p:cNvPr>
            <p:cNvSpPr/>
            <p:nvPr/>
          </p:nvSpPr>
          <p:spPr>
            <a:xfrm>
              <a:off x="1582816" y="5060868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E9C49BD-ECCD-113E-4B7C-EE6209D10E87}"/>
              </a:ext>
            </a:extLst>
          </p:cNvPr>
          <p:cNvGrpSpPr/>
          <p:nvPr/>
        </p:nvGrpSpPr>
        <p:grpSpPr>
          <a:xfrm>
            <a:off x="533608" y="2291520"/>
            <a:ext cx="3589075" cy="2876901"/>
            <a:chOff x="533608" y="2291520"/>
            <a:chExt cx="3589075" cy="2876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9D5ECB-BE3E-FE9B-C187-12E78BFD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3"/>
            <a:stretch/>
          </p:blipFill>
          <p:spPr>
            <a:xfrm rot="5400000">
              <a:off x="889695" y="1935433"/>
              <a:ext cx="2876901" cy="358907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CA2A5A-6F6E-02B1-26E1-75052BBF71DB}"/>
                </a:ext>
              </a:extLst>
            </p:cNvPr>
            <p:cNvSpPr txBox="1"/>
            <p:nvPr/>
          </p:nvSpPr>
          <p:spPr>
            <a:xfrm flipH="1">
              <a:off x="748380" y="3338121"/>
              <a:ext cx="2062103" cy="89454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b="1">
                  <a:solidFill>
                    <a:srgbClr val="FFFF00"/>
                  </a:solidFill>
                </a:rPr>
                <a:t>6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7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8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9 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10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11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12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13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14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RESET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GND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VCC (3.3v)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VIN (5v)</a:t>
              </a:r>
            </a:p>
            <a:p>
              <a:r>
                <a:rPr lang="en-US" sz="800" b="1">
                  <a:solidFill>
                    <a:srgbClr val="FFFF00"/>
                  </a:solidFill>
                </a:rPr>
                <a:t>5V</a:t>
              </a:r>
            </a:p>
            <a:p>
              <a:endParaRPr lang="en-US" sz="1000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97F4B44-90C9-B2AE-34FF-7C56CD8C97E4}"/>
              </a:ext>
            </a:extLst>
          </p:cNvPr>
          <p:cNvSpPr/>
          <p:nvPr/>
        </p:nvSpPr>
        <p:spPr>
          <a:xfrm>
            <a:off x="5347523" y="5091891"/>
            <a:ext cx="79032" cy="91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119687-EA6A-2DFE-12FA-1B83B6342805}"/>
              </a:ext>
            </a:extLst>
          </p:cNvPr>
          <p:cNvSpPr/>
          <p:nvPr/>
        </p:nvSpPr>
        <p:spPr>
          <a:xfrm>
            <a:off x="7451453" y="1655837"/>
            <a:ext cx="65314" cy="47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3F231D-D3FE-2177-D27B-E39E71E08C71}"/>
              </a:ext>
            </a:extLst>
          </p:cNvPr>
          <p:cNvGrpSpPr/>
          <p:nvPr/>
        </p:nvGrpSpPr>
        <p:grpSpPr>
          <a:xfrm>
            <a:off x="9483957" y="2227975"/>
            <a:ext cx="1066795" cy="1265200"/>
            <a:chOff x="10628111" y="1581619"/>
            <a:chExt cx="960795" cy="1123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898E57-7275-DC95-C0EB-A313AC58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8111" y="1581619"/>
              <a:ext cx="960795" cy="11049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B8ECC-D97C-DC93-01A0-2073513786BC}"/>
                </a:ext>
              </a:extLst>
            </p:cNvPr>
            <p:cNvSpPr txBox="1"/>
            <p:nvPr/>
          </p:nvSpPr>
          <p:spPr>
            <a:xfrm rot="5400000">
              <a:off x="10594350" y="2079478"/>
              <a:ext cx="1015914" cy="2356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rIns="0" rtlCol="0">
              <a:spAutoFit/>
            </a:bodyPr>
            <a:lstStyle/>
            <a:p>
              <a:r>
                <a:rPr lang="en-US" sz="1100" dirty="0"/>
                <a:t>574 </a:t>
              </a:r>
              <a:r>
                <a:rPr lang="en-US" sz="1100" dirty="0" err="1"/>
                <a:t>Addr</a:t>
              </a:r>
              <a:r>
                <a:rPr lang="en-US" sz="1100" dirty="0"/>
                <a:t> - High</a:t>
              </a:r>
            </a:p>
          </p:txBody>
        </p:sp>
      </p:grpSp>
      <p:pic>
        <p:nvPicPr>
          <p:cNvPr id="312" name="Picture 311">
            <a:hlinkClick r:id="rId5" action="ppaction://hlinksldjump"/>
            <a:extLst>
              <a:ext uri="{FF2B5EF4-FFF2-40B4-BE49-F238E27FC236}">
                <a16:creationId xmlns:a16="http://schemas.microsoft.com/office/drawing/2014/main" id="{8B184C3F-5E4D-C2CB-703B-2625BE049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DA0157F-B320-C8AB-8FBB-49D66EB27738}"/>
              </a:ext>
            </a:extLst>
          </p:cNvPr>
          <p:cNvGrpSpPr/>
          <p:nvPr/>
        </p:nvGrpSpPr>
        <p:grpSpPr>
          <a:xfrm>
            <a:off x="7370150" y="3819097"/>
            <a:ext cx="110359" cy="595791"/>
            <a:chOff x="7129345" y="3726564"/>
            <a:chExt cx="110358" cy="59579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9D67BD-8A84-7A4B-C90C-78D33F215CC9}"/>
                </a:ext>
              </a:extLst>
            </p:cNvPr>
            <p:cNvSpPr/>
            <p:nvPr/>
          </p:nvSpPr>
          <p:spPr>
            <a:xfrm>
              <a:off x="7129345" y="4214320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1D6044-D9A6-2115-0664-8D29E0850ED8}"/>
                </a:ext>
              </a:extLst>
            </p:cNvPr>
            <p:cNvSpPr/>
            <p:nvPr/>
          </p:nvSpPr>
          <p:spPr>
            <a:xfrm>
              <a:off x="7129345" y="3889149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6E8FADA-2A5C-BC96-92D8-8D51C49DC71F}"/>
                </a:ext>
              </a:extLst>
            </p:cNvPr>
            <p:cNvSpPr/>
            <p:nvPr/>
          </p:nvSpPr>
          <p:spPr>
            <a:xfrm>
              <a:off x="7129345" y="405173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C8CE59E-464D-87FC-521C-FFAA6F714500}"/>
                </a:ext>
              </a:extLst>
            </p:cNvPr>
            <p:cNvSpPr/>
            <p:nvPr/>
          </p:nvSpPr>
          <p:spPr>
            <a:xfrm>
              <a:off x="7129345" y="3726564"/>
              <a:ext cx="110358" cy="10803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583C41E-59B4-C8E5-8EDD-12B525C9B012}"/>
              </a:ext>
            </a:extLst>
          </p:cNvPr>
          <p:cNvSpPr/>
          <p:nvPr/>
        </p:nvSpPr>
        <p:spPr>
          <a:xfrm>
            <a:off x="4440791" y="545715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006D8D-6B84-2190-823F-3C776CE486CF}"/>
              </a:ext>
            </a:extLst>
          </p:cNvPr>
          <p:cNvSpPr/>
          <p:nvPr/>
        </p:nvSpPr>
        <p:spPr>
          <a:xfrm>
            <a:off x="4440791" y="564129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288A1-DC24-231A-DA1D-F2E0C00B6E23}"/>
              </a:ext>
            </a:extLst>
          </p:cNvPr>
          <p:cNvSpPr/>
          <p:nvPr/>
        </p:nvSpPr>
        <p:spPr>
          <a:xfrm>
            <a:off x="4440791" y="582543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98602F-FEFA-0E83-A82F-D23EB266D065}"/>
              </a:ext>
            </a:extLst>
          </p:cNvPr>
          <p:cNvSpPr/>
          <p:nvPr/>
        </p:nvSpPr>
        <p:spPr>
          <a:xfrm>
            <a:off x="4440791" y="600956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3883C-480E-54E0-4B5F-20F03705BC9F}"/>
              </a:ext>
            </a:extLst>
          </p:cNvPr>
          <p:cNvSpPr/>
          <p:nvPr/>
        </p:nvSpPr>
        <p:spPr>
          <a:xfrm>
            <a:off x="4440791" y="6193708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B38431-5F95-7016-F900-C914DFE8F259}"/>
              </a:ext>
            </a:extLst>
          </p:cNvPr>
          <p:cNvSpPr/>
          <p:nvPr/>
        </p:nvSpPr>
        <p:spPr>
          <a:xfrm>
            <a:off x="4440791" y="637784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681ACF-77C7-C62D-4491-289FAEC42779}"/>
              </a:ext>
            </a:extLst>
          </p:cNvPr>
          <p:cNvSpPr/>
          <p:nvPr/>
        </p:nvSpPr>
        <p:spPr>
          <a:xfrm>
            <a:off x="4440791" y="527301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D6AE8-0EBE-1A43-47A5-55309001C703}"/>
              </a:ext>
            </a:extLst>
          </p:cNvPr>
          <p:cNvSpPr/>
          <p:nvPr/>
        </p:nvSpPr>
        <p:spPr>
          <a:xfrm>
            <a:off x="4440791" y="508888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421775C-C485-8B89-AE8A-3D4F9F8F831C}"/>
              </a:ext>
            </a:extLst>
          </p:cNvPr>
          <p:cNvSpPr/>
          <p:nvPr/>
        </p:nvSpPr>
        <p:spPr>
          <a:xfrm>
            <a:off x="5263576" y="545189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6F30D4B-AA01-EDCD-D597-81B030EF04F0}"/>
              </a:ext>
            </a:extLst>
          </p:cNvPr>
          <p:cNvSpPr/>
          <p:nvPr/>
        </p:nvSpPr>
        <p:spPr>
          <a:xfrm>
            <a:off x="5263576" y="563603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23C5547-600E-2662-E494-D811F86754BD}"/>
              </a:ext>
            </a:extLst>
          </p:cNvPr>
          <p:cNvSpPr/>
          <p:nvPr/>
        </p:nvSpPr>
        <p:spPr>
          <a:xfrm>
            <a:off x="5263576" y="582017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A2D6DE-9D3D-DBE1-EE66-23A1AB91CD1D}"/>
              </a:ext>
            </a:extLst>
          </p:cNvPr>
          <p:cNvSpPr/>
          <p:nvPr/>
        </p:nvSpPr>
        <p:spPr>
          <a:xfrm>
            <a:off x="5263576" y="60043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9DC3A2A-19E2-6F2A-8C23-50271ED08866}"/>
              </a:ext>
            </a:extLst>
          </p:cNvPr>
          <p:cNvSpPr/>
          <p:nvPr/>
        </p:nvSpPr>
        <p:spPr>
          <a:xfrm>
            <a:off x="5263576" y="618845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BF3609C-A30A-8D60-7047-4050DB7D3C63}"/>
              </a:ext>
            </a:extLst>
          </p:cNvPr>
          <p:cNvSpPr/>
          <p:nvPr/>
        </p:nvSpPr>
        <p:spPr>
          <a:xfrm>
            <a:off x="5263576" y="637258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0B1D2F4-F092-1CFB-42D0-B2BCA50354A2}"/>
              </a:ext>
            </a:extLst>
          </p:cNvPr>
          <p:cNvSpPr/>
          <p:nvPr/>
        </p:nvSpPr>
        <p:spPr>
          <a:xfrm>
            <a:off x="5263576" y="526776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8708FC7-0909-E0AB-8E5A-B9E8A733DA62}"/>
              </a:ext>
            </a:extLst>
          </p:cNvPr>
          <p:cNvSpPr/>
          <p:nvPr/>
        </p:nvSpPr>
        <p:spPr>
          <a:xfrm>
            <a:off x="5263576" y="50836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AF6BF-9D91-096D-EBAD-5BEE3E4AF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0791" y="135085"/>
            <a:ext cx="3840480" cy="446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400"/>
              <a:t>SD Card – Page Load / Store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7EA9B-0D1C-263A-8A31-1D4A17BBC904}"/>
              </a:ext>
            </a:extLst>
          </p:cNvPr>
          <p:cNvSpPr txBox="1"/>
          <p:nvPr/>
        </p:nvSpPr>
        <p:spPr>
          <a:xfrm>
            <a:off x="4533707" y="3877062"/>
            <a:ext cx="811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3.3v – 5v</a:t>
            </a:r>
          </a:p>
          <a:p>
            <a:r>
              <a:rPr lang="en-US" sz="900"/>
              <a:t>bi-directional</a:t>
            </a:r>
          </a:p>
          <a:p>
            <a:r>
              <a:rPr lang="en-US" sz="900"/>
              <a:t>level shifters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480FAE-DE4B-F5A8-DB22-A872982548AF}"/>
              </a:ext>
            </a:extLst>
          </p:cNvPr>
          <p:cNvSpPr txBox="1"/>
          <p:nvPr/>
        </p:nvSpPr>
        <p:spPr>
          <a:xfrm>
            <a:off x="2155132" y="730691"/>
            <a:ext cx="104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8-bit data bus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782FE5F-8D63-D4BC-3377-B9D9D703A98A}"/>
              </a:ext>
            </a:extLst>
          </p:cNvPr>
          <p:cNvSpPr/>
          <p:nvPr/>
        </p:nvSpPr>
        <p:spPr>
          <a:xfrm>
            <a:off x="10491957" y="2670481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15:8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04F959C-2365-E619-88AB-54E842D882F4}"/>
              </a:ext>
            </a:extLst>
          </p:cNvPr>
          <p:cNvSpPr/>
          <p:nvPr/>
        </p:nvSpPr>
        <p:spPr>
          <a:xfrm>
            <a:off x="9397414" y="5229100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ADF934-0B1C-5A19-FD57-93745EF7D9B0}"/>
              </a:ext>
            </a:extLst>
          </p:cNvPr>
          <p:cNvSpPr/>
          <p:nvPr/>
        </p:nvSpPr>
        <p:spPr>
          <a:xfrm>
            <a:off x="9397414" y="535111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C91FD0-1B51-D7D2-3F93-E5BFAFEF44DB}"/>
              </a:ext>
            </a:extLst>
          </p:cNvPr>
          <p:cNvSpPr/>
          <p:nvPr/>
        </p:nvSpPr>
        <p:spPr>
          <a:xfrm>
            <a:off x="9397414" y="3957223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029385-CEA2-AA9D-F14F-77605A6EE291}"/>
              </a:ext>
            </a:extLst>
          </p:cNvPr>
          <p:cNvSpPr/>
          <p:nvPr/>
        </p:nvSpPr>
        <p:spPr>
          <a:xfrm>
            <a:off x="9397414" y="4079236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AE8490-FCC2-5C76-90BA-C68F80EE443F}"/>
              </a:ext>
            </a:extLst>
          </p:cNvPr>
          <p:cNvSpPr/>
          <p:nvPr/>
        </p:nvSpPr>
        <p:spPr>
          <a:xfrm>
            <a:off x="10328046" y="462677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9AB5F0-CA09-A302-324E-22F288A764E9}"/>
              </a:ext>
            </a:extLst>
          </p:cNvPr>
          <p:cNvSpPr/>
          <p:nvPr/>
        </p:nvSpPr>
        <p:spPr>
          <a:xfrm>
            <a:off x="10328046" y="533713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5CF8140-3D44-430C-EA7E-E3402326A5F2}"/>
              </a:ext>
            </a:extLst>
          </p:cNvPr>
          <p:cNvSpPr txBox="1"/>
          <p:nvPr/>
        </p:nvSpPr>
        <p:spPr>
          <a:xfrm>
            <a:off x="2481920" y="6063080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9 - CNT/CLK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2B94239-3DBB-2E5F-03A7-0BEDA70E63BB}"/>
              </a:ext>
            </a:extLst>
          </p:cNvPr>
          <p:cNvSpPr txBox="1"/>
          <p:nvPr/>
        </p:nvSpPr>
        <p:spPr>
          <a:xfrm>
            <a:off x="2481919" y="5868836"/>
            <a:ext cx="1143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10 – RESET Counters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DB36B-673C-AEB7-CD1B-AEF16055E0C1}"/>
              </a:ext>
            </a:extLst>
          </p:cNvPr>
          <p:cNvSpPr/>
          <p:nvPr/>
        </p:nvSpPr>
        <p:spPr>
          <a:xfrm>
            <a:off x="4467265" y="12875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749CC6-0175-17BF-0A3B-6148F2806FE1}"/>
              </a:ext>
            </a:extLst>
          </p:cNvPr>
          <p:cNvSpPr/>
          <p:nvPr/>
        </p:nvSpPr>
        <p:spPr>
          <a:xfrm>
            <a:off x="4467265" y="14716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B7A8CA-F716-F8B9-E958-74ADC64C523C}"/>
              </a:ext>
            </a:extLst>
          </p:cNvPr>
          <p:cNvSpPr/>
          <p:nvPr/>
        </p:nvSpPr>
        <p:spPr>
          <a:xfrm>
            <a:off x="4467265" y="165583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27A760-1B9F-D06D-1C5F-80C4C7CD7E5E}"/>
              </a:ext>
            </a:extLst>
          </p:cNvPr>
          <p:cNvSpPr/>
          <p:nvPr/>
        </p:nvSpPr>
        <p:spPr>
          <a:xfrm>
            <a:off x="4467265" y="183997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FC478F-B492-D4C2-FACF-09CA62D96FAA}"/>
              </a:ext>
            </a:extLst>
          </p:cNvPr>
          <p:cNvSpPr/>
          <p:nvPr/>
        </p:nvSpPr>
        <p:spPr>
          <a:xfrm>
            <a:off x="4467265" y="202411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AB551B-8C32-DAE6-C796-EEE7A26AA47F}"/>
              </a:ext>
            </a:extLst>
          </p:cNvPr>
          <p:cNvSpPr/>
          <p:nvPr/>
        </p:nvSpPr>
        <p:spPr>
          <a:xfrm>
            <a:off x="4467265" y="220824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0391E3-3251-AFA5-C60C-96B0F7D9AB60}"/>
              </a:ext>
            </a:extLst>
          </p:cNvPr>
          <p:cNvSpPr/>
          <p:nvPr/>
        </p:nvSpPr>
        <p:spPr>
          <a:xfrm>
            <a:off x="4467265" y="11034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CEBA5F-3A96-D615-381F-5504A7D7D69D}"/>
              </a:ext>
            </a:extLst>
          </p:cNvPr>
          <p:cNvSpPr/>
          <p:nvPr/>
        </p:nvSpPr>
        <p:spPr>
          <a:xfrm>
            <a:off x="4467265" y="9192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A0D64A3-EA68-A8EA-FCDE-73BF9F4FFA9F}"/>
              </a:ext>
            </a:extLst>
          </p:cNvPr>
          <p:cNvSpPr/>
          <p:nvPr/>
        </p:nvSpPr>
        <p:spPr>
          <a:xfrm>
            <a:off x="5382156" y="1272747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C9A111-5C86-C52F-1945-0F5EB36874C1}"/>
              </a:ext>
            </a:extLst>
          </p:cNvPr>
          <p:cNvSpPr/>
          <p:nvPr/>
        </p:nvSpPr>
        <p:spPr>
          <a:xfrm>
            <a:off x="5382156" y="145688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1E62BD-0787-4701-491B-E4CAE61116DF}"/>
              </a:ext>
            </a:extLst>
          </p:cNvPr>
          <p:cNvSpPr/>
          <p:nvPr/>
        </p:nvSpPr>
        <p:spPr>
          <a:xfrm>
            <a:off x="5382156" y="1641023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ECCCA1-A72A-23BE-9D9D-E7E6E8355667}"/>
              </a:ext>
            </a:extLst>
          </p:cNvPr>
          <p:cNvSpPr/>
          <p:nvPr/>
        </p:nvSpPr>
        <p:spPr>
          <a:xfrm>
            <a:off x="5382156" y="182516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5FDC8B6-4815-2660-D68A-DF1930C56BCB}"/>
              </a:ext>
            </a:extLst>
          </p:cNvPr>
          <p:cNvSpPr/>
          <p:nvPr/>
        </p:nvSpPr>
        <p:spPr>
          <a:xfrm>
            <a:off x="5382156" y="200929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388D34-816B-25A1-E982-20E56D533301}"/>
              </a:ext>
            </a:extLst>
          </p:cNvPr>
          <p:cNvSpPr/>
          <p:nvPr/>
        </p:nvSpPr>
        <p:spPr>
          <a:xfrm>
            <a:off x="5382156" y="2193435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51F7922-991D-0534-6ADA-33CAB1CA826E}"/>
              </a:ext>
            </a:extLst>
          </p:cNvPr>
          <p:cNvSpPr/>
          <p:nvPr/>
        </p:nvSpPr>
        <p:spPr>
          <a:xfrm>
            <a:off x="5382156" y="1088609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81C02-76D3-85CD-18BF-2D5252DA6E09}"/>
              </a:ext>
            </a:extLst>
          </p:cNvPr>
          <p:cNvSpPr/>
          <p:nvPr/>
        </p:nvSpPr>
        <p:spPr>
          <a:xfrm>
            <a:off x="5382156" y="904471"/>
            <a:ext cx="110358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7F65-FBCA-A307-815B-BCA74F7A9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35626" y="605620"/>
            <a:ext cx="1224815" cy="1977259"/>
          </a:xfrm>
          <a:prstGeom prst="rect">
            <a:avLst/>
          </a:prstGeom>
        </p:spPr>
      </p:pic>
      <p:graphicFrame>
        <p:nvGraphicFramePr>
          <p:cNvPr id="156" name="Table 155">
            <a:extLst>
              <a:ext uri="{FF2B5EF4-FFF2-40B4-BE49-F238E27FC236}">
                <a16:creationId xmlns:a16="http://schemas.microsoft.com/office/drawing/2014/main" id="{D7958515-0B74-FD27-A69E-A6E400852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00905"/>
              </p:ext>
            </p:extLst>
          </p:nvPr>
        </p:nvGraphicFramePr>
        <p:xfrm>
          <a:off x="10036868" y="311591"/>
          <a:ext cx="1990032" cy="80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182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3643861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 err="1"/>
                        <a:t>Addr</a:t>
                      </a:r>
                      <a:r>
                        <a:rPr lang="en-US" sz="1050"/>
                        <a:t>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Hi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Sector Lo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Go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1B35855B-9480-8900-916E-A9BAAB45F767}"/>
              </a:ext>
            </a:extLst>
          </p:cNvPr>
          <p:cNvSpPr txBox="1"/>
          <p:nvPr/>
        </p:nvSpPr>
        <p:spPr>
          <a:xfrm>
            <a:off x="2481921" y="625154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8 - GO_INT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A048935-AD75-AC7C-7276-D99776B89E57}"/>
              </a:ext>
            </a:extLst>
          </p:cNvPr>
          <p:cNvSpPr txBox="1"/>
          <p:nvPr/>
        </p:nvSpPr>
        <p:spPr>
          <a:xfrm>
            <a:off x="2481919" y="5647284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11 - </a:t>
            </a:r>
            <a:r>
              <a:rPr lang="en-US" sz="900" err="1"/>
              <a:t>Serial_IN</a:t>
            </a:r>
            <a:endParaRPr lang="en-US" sz="90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6C42213-64E6-27C1-9433-8734CBEAA90D}"/>
              </a:ext>
            </a:extLst>
          </p:cNvPr>
          <p:cNvSpPr txBox="1"/>
          <p:nvPr/>
        </p:nvSpPr>
        <p:spPr>
          <a:xfrm>
            <a:off x="2481919" y="5466310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12 - Shift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0F490-92D4-9C60-7ECA-40CC86967F5B}"/>
              </a:ext>
            </a:extLst>
          </p:cNvPr>
          <p:cNvSpPr/>
          <p:nvPr/>
        </p:nvSpPr>
        <p:spPr>
          <a:xfrm>
            <a:off x="3641832" y="2950563"/>
            <a:ext cx="726448" cy="1236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EC030D-5666-9A7D-9AFD-2C92385DEECA}"/>
              </a:ext>
            </a:extLst>
          </p:cNvPr>
          <p:cNvSpPr txBox="1"/>
          <p:nvPr/>
        </p:nvSpPr>
        <p:spPr>
          <a:xfrm rot="5400000">
            <a:off x="3684930" y="3488161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17 – </a:t>
            </a:r>
            <a:r>
              <a:rPr lang="en-US" sz="900" err="1"/>
              <a:t>ReadRAM</a:t>
            </a:r>
            <a:r>
              <a:rPr lang="en-US" sz="900"/>
              <a:t>#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56424BD-1A46-AF66-D308-8A1F6C1A6D8D}"/>
              </a:ext>
            </a:extLst>
          </p:cNvPr>
          <p:cNvSpPr txBox="1"/>
          <p:nvPr/>
        </p:nvSpPr>
        <p:spPr>
          <a:xfrm rot="5400000">
            <a:off x="3458571" y="3504992"/>
            <a:ext cx="962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16 – </a:t>
            </a:r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6090B2-C208-578E-9B93-57CF0B2D57C9}"/>
              </a:ext>
            </a:extLst>
          </p:cNvPr>
          <p:cNvSpPr/>
          <p:nvPr/>
        </p:nvSpPr>
        <p:spPr>
          <a:xfrm>
            <a:off x="2601312" y="2203399"/>
            <a:ext cx="985345" cy="88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6EE92D-7B66-70B0-DA6B-264521BB7D09}"/>
              </a:ext>
            </a:extLst>
          </p:cNvPr>
          <p:cNvCxnSpPr>
            <a:cxnSpLocks/>
            <a:stCxn id="43" idx="1"/>
            <a:endCxn id="15" idx="0"/>
          </p:cNvCxnSpPr>
          <p:nvPr/>
        </p:nvCxnSpPr>
        <p:spPr>
          <a:xfrm rot="10800000" flipV="1">
            <a:off x="1496441" y="2262266"/>
            <a:ext cx="2970824" cy="4409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4F9B066-43CF-DEB4-10D7-728088C9AB1A}"/>
              </a:ext>
            </a:extLst>
          </p:cNvPr>
          <p:cNvGrpSpPr/>
          <p:nvPr/>
        </p:nvGrpSpPr>
        <p:grpSpPr>
          <a:xfrm>
            <a:off x="9256065" y="5059611"/>
            <a:ext cx="1354129" cy="1250808"/>
            <a:chOff x="8581095" y="4071752"/>
            <a:chExt cx="1952898" cy="208626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C9AD857-4CEE-024A-41E2-7593238D1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7244BB-FBE5-EF9C-E788-0EEB55832106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3:0 Ctr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D3EC05-305A-F385-9F51-6268846B12D2}"/>
              </a:ext>
            </a:extLst>
          </p:cNvPr>
          <p:cNvGrpSpPr/>
          <p:nvPr/>
        </p:nvGrpSpPr>
        <p:grpSpPr>
          <a:xfrm>
            <a:off x="9256065" y="3792947"/>
            <a:ext cx="1354129" cy="1250808"/>
            <a:chOff x="8581095" y="4071752"/>
            <a:chExt cx="1952898" cy="208626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FE8C8D8-F7D9-E28B-2F1D-432559689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1095" y="4071752"/>
              <a:ext cx="1952898" cy="2086266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C638C7-D303-6904-C7B6-07628CEB6E3C}"/>
                </a:ext>
              </a:extLst>
            </p:cNvPr>
            <p:cNvSpPr txBox="1"/>
            <p:nvPr/>
          </p:nvSpPr>
          <p:spPr>
            <a:xfrm rot="5400000">
              <a:off x="9031332" y="4901921"/>
              <a:ext cx="1008522" cy="39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7:4 Ctr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A8B44C78-57AF-86E6-3ADE-61AF41B41ECF}"/>
              </a:ext>
            </a:extLst>
          </p:cNvPr>
          <p:cNvCxnSpPr>
            <a:cxnSpLocks/>
            <a:stCxn id="103" idx="3"/>
            <a:endCxn id="104" idx="3"/>
          </p:cNvCxnSpPr>
          <p:nvPr/>
        </p:nvCxnSpPr>
        <p:spPr>
          <a:xfrm>
            <a:off x="10438403" y="4680796"/>
            <a:ext cx="12700" cy="71035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FA5BC3B-1E80-2462-0BA1-4D4AD00AD5C6}"/>
              </a:ext>
            </a:extLst>
          </p:cNvPr>
          <p:cNvSpPr/>
          <p:nvPr/>
        </p:nvSpPr>
        <p:spPr>
          <a:xfrm>
            <a:off x="10412097" y="4279913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7:4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C769117D-D4A0-7A29-2A2A-03FD1C9B55AE}"/>
              </a:ext>
            </a:extLst>
          </p:cNvPr>
          <p:cNvSpPr/>
          <p:nvPr/>
        </p:nvSpPr>
        <p:spPr>
          <a:xfrm>
            <a:off x="10364272" y="5444636"/>
            <a:ext cx="990600" cy="44630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err="1"/>
              <a:t>Addr</a:t>
            </a:r>
            <a:r>
              <a:rPr lang="en-US" sz="900"/>
              <a:t> 3:0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7051F3A-EFC4-13A2-9B05-5886BE7A5CA3}"/>
              </a:ext>
            </a:extLst>
          </p:cNvPr>
          <p:cNvCxnSpPr>
            <a:cxnSpLocks/>
            <a:stCxn id="95" idx="1"/>
            <a:endCxn id="92" idx="1"/>
          </p:cNvCxnSpPr>
          <p:nvPr/>
        </p:nvCxnSpPr>
        <p:spPr>
          <a:xfrm rot="10800000" flipV="1">
            <a:off x="9397415" y="4011240"/>
            <a:ext cx="12700" cy="1271877"/>
          </a:xfrm>
          <a:prstGeom prst="bentConnector3">
            <a:avLst>
              <a:gd name="adj1" fmla="val 1145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8E2DA77-34C7-2D21-7748-A73E855EA5C7}"/>
              </a:ext>
            </a:extLst>
          </p:cNvPr>
          <p:cNvSpPr/>
          <p:nvPr/>
        </p:nvSpPr>
        <p:spPr>
          <a:xfrm>
            <a:off x="6576724" y="3383787"/>
            <a:ext cx="90065" cy="109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4F95803-D4F8-FFCA-2986-B4D868721056}"/>
              </a:ext>
            </a:extLst>
          </p:cNvPr>
          <p:cNvSpPr txBox="1"/>
          <p:nvPr/>
        </p:nvSpPr>
        <p:spPr>
          <a:xfrm rot="5400000">
            <a:off x="5873947" y="1849840"/>
            <a:ext cx="915635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165 Sector Hi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FFBB682-362F-D4C7-0FF8-F36D16CFCE12}"/>
              </a:ext>
            </a:extLst>
          </p:cNvPr>
          <p:cNvSpPr/>
          <p:nvPr/>
        </p:nvSpPr>
        <p:spPr>
          <a:xfrm>
            <a:off x="6576722" y="2245004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DCB6333-1090-DB13-3FDF-D3875F474F6E}"/>
              </a:ext>
            </a:extLst>
          </p:cNvPr>
          <p:cNvSpPr/>
          <p:nvPr/>
        </p:nvSpPr>
        <p:spPr>
          <a:xfrm>
            <a:off x="6576722" y="3256491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Arrow: Right 234">
            <a:extLst>
              <a:ext uri="{FF2B5EF4-FFF2-40B4-BE49-F238E27FC236}">
                <a16:creationId xmlns:a16="http://schemas.microsoft.com/office/drawing/2014/main" id="{50F2C1D6-D0E8-71BF-A5AE-CD3B875ED5B2}"/>
              </a:ext>
            </a:extLst>
          </p:cNvPr>
          <p:cNvSpPr/>
          <p:nvPr/>
        </p:nvSpPr>
        <p:spPr>
          <a:xfrm rot="10800000">
            <a:off x="6720785" y="2013141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AC144-2409-3C2D-B358-DB51BE14EE0A}"/>
              </a:ext>
            </a:extLst>
          </p:cNvPr>
          <p:cNvSpPr/>
          <p:nvPr/>
        </p:nvSpPr>
        <p:spPr>
          <a:xfrm>
            <a:off x="6035112" y="1603827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73FEE92-692A-4DDA-7AD9-542B84ABE427}"/>
              </a:ext>
            </a:extLst>
          </p:cNvPr>
          <p:cNvSpPr/>
          <p:nvPr/>
        </p:nvSpPr>
        <p:spPr>
          <a:xfrm>
            <a:off x="6035112" y="2734292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1F9A4B46-A003-2EA6-2646-75285179923F}"/>
              </a:ext>
            </a:extLst>
          </p:cNvPr>
          <p:cNvCxnSpPr>
            <a:cxnSpLocks/>
            <a:stCxn id="120" idx="3"/>
            <a:endCxn id="252" idx="1"/>
          </p:cNvCxnSpPr>
          <p:nvPr/>
        </p:nvCxnSpPr>
        <p:spPr>
          <a:xfrm flipV="1">
            <a:off x="5373935" y="2788310"/>
            <a:ext cx="661177" cy="2901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014B04FC-DB31-4C9B-2D2B-45E4185CACF2}"/>
              </a:ext>
            </a:extLst>
          </p:cNvPr>
          <p:cNvCxnSpPr>
            <a:cxnSpLocks/>
            <a:stCxn id="240" idx="3"/>
            <a:endCxn id="241" idx="3"/>
          </p:cNvCxnSpPr>
          <p:nvPr/>
        </p:nvCxnSpPr>
        <p:spPr>
          <a:xfrm>
            <a:off x="6687081" y="2299022"/>
            <a:ext cx="12700" cy="1011487"/>
          </a:xfrm>
          <a:prstGeom prst="bentConnector3">
            <a:avLst>
              <a:gd name="adj1" fmla="val 9272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0765E6E-35CF-8C99-34B8-CB45F425FD65}"/>
              </a:ext>
            </a:extLst>
          </p:cNvPr>
          <p:cNvSpPr/>
          <p:nvPr/>
        </p:nvSpPr>
        <p:spPr>
          <a:xfrm>
            <a:off x="6069387" y="1492145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23BD9A5-47A5-7C53-3AE1-6D8180720B32}"/>
              </a:ext>
            </a:extLst>
          </p:cNvPr>
          <p:cNvSpPr/>
          <p:nvPr/>
        </p:nvSpPr>
        <p:spPr>
          <a:xfrm>
            <a:off x="6069387" y="2640189"/>
            <a:ext cx="110359" cy="108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6BB14ED-175F-34AE-906B-3CEDD3C1547D}"/>
              </a:ext>
            </a:extLst>
          </p:cNvPr>
          <p:cNvGrpSpPr/>
          <p:nvPr/>
        </p:nvGrpSpPr>
        <p:grpSpPr>
          <a:xfrm>
            <a:off x="6025876" y="1391997"/>
            <a:ext cx="675243" cy="1078235"/>
            <a:chOff x="6025876" y="1391997"/>
            <a:chExt cx="675242" cy="1078234"/>
          </a:xfrm>
        </p:grpSpPr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A36B011E-FA48-0718-5C57-6DE8F5E8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1391997"/>
              <a:ext cx="675242" cy="1078234"/>
            </a:xfrm>
            <a:prstGeom prst="rect">
              <a:avLst/>
            </a:prstGeom>
          </p:spPr>
        </p:pic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4E3BF94-97E5-FE24-B82D-AE7A74B34F9F}"/>
                </a:ext>
              </a:extLst>
            </p:cNvPr>
            <p:cNvSpPr txBox="1"/>
            <p:nvPr/>
          </p:nvSpPr>
          <p:spPr>
            <a:xfrm rot="5400000">
              <a:off x="5929281" y="1958561"/>
              <a:ext cx="82419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Lo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C753783-A4F1-2895-D4EA-76ED2B77BADD}"/>
              </a:ext>
            </a:extLst>
          </p:cNvPr>
          <p:cNvGrpSpPr/>
          <p:nvPr/>
        </p:nvGrpSpPr>
        <p:grpSpPr>
          <a:xfrm>
            <a:off x="6025876" y="2527141"/>
            <a:ext cx="675243" cy="1078235"/>
            <a:chOff x="6025876" y="2527142"/>
            <a:chExt cx="675242" cy="1078234"/>
          </a:xfrm>
        </p:grpSpPr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F7560D2-E9B1-5C6A-8C70-66C546B6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5876" y="2527142"/>
              <a:ext cx="675242" cy="1078234"/>
            </a:xfrm>
            <a:prstGeom prst="rect">
              <a:avLst/>
            </a:prstGeom>
          </p:spPr>
        </p:pic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3CD5DD2-C5D6-46CE-6FB2-E7A895EDEC3B}"/>
                </a:ext>
              </a:extLst>
            </p:cNvPr>
            <p:cNvSpPr txBox="1"/>
            <p:nvPr/>
          </p:nvSpPr>
          <p:spPr>
            <a:xfrm rot="5400000">
              <a:off x="5969427" y="3077579"/>
              <a:ext cx="743904" cy="16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1"/>
                <a:t>165 Sector Hi</a:t>
              </a:r>
            </a:p>
          </p:txBody>
        </p:sp>
      </p:grpSp>
      <p:cxnSp>
        <p:nvCxnSpPr>
          <p:cNvPr id="273" name="Connector: Elbow 272">
            <a:extLst>
              <a:ext uri="{FF2B5EF4-FFF2-40B4-BE49-F238E27FC236}">
                <a16:creationId xmlns:a16="http://schemas.microsoft.com/office/drawing/2014/main" id="{4A5389FE-86B9-5682-45B0-C98691FB150F}"/>
              </a:ext>
            </a:extLst>
          </p:cNvPr>
          <p:cNvCxnSpPr>
            <a:cxnSpLocks/>
            <a:stCxn id="159" idx="1"/>
            <a:endCxn id="269" idx="3"/>
          </p:cNvCxnSpPr>
          <p:nvPr/>
        </p:nvCxnSpPr>
        <p:spPr>
          <a:xfrm rot="10800000">
            <a:off x="6179746" y="2694207"/>
            <a:ext cx="1190404" cy="15040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A81970D5-5C7A-92D0-5D86-CD58294D662C}"/>
              </a:ext>
            </a:extLst>
          </p:cNvPr>
          <p:cNvCxnSpPr>
            <a:cxnSpLocks/>
            <a:stCxn id="158" idx="1"/>
            <a:endCxn id="268" idx="3"/>
          </p:cNvCxnSpPr>
          <p:nvPr/>
        </p:nvCxnSpPr>
        <p:spPr>
          <a:xfrm rot="10800000">
            <a:off x="6179746" y="1546164"/>
            <a:ext cx="1190404" cy="2489537"/>
          </a:xfrm>
          <a:prstGeom prst="bentConnector3">
            <a:avLst>
              <a:gd name="adj1" fmla="val 36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Left-Right 90">
            <a:extLst>
              <a:ext uri="{FF2B5EF4-FFF2-40B4-BE49-F238E27FC236}">
                <a16:creationId xmlns:a16="http://schemas.microsoft.com/office/drawing/2014/main" id="{91A86BB3-B181-7401-AD91-34C92DF84D59}"/>
              </a:ext>
            </a:extLst>
          </p:cNvPr>
          <p:cNvSpPr/>
          <p:nvPr/>
        </p:nvSpPr>
        <p:spPr>
          <a:xfrm>
            <a:off x="5544450" y="989322"/>
            <a:ext cx="1784223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FF259AA-C57D-01CE-ECE5-67460AED91FA}"/>
              </a:ext>
            </a:extLst>
          </p:cNvPr>
          <p:cNvGrpSpPr/>
          <p:nvPr/>
        </p:nvGrpSpPr>
        <p:grpSpPr>
          <a:xfrm>
            <a:off x="7361178" y="3291593"/>
            <a:ext cx="1066795" cy="1348207"/>
            <a:chOff x="7412689" y="3305857"/>
            <a:chExt cx="1066794" cy="13482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64E817E7-5E7A-6B19-C466-1A821A6F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341658A-0A57-B43A-098C-2FFF02599606}"/>
                </a:ext>
              </a:extLst>
            </p:cNvPr>
            <p:cNvSpPr txBox="1"/>
            <p:nvPr/>
          </p:nvSpPr>
          <p:spPr>
            <a:xfrm rot="5400000">
              <a:off x="7424929" y="3911376"/>
              <a:ext cx="926411" cy="26161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/>
                <a:t>138 Decoder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CCA5F8FE-4372-14C0-63A0-E0984534D01A}"/>
              </a:ext>
            </a:extLst>
          </p:cNvPr>
          <p:cNvSpPr txBox="1"/>
          <p:nvPr/>
        </p:nvSpPr>
        <p:spPr>
          <a:xfrm>
            <a:off x="8709594" y="3277913"/>
            <a:ext cx="7889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Load </a:t>
            </a:r>
            <a:r>
              <a:rPr lang="en-US" sz="900" err="1"/>
              <a:t>Addr</a:t>
            </a:r>
            <a:r>
              <a:rPr lang="en-US" sz="900"/>
              <a:t> Hi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DBF4DB0-B36B-CD81-AB3C-E01E01E48A16}"/>
              </a:ext>
            </a:extLst>
          </p:cNvPr>
          <p:cNvSpPr txBox="1"/>
          <p:nvPr/>
        </p:nvSpPr>
        <p:spPr>
          <a:xfrm rot="5400000">
            <a:off x="6663116" y="3315890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Ld</a:t>
            </a:r>
            <a:r>
              <a:rPr lang="en-US" sz="1000"/>
              <a:t> Sector</a:t>
            </a: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6B2B713-114F-C0AD-B6EB-242FA2EB8682}"/>
              </a:ext>
            </a:extLst>
          </p:cNvPr>
          <p:cNvCxnSpPr>
            <a:cxnSpLocks/>
            <a:stCxn id="157" idx="1"/>
          </p:cNvCxnSpPr>
          <p:nvPr/>
        </p:nvCxnSpPr>
        <p:spPr>
          <a:xfrm rot="10800000" flipH="1">
            <a:off x="7370150" y="3352194"/>
            <a:ext cx="3077727" cy="1008676"/>
          </a:xfrm>
          <a:prstGeom prst="bentConnector5">
            <a:avLst>
              <a:gd name="adj1" fmla="val -7428"/>
              <a:gd name="adj2" fmla="val 87923"/>
              <a:gd name="adj3" fmla="val 107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8D5E673-97B0-6602-C13A-93090EA85443}"/>
              </a:ext>
            </a:extLst>
          </p:cNvPr>
          <p:cNvSpPr txBox="1"/>
          <p:nvPr/>
        </p:nvSpPr>
        <p:spPr>
          <a:xfrm>
            <a:off x="8470598" y="4239671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D3AA9544-160E-09EF-71B6-6D72A6372664}"/>
              </a:ext>
            </a:extLst>
          </p:cNvPr>
          <p:cNvSpPr/>
          <p:nvPr/>
        </p:nvSpPr>
        <p:spPr>
          <a:xfrm>
            <a:off x="8374361" y="4148085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9994014-2B8B-6764-D668-BB7A8DECC6C4}"/>
              </a:ext>
            </a:extLst>
          </p:cNvPr>
          <p:cNvCxnSpPr>
            <a:cxnSpLocks/>
            <a:stCxn id="96" idx="1"/>
            <a:endCxn id="93" idx="1"/>
          </p:cNvCxnSpPr>
          <p:nvPr/>
        </p:nvCxnSpPr>
        <p:spPr>
          <a:xfrm rot="10800000" flipV="1">
            <a:off x="9397415" y="4133252"/>
            <a:ext cx="12700" cy="1271877"/>
          </a:xfrm>
          <a:prstGeom prst="bentConnector3">
            <a:avLst>
              <a:gd name="adj1" fmla="val 1909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73BB6B-85E3-AA00-7507-4027E341DD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9272" y="878498"/>
            <a:ext cx="1301603" cy="74678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8BB841-8010-5626-0B37-D2A2996E24F2}"/>
              </a:ext>
            </a:extLst>
          </p:cNvPr>
          <p:cNvSpPr/>
          <p:nvPr/>
        </p:nvSpPr>
        <p:spPr>
          <a:xfrm rot="10800000">
            <a:off x="6691845" y="2791697"/>
            <a:ext cx="1686305" cy="28473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1" name="Arrow: Bent-Up 220">
            <a:extLst>
              <a:ext uri="{FF2B5EF4-FFF2-40B4-BE49-F238E27FC236}">
                <a16:creationId xmlns:a16="http://schemas.microsoft.com/office/drawing/2014/main" id="{B9B8D023-AA53-4D4E-B1CF-9AF9D8FBE2CE}"/>
              </a:ext>
            </a:extLst>
          </p:cNvPr>
          <p:cNvSpPr/>
          <p:nvPr/>
        </p:nvSpPr>
        <p:spPr>
          <a:xfrm rot="5400000">
            <a:off x="7979298" y="1519832"/>
            <a:ext cx="1928247" cy="1203469"/>
          </a:xfrm>
          <a:prstGeom prst="bentUpArrow">
            <a:avLst>
              <a:gd name="adj1" fmla="val 12403"/>
              <a:gd name="adj2" fmla="val 12661"/>
              <a:gd name="adj3" fmla="val 143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0A16287-A210-72E6-9410-B31F790A4453}"/>
              </a:ext>
            </a:extLst>
          </p:cNvPr>
          <p:cNvSpPr/>
          <p:nvPr/>
        </p:nvSpPr>
        <p:spPr>
          <a:xfrm>
            <a:off x="8012664" y="989322"/>
            <a:ext cx="1737715" cy="323541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Data bus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08DF896-56E6-027B-DBF4-EC1DA038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0917"/>
              </p:ext>
            </p:extLst>
          </p:nvPr>
        </p:nvGraphicFramePr>
        <p:xfrm>
          <a:off x="211068" y="51378"/>
          <a:ext cx="381267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93">
                  <a:extLst>
                    <a:ext uri="{9D8B030D-6E8A-4147-A177-3AD203B41FA5}">
                      <a16:colId xmlns:a16="http://schemas.microsoft.com/office/drawing/2014/main" val="31169177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420690137"/>
                    </a:ext>
                  </a:extLst>
                </a:gridCol>
                <a:gridCol w="577993">
                  <a:extLst>
                    <a:ext uri="{9D8B030D-6E8A-4147-A177-3AD203B41FA5}">
                      <a16:colId xmlns:a16="http://schemas.microsoft.com/office/drawing/2014/main" val="1126661590"/>
                    </a:ext>
                  </a:extLst>
                </a:gridCol>
                <a:gridCol w="491176">
                  <a:extLst>
                    <a:ext uri="{9D8B030D-6E8A-4147-A177-3AD203B41FA5}">
                      <a16:colId xmlns:a16="http://schemas.microsoft.com/office/drawing/2014/main" val="2115716740"/>
                    </a:ext>
                  </a:extLst>
                </a:gridCol>
                <a:gridCol w="444137">
                  <a:extLst>
                    <a:ext uri="{9D8B030D-6E8A-4147-A177-3AD203B41FA5}">
                      <a16:colId xmlns:a16="http://schemas.microsoft.com/office/drawing/2014/main" val="3899932905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3855179332"/>
                    </a:ext>
                  </a:extLst>
                </a:gridCol>
                <a:gridCol w="568616">
                  <a:extLst>
                    <a:ext uri="{9D8B030D-6E8A-4147-A177-3AD203B41FA5}">
                      <a16:colId xmlns:a16="http://schemas.microsoft.com/office/drawing/2014/main" val="73834889"/>
                    </a:ext>
                  </a:extLst>
                </a:gridCol>
              </a:tblGrid>
              <a:tr h="35708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Operation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ReadRAM</a:t>
                      </a:r>
                      <a:r>
                        <a:rPr lang="en-US" sz="900" b="0"/>
                        <a:t>#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WriteRAM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err="1"/>
                        <a:t>Addr_En</a:t>
                      </a:r>
                      <a:r>
                        <a:rPr lang="en-US" sz="900" b="0"/>
                        <a:t>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Dat_ </a:t>
                      </a:r>
                      <a:r>
                        <a:rPr lang="en-US" sz="900" b="0" err="1"/>
                        <a:t>dir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OE#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SRAM WE#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7821183"/>
                  </a:ext>
                </a:extLst>
              </a:tr>
              <a:tr h="40062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039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RAM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 SD</a:t>
                      </a:r>
                      <a:endParaRPr lang="en-US" sz="9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5148253"/>
                  </a:ext>
                </a:extLst>
              </a:tr>
              <a:tr h="48771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 </a:t>
                      </a:r>
                      <a:r>
                        <a:rPr lang="en-US" sz="900" b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900" b="0"/>
                        <a:t> 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Out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4493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Idle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N/A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3140239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B3782A-3CCD-1734-F5F6-FFBE731F67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91037" y="4705551"/>
            <a:ext cx="1301603" cy="746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15E8A-8A37-9234-C747-2F650CD9B089}"/>
              </a:ext>
            </a:extLst>
          </p:cNvPr>
          <p:cNvSpPr txBox="1"/>
          <p:nvPr/>
        </p:nvSpPr>
        <p:spPr>
          <a:xfrm>
            <a:off x="8727309" y="2180473"/>
            <a:ext cx="647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AAB93-D527-CAD2-9263-7370F9B20E4C}"/>
              </a:ext>
            </a:extLst>
          </p:cNvPr>
          <p:cNvCxnSpPr>
            <a:cxnSpLocks/>
          </p:cNvCxnSpPr>
          <p:nvPr/>
        </p:nvCxnSpPr>
        <p:spPr>
          <a:xfrm>
            <a:off x="9256065" y="2304221"/>
            <a:ext cx="309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0C3316-5D05-A535-C4CA-CB242CC02F71}"/>
              </a:ext>
            </a:extLst>
          </p:cNvPr>
          <p:cNvSpPr txBox="1"/>
          <p:nvPr/>
        </p:nvSpPr>
        <p:spPr>
          <a:xfrm>
            <a:off x="10820313" y="3979136"/>
            <a:ext cx="69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8F50E9D-6D5A-B7FB-DFA0-63226FCED826}"/>
              </a:ext>
            </a:extLst>
          </p:cNvPr>
          <p:cNvCxnSpPr>
            <a:endCxn id="14" idx="1"/>
          </p:cNvCxnSpPr>
          <p:nvPr/>
        </p:nvCxnSpPr>
        <p:spPr>
          <a:xfrm>
            <a:off x="11402698" y="4102249"/>
            <a:ext cx="339143" cy="325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D63108-3440-698E-019B-748BD6C8DE60}"/>
              </a:ext>
            </a:extLst>
          </p:cNvPr>
          <p:cNvSpPr txBox="1"/>
          <p:nvPr/>
        </p:nvSpPr>
        <p:spPr>
          <a:xfrm>
            <a:off x="8766993" y="1663289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err="1"/>
              <a:t>WriteRAM</a:t>
            </a:r>
            <a:r>
              <a:rPr lang="en-US" sz="900"/>
              <a:t>#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971117-0627-C3E6-1A0C-9A096E3872A4}"/>
              </a:ext>
            </a:extLst>
          </p:cNvPr>
          <p:cNvCxnSpPr>
            <a:cxnSpLocks/>
          </p:cNvCxnSpPr>
          <p:nvPr/>
        </p:nvCxnSpPr>
        <p:spPr>
          <a:xfrm flipH="1">
            <a:off x="8097839" y="1776741"/>
            <a:ext cx="68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984-DE3D-3AB1-288B-DFBA7FC7429A}"/>
              </a:ext>
            </a:extLst>
          </p:cNvPr>
          <p:cNvSpPr txBox="1"/>
          <p:nvPr/>
        </p:nvSpPr>
        <p:spPr>
          <a:xfrm rot="5400000">
            <a:off x="7209900" y="1140539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Data Out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0B13A9-1EA4-FA9C-1696-8CE347538B6A}"/>
              </a:ext>
            </a:extLst>
          </p:cNvPr>
          <p:cNvSpPr txBox="1"/>
          <p:nvPr/>
        </p:nvSpPr>
        <p:spPr>
          <a:xfrm rot="5400000">
            <a:off x="11264655" y="4970777"/>
            <a:ext cx="979717" cy="1617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1"/>
              <a:t>HC245 </a:t>
            </a:r>
            <a:r>
              <a:rPr lang="en-US" sz="1051" err="1"/>
              <a:t>Addr</a:t>
            </a:r>
            <a:r>
              <a:rPr lang="en-US" sz="1051"/>
              <a:t> Out</a:t>
            </a:r>
          </a:p>
        </p:txBody>
      </p: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018380DC-7E92-D1D1-70CB-92B29DEE0A64}"/>
              </a:ext>
            </a:extLst>
          </p:cNvPr>
          <p:cNvSpPr/>
          <p:nvPr/>
        </p:nvSpPr>
        <p:spPr>
          <a:xfrm>
            <a:off x="8771908" y="3689733"/>
            <a:ext cx="1399933" cy="1292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/>
              <a:t>~SD Card Device En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296FB75-CAE4-8548-8566-9CE27B084F2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8327572" y="3754365"/>
            <a:ext cx="444337" cy="138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011CAD-478C-FC95-7E42-A67FFD3A5B61}"/>
              </a:ext>
            </a:extLst>
          </p:cNvPr>
          <p:cNvSpPr txBox="1"/>
          <p:nvPr/>
        </p:nvSpPr>
        <p:spPr>
          <a:xfrm>
            <a:off x="6841831" y="1874555"/>
            <a:ext cx="79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C0DB9E-C428-9FDB-680F-288D53E70E85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343002" y="4043098"/>
            <a:ext cx="303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lide Number Placeholder 4">
            <a:extLst>
              <a:ext uri="{FF2B5EF4-FFF2-40B4-BE49-F238E27FC236}">
                <a16:creationId xmlns:a16="http://schemas.microsoft.com/office/drawing/2014/main" id="{9C6356ED-26C1-38A7-A183-5294C16AB23B}"/>
              </a:ext>
            </a:extLst>
          </p:cNvPr>
          <p:cNvSpPr txBox="1">
            <a:spLocks/>
          </p:cNvSpPr>
          <p:nvPr/>
        </p:nvSpPr>
        <p:spPr>
          <a:xfrm>
            <a:off x="9402419" y="6368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28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A55D87E-AB3D-0690-9097-D02C692C2BC5}"/>
              </a:ext>
            </a:extLst>
          </p:cNvPr>
          <p:cNvCxnSpPr>
            <a:cxnSpLocks/>
            <a:stCxn id="76" idx="2"/>
            <a:endCxn id="125" idx="3"/>
          </p:cNvCxnSpPr>
          <p:nvPr/>
        </p:nvCxnSpPr>
        <p:spPr>
          <a:xfrm rot="5400000">
            <a:off x="5712457" y="4929737"/>
            <a:ext cx="53521" cy="730563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E4E877-003F-E7E7-9292-A44A7F9E2D39}"/>
              </a:ext>
            </a:extLst>
          </p:cNvPr>
          <p:cNvCxnSpPr>
            <a:cxnSpLocks/>
            <a:stCxn id="86" idx="2"/>
            <a:endCxn id="119" idx="3"/>
          </p:cNvCxnSpPr>
          <p:nvPr/>
        </p:nvCxnSpPr>
        <p:spPr>
          <a:xfrm rot="5400000">
            <a:off x="5685835" y="4959098"/>
            <a:ext cx="234919" cy="858718"/>
          </a:xfrm>
          <a:prstGeom prst="bentConnector2">
            <a:avLst/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EF2EF70-EE79-B6C1-B8F6-55C65D6014BC}"/>
              </a:ext>
            </a:extLst>
          </p:cNvPr>
          <p:cNvSpPr/>
          <p:nvPr/>
        </p:nvSpPr>
        <p:spPr>
          <a:xfrm>
            <a:off x="6076587" y="522253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83931F-CB80-7196-FCFD-9ACAA5954656}"/>
              </a:ext>
            </a:extLst>
          </p:cNvPr>
          <p:cNvSpPr/>
          <p:nvPr/>
        </p:nvSpPr>
        <p:spPr>
          <a:xfrm>
            <a:off x="6204742" y="5225279"/>
            <a:ext cx="55822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8AC4AE0-11C3-A491-5CEE-268ED835EB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25896" y="4880247"/>
            <a:ext cx="481808" cy="310844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6379D5-F74F-E95D-15E4-B55916E4BEE2}"/>
              </a:ext>
            </a:extLst>
          </p:cNvPr>
          <p:cNvCxnSpPr>
            <a:cxnSpLocks/>
            <a:stCxn id="42" idx="1"/>
            <a:endCxn id="18" idx="0"/>
          </p:cNvCxnSpPr>
          <p:nvPr/>
        </p:nvCxnSpPr>
        <p:spPr>
          <a:xfrm rot="10800000" flipV="1">
            <a:off x="1374517" y="2078130"/>
            <a:ext cx="3092748" cy="228231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9565348-4A1E-69B0-C1F8-7450F55485BB}"/>
              </a:ext>
            </a:extLst>
          </p:cNvPr>
          <p:cNvCxnSpPr>
            <a:cxnSpLocks/>
            <a:stCxn id="41" idx="1"/>
            <a:endCxn id="19" idx="0"/>
          </p:cNvCxnSpPr>
          <p:nvPr/>
        </p:nvCxnSpPr>
        <p:spPr>
          <a:xfrm rot="10800000" flipV="1">
            <a:off x="1252591" y="1893992"/>
            <a:ext cx="3214675" cy="412369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3D3BDA-417D-F79E-29ED-1F707412E480}"/>
              </a:ext>
            </a:extLst>
          </p:cNvPr>
          <p:cNvCxnSpPr>
            <a:cxnSpLocks/>
            <a:stCxn id="40" idx="1"/>
            <a:endCxn id="20" idx="0"/>
          </p:cNvCxnSpPr>
          <p:nvPr/>
        </p:nvCxnSpPr>
        <p:spPr>
          <a:xfrm rot="10800000" flipV="1">
            <a:off x="1130665" y="1709854"/>
            <a:ext cx="3336600" cy="59650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A622CEE-F1A9-5774-CEE9-26B3D4A1F80C}"/>
              </a:ext>
            </a:extLst>
          </p:cNvPr>
          <p:cNvCxnSpPr>
            <a:cxnSpLocks/>
            <a:stCxn id="39" idx="1"/>
            <a:endCxn id="17" idx="0"/>
          </p:cNvCxnSpPr>
          <p:nvPr/>
        </p:nvCxnSpPr>
        <p:spPr>
          <a:xfrm rot="10800000" flipV="1">
            <a:off x="1008739" y="1525716"/>
            <a:ext cx="3458527" cy="780645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EF5DD50-D6D5-B9AB-D8B8-A66DA5A6456E}"/>
              </a:ext>
            </a:extLst>
          </p:cNvPr>
          <p:cNvCxnSpPr>
            <a:cxnSpLocks/>
            <a:stCxn id="38" idx="1"/>
            <a:endCxn id="21" idx="0"/>
          </p:cNvCxnSpPr>
          <p:nvPr/>
        </p:nvCxnSpPr>
        <p:spPr>
          <a:xfrm rot="10800000" flipV="1">
            <a:off x="886813" y="1341578"/>
            <a:ext cx="3580452" cy="964783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10DAA5C-4C3E-1782-1637-6BE0E9B8946F}"/>
              </a:ext>
            </a:extLst>
          </p:cNvPr>
          <p:cNvCxnSpPr>
            <a:cxnSpLocks/>
            <a:stCxn id="57" idx="1"/>
            <a:endCxn id="66" idx="2"/>
          </p:cNvCxnSpPr>
          <p:nvPr/>
        </p:nvCxnSpPr>
        <p:spPr>
          <a:xfrm rot="10800000" flipV="1">
            <a:off x="1014194" y="973303"/>
            <a:ext cx="3453071" cy="4186364"/>
          </a:xfrm>
          <a:prstGeom prst="bentConnector4">
            <a:avLst>
              <a:gd name="adj1" fmla="val 119816"/>
              <a:gd name="adj2" fmla="val 10855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C1B8203-5E6A-89C0-21C7-EB69B98132DE}"/>
              </a:ext>
            </a:extLst>
          </p:cNvPr>
          <p:cNvCxnSpPr>
            <a:cxnSpLocks/>
            <a:stCxn id="56" idx="1"/>
            <a:endCxn id="67" idx="2"/>
          </p:cNvCxnSpPr>
          <p:nvPr/>
        </p:nvCxnSpPr>
        <p:spPr>
          <a:xfrm rot="10800000" flipV="1">
            <a:off x="889434" y="1157441"/>
            <a:ext cx="3577831" cy="4002227"/>
          </a:xfrm>
          <a:prstGeom prst="bentConnector4">
            <a:avLst>
              <a:gd name="adj1" fmla="val 111960"/>
              <a:gd name="adj2" fmla="val 105712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689732D-3AF2-0855-1B98-A91907ACBFBF}"/>
              </a:ext>
            </a:extLst>
          </p:cNvPr>
          <p:cNvCxnSpPr>
            <a:cxnSpLocks/>
            <a:stCxn id="111" idx="2"/>
            <a:endCxn id="62" idx="1"/>
          </p:cNvCxnSpPr>
          <p:nvPr/>
        </p:nvCxnSpPr>
        <p:spPr>
          <a:xfrm rot="16200000" flipH="1">
            <a:off x="2308223" y="4115158"/>
            <a:ext cx="1088059" cy="317707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9125F32-4BEC-E7C6-287E-32600678323C}"/>
              </a:ext>
            </a:extLst>
          </p:cNvPr>
          <p:cNvCxnSpPr>
            <a:cxnSpLocks/>
            <a:stCxn id="110" idx="2"/>
            <a:endCxn id="61" idx="1"/>
          </p:cNvCxnSpPr>
          <p:nvPr/>
        </p:nvCxnSpPr>
        <p:spPr>
          <a:xfrm rot="16200000" flipH="1">
            <a:off x="2462672" y="4085468"/>
            <a:ext cx="903920" cy="305231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486208D8-4940-6795-90ED-C59E01AE24B6}"/>
              </a:ext>
            </a:extLst>
          </p:cNvPr>
          <p:cNvCxnSpPr>
            <a:cxnSpLocks/>
            <a:stCxn id="166" idx="2"/>
            <a:endCxn id="63" idx="1"/>
          </p:cNvCxnSpPr>
          <p:nvPr/>
        </p:nvCxnSpPr>
        <p:spPr>
          <a:xfrm rot="16200000" flipH="1">
            <a:off x="2153775" y="4144846"/>
            <a:ext cx="1272195" cy="330183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5F978CC5-3B82-A366-710D-32F0D583B842}"/>
              </a:ext>
            </a:extLst>
          </p:cNvPr>
          <p:cNvCxnSpPr>
            <a:cxnSpLocks/>
            <a:stCxn id="167" idx="2"/>
            <a:endCxn id="60" idx="1"/>
          </p:cNvCxnSpPr>
          <p:nvPr/>
        </p:nvCxnSpPr>
        <p:spPr>
          <a:xfrm rot="16200000" flipH="1">
            <a:off x="2617122" y="4055780"/>
            <a:ext cx="719783" cy="2927557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B1F44741-E786-02D4-E147-30FF2D1F6AA0}"/>
              </a:ext>
            </a:extLst>
          </p:cNvPr>
          <p:cNvCxnSpPr>
            <a:cxnSpLocks/>
            <a:stCxn id="168" idx="2"/>
            <a:endCxn id="59" idx="1"/>
          </p:cNvCxnSpPr>
          <p:nvPr/>
        </p:nvCxnSpPr>
        <p:spPr>
          <a:xfrm rot="16200000" flipH="1">
            <a:off x="2771571" y="4026091"/>
            <a:ext cx="535644" cy="2802796"/>
          </a:xfrm>
          <a:prstGeom prst="bentConnector2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DDDA9D21-9563-C2A8-9C7B-983A00B9AB81}"/>
              </a:ext>
            </a:extLst>
          </p:cNvPr>
          <p:cNvCxnSpPr>
            <a:cxnSpLocks/>
            <a:stCxn id="169" idx="0"/>
            <a:endCxn id="58" idx="1"/>
          </p:cNvCxnSpPr>
          <p:nvPr/>
        </p:nvCxnSpPr>
        <p:spPr>
          <a:xfrm rot="16200000" flipH="1">
            <a:off x="1926841" y="2997224"/>
            <a:ext cx="2839185" cy="2188715"/>
          </a:xfrm>
          <a:prstGeom prst="bentConnector4">
            <a:avLst>
              <a:gd name="adj1" fmla="val -5124"/>
              <a:gd name="adj2" fmla="val 73205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8AAD2998-80F1-BAB2-A416-5AAE0706D760}"/>
              </a:ext>
            </a:extLst>
          </p:cNvPr>
          <p:cNvCxnSpPr>
            <a:cxnSpLocks/>
            <a:stCxn id="170" idx="0"/>
            <a:endCxn id="64" idx="1"/>
          </p:cNvCxnSpPr>
          <p:nvPr/>
        </p:nvCxnSpPr>
        <p:spPr>
          <a:xfrm rot="16200000" flipH="1">
            <a:off x="1951842" y="2838085"/>
            <a:ext cx="2655047" cy="2322855"/>
          </a:xfrm>
          <a:prstGeom prst="bentConnector4">
            <a:avLst>
              <a:gd name="adj1" fmla="val -8610"/>
              <a:gd name="adj2" fmla="val 83794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39E4984-353A-1F2C-5872-F614DB0E504C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V="1">
            <a:off x="5373935" y="5405125"/>
            <a:ext cx="3853306" cy="837343"/>
          </a:xfrm>
          <a:prstGeom prst="bentConnector3">
            <a:avLst>
              <a:gd name="adj1" fmla="val 43389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76B5410A-5FC7-2129-D8D1-2DD6A2BED664}"/>
              </a:ext>
            </a:extLst>
          </p:cNvPr>
          <p:cNvCxnSpPr>
            <a:cxnSpLocks/>
            <a:stCxn id="92" idx="1"/>
            <a:endCxn id="122" idx="3"/>
          </p:cNvCxnSpPr>
          <p:nvPr/>
        </p:nvCxnSpPr>
        <p:spPr>
          <a:xfrm rot="10800000" flipV="1">
            <a:off x="5373936" y="5283117"/>
            <a:ext cx="4023479" cy="775213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987AAD12-3C16-FF6C-FCBE-CCADBA6A4E11}"/>
              </a:ext>
            </a:extLst>
          </p:cNvPr>
          <p:cNvCxnSpPr>
            <a:cxnSpLocks/>
            <a:stCxn id="160" idx="1"/>
            <a:endCxn id="147" idx="1"/>
          </p:cNvCxnSpPr>
          <p:nvPr/>
        </p:nvCxnSpPr>
        <p:spPr>
          <a:xfrm rot="10800000" flipH="1" flipV="1">
            <a:off x="7370149" y="3873115"/>
            <a:ext cx="6495" cy="2532792"/>
          </a:xfrm>
          <a:prstGeom prst="bentConnector3">
            <a:avLst>
              <a:gd name="adj1" fmla="val -518167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72475776-5BCE-1D5E-D636-E0883F3172C6}"/>
              </a:ext>
            </a:extLst>
          </p:cNvPr>
          <p:cNvCxnSpPr>
            <a:cxnSpLocks/>
            <a:stCxn id="228" idx="3"/>
            <a:endCxn id="121" idx="3"/>
          </p:cNvCxnSpPr>
          <p:nvPr/>
        </p:nvCxnSpPr>
        <p:spPr>
          <a:xfrm flipH="1">
            <a:off x="5373935" y="3438481"/>
            <a:ext cx="1292854" cy="2435712"/>
          </a:xfrm>
          <a:prstGeom prst="bentConnector3">
            <a:avLst>
              <a:gd name="adj1" fmla="val -17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ACAE00EF-4CD5-50F9-68C8-792BDF8C77E6}"/>
              </a:ext>
            </a:extLst>
          </p:cNvPr>
          <p:cNvCxnSpPr>
            <a:cxnSpLocks/>
            <a:stCxn id="120" idx="3"/>
            <a:endCxn id="251" idx="1"/>
          </p:cNvCxnSpPr>
          <p:nvPr/>
        </p:nvCxnSpPr>
        <p:spPr>
          <a:xfrm flipV="1">
            <a:off x="5373935" y="1657845"/>
            <a:ext cx="661177" cy="4032210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D4FAED-1EE4-07C8-E101-6A96EF9D2D69}"/>
              </a:ext>
            </a:extLst>
          </p:cNvPr>
          <p:cNvGrpSpPr/>
          <p:nvPr/>
        </p:nvGrpSpPr>
        <p:grpSpPr>
          <a:xfrm flipH="1">
            <a:off x="4296440" y="4814909"/>
            <a:ext cx="1224815" cy="1977259"/>
            <a:chOff x="4296440" y="4814909"/>
            <a:chExt cx="1224815" cy="19772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206F5-08A4-779B-941D-F0CD573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4296440" y="4814909"/>
              <a:ext cx="1224815" cy="197725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1E392D8-C5FF-5B17-4656-D5E3AFDD8F43}"/>
                </a:ext>
              </a:extLst>
            </p:cNvPr>
            <p:cNvSpPr txBox="1"/>
            <p:nvPr/>
          </p:nvSpPr>
          <p:spPr>
            <a:xfrm>
              <a:off x="5020721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3F02BA-A4F4-BF8C-1D09-61C993D21324}"/>
                </a:ext>
              </a:extLst>
            </p:cNvPr>
            <p:cNvSpPr txBox="1"/>
            <p:nvPr/>
          </p:nvSpPr>
          <p:spPr>
            <a:xfrm>
              <a:off x="4546107" y="5017612"/>
              <a:ext cx="256802" cy="1536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1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2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3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4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5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6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7</a:t>
              </a:r>
            </a:p>
            <a:p>
              <a:pPr>
                <a:spcBef>
                  <a:spcPts val="100"/>
                </a:spcBef>
              </a:pPr>
              <a:r>
                <a:rPr lang="en-US" sz="1100" b="1">
                  <a:solidFill>
                    <a:srgbClr val="FFFF00"/>
                  </a:solidFill>
                </a:rPr>
                <a:t>8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88CACA5-CD4A-246C-E1C8-4097E1A93FF0}"/>
              </a:ext>
            </a:extLst>
          </p:cNvPr>
          <p:cNvSpPr txBox="1"/>
          <p:nvPr/>
        </p:nvSpPr>
        <p:spPr>
          <a:xfrm>
            <a:off x="5711860" y="4583765"/>
            <a:ext cx="7393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err="1">
                <a:highlight>
                  <a:srgbClr val="FFFF00"/>
                </a:highlight>
              </a:rPr>
              <a:t>Addr_en</a:t>
            </a:r>
            <a:r>
              <a:rPr lang="en-US" sz="900">
                <a:highlight>
                  <a:srgbClr val="FFFF00"/>
                </a:highlight>
              </a:rPr>
              <a:t>#</a:t>
            </a:r>
          </a:p>
          <a:p>
            <a:pPr algn="ctr"/>
            <a:endParaRPr lang="en-US" sz="900"/>
          </a:p>
          <a:p>
            <a:pPr algn="ctr"/>
            <a:r>
              <a:rPr lang="en-US" sz="900"/>
              <a:t>XNOR           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69FCB1C-1D81-38F4-839A-89BF9B1D01A7}"/>
              </a:ext>
            </a:extLst>
          </p:cNvPr>
          <p:cNvCxnSpPr>
            <a:cxnSpLocks/>
            <a:stCxn id="31" idx="0"/>
            <a:endCxn id="118" idx="1"/>
          </p:cNvCxnSpPr>
          <p:nvPr/>
        </p:nvCxnSpPr>
        <p:spPr>
          <a:xfrm rot="5400000" flipH="1" flipV="1">
            <a:off x="7246841" y="1669943"/>
            <a:ext cx="195045" cy="214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14" action="ppaction://hlinksldjump"/>
            <a:extLst>
              <a:ext uri="{FF2B5EF4-FFF2-40B4-BE49-F238E27FC236}">
                <a16:creationId xmlns:a16="http://schemas.microsoft.com/office/drawing/2014/main" id="{9C1A9667-F075-29C7-7F47-0A19CA6B1D99}"/>
              </a:ext>
            </a:extLst>
          </p:cNvPr>
          <p:cNvSpPr txBox="1"/>
          <p:nvPr/>
        </p:nvSpPr>
        <p:spPr>
          <a:xfrm>
            <a:off x="8646243" y="3966154"/>
            <a:ext cx="425116" cy="1538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00"/>
              <a:t>#WE</a:t>
            </a:r>
          </a:p>
        </p:txBody>
      </p:sp>
      <p:sp>
        <p:nvSpPr>
          <p:cNvPr id="46" name="TextBox 45">
            <a:hlinkClick r:id="rId15" action="ppaction://hlinksldjump"/>
            <a:extLst>
              <a:ext uri="{FF2B5EF4-FFF2-40B4-BE49-F238E27FC236}">
                <a16:creationId xmlns:a16="http://schemas.microsoft.com/office/drawing/2014/main" id="{74F9763E-BCEB-3C7B-6429-8C006AF4B856}"/>
              </a:ext>
            </a:extLst>
          </p:cNvPr>
          <p:cNvSpPr txBox="1"/>
          <p:nvPr/>
        </p:nvSpPr>
        <p:spPr>
          <a:xfrm>
            <a:off x="6204742" y="6327597"/>
            <a:ext cx="748923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Grant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B0EFB9-C38F-1028-5811-5CE2DBC8F34F}"/>
              </a:ext>
            </a:extLst>
          </p:cNvPr>
          <p:cNvSpPr txBox="1"/>
          <p:nvPr/>
        </p:nvSpPr>
        <p:spPr>
          <a:xfrm>
            <a:off x="7761967" y="6301743"/>
            <a:ext cx="888385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100"/>
              <a:t>Bus Request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B2E90A0-62C4-C9D9-6FDA-51216E64B2F6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5492168" y="6419036"/>
            <a:ext cx="712575" cy="75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6" action="ppaction://hlinksldjump"/>
            <a:extLst>
              <a:ext uri="{FF2B5EF4-FFF2-40B4-BE49-F238E27FC236}">
                <a16:creationId xmlns:a16="http://schemas.microsoft.com/office/drawing/2014/main" id="{BE6BD503-6DF8-4F77-45CD-72382D7424D5}"/>
              </a:ext>
            </a:extLst>
          </p:cNvPr>
          <p:cNvSpPr txBox="1"/>
          <p:nvPr/>
        </p:nvSpPr>
        <p:spPr>
          <a:xfrm>
            <a:off x="4473594" y="4537080"/>
            <a:ext cx="93166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Main Reset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FAD3DC8-87D2-307E-2947-7818BA0BF3D4}"/>
              </a:ext>
            </a:extLst>
          </p:cNvPr>
          <p:cNvCxnSpPr>
            <a:cxnSpLocks/>
          </p:cNvCxnSpPr>
          <p:nvPr/>
        </p:nvCxnSpPr>
        <p:spPr>
          <a:xfrm rot="10800000">
            <a:off x="2012434" y="4851401"/>
            <a:ext cx="2355846" cy="291497"/>
          </a:xfrm>
          <a:prstGeom prst="bentConnector3">
            <a:avLst>
              <a:gd name="adj1" fmla="val 1004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8DAFBD8B-A2FC-1ACC-CB07-02466D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0909"/>
          <a:stretch/>
        </p:blipFill>
        <p:spPr>
          <a:xfrm rot="10800000">
            <a:off x="4335626" y="2621438"/>
            <a:ext cx="1224815" cy="575211"/>
          </a:xfrm>
          <a:prstGeom prst="rect">
            <a:avLst/>
          </a:prstGeom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5DB97EA-A370-AD2C-D727-C41239AE2244}"/>
              </a:ext>
            </a:extLst>
          </p:cNvPr>
          <p:cNvCxnSpPr>
            <a:cxnSpLocks/>
          </p:cNvCxnSpPr>
          <p:nvPr/>
        </p:nvCxnSpPr>
        <p:spPr>
          <a:xfrm>
            <a:off x="2381250" y="2651437"/>
            <a:ext cx="2114250" cy="289467"/>
          </a:xfrm>
          <a:prstGeom prst="bentConnector3">
            <a:avLst>
              <a:gd name="adj1" fmla="val 50000"/>
            </a:avLst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111CA87-8059-3A88-D12B-CBAD00A0BF74}"/>
              </a:ext>
            </a:extLst>
          </p:cNvPr>
          <p:cNvSpPr txBox="1"/>
          <p:nvPr/>
        </p:nvSpPr>
        <p:spPr>
          <a:xfrm>
            <a:off x="4495970" y="3360347"/>
            <a:ext cx="9332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1050"/>
              <a:t># Bus Release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12504C90-C9C1-F060-C6D1-BAF81C9D78F0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5163106" y="3185654"/>
            <a:ext cx="508288" cy="23978"/>
          </a:xfrm>
          <a:prstGeom prst="bentConnector4">
            <a:avLst>
              <a:gd name="adj1" fmla="val -222"/>
              <a:gd name="adj2" fmla="val 920961"/>
            </a:avLst>
          </a:prstGeom>
          <a:ln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04918B3-3E47-A4D8-C0F8-423BDBF8DDF2}"/>
              </a:ext>
            </a:extLst>
          </p:cNvPr>
          <p:cNvCxnSpPr>
            <a:cxnSpLocks/>
            <a:stCxn id="47" idx="3"/>
            <a:endCxn id="55" idx="3"/>
          </p:cNvCxnSpPr>
          <p:nvPr/>
        </p:nvCxnSpPr>
        <p:spPr>
          <a:xfrm>
            <a:off x="5405259" y="4628520"/>
            <a:ext cx="21296" cy="509120"/>
          </a:xfrm>
          <a:prstGeom prst="bentConnector3">
            <a:avLst>
              <a:gd name="adj1" fmla="val 905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Diagram&#10;&#10;Description automatically generated with low confidence">
            <a:extLst>
              <a:ext uri="{FF2B5EF4-FFF2-40B4-BE49-F238E27FC236}">
                <a16:creationId xmlns:a16="http://schemas.microsoft.com/office/drawing/2014/main" id="{87788270-5F26-4EC1-2D27-791E9F81D55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r="58979" b="28024"/>
          <a:stretch/>
        </p:blipFill>
        <p:spPr>
          <a:xfrm>
            <a:off x="7376645" y="6277418"/>
            <a:ext cx="374583" cy="2569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170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B231B939-74D2-BF57-C3ED-B5AD6B59AD0B}"/>
              </a:ext>
            </a:extLst>
          </p:cNvPr>
          <p:cNvSpPr/>
          <p:nvPr/>
        </p:nvSpPr>
        <p:spPr>
          <a:xfrm>
            <a:off x="4842819" y="45122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DDCA48-1083-DB85-EBD7-B7C1023A5748}"/>
              </a:ext>
            </a:extLst>
          </p:cNvPr>
          <p:cNvSpPr/>
          <p:nvPr/>
        </p:nvSpPr>
        <p:spPr>
          <a:xfrm>
            <a:off x="4842819" y="4673881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7197498-C35A-6569-71D1-CF145D352B94}"/>
              </a:ext>
            </a:extLst>
          </p:cNvPr>
          <p:cNvSpPr/>
          <p:nvPr/>
        </p:nvSpPr>
        <p:spPr>
          <a:xfrm>
            <a:off x="4842819" y="43506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4641D-812F-F9BB-7D42-AA2C979BB873}"/>
              </a:ext>
            </a:extLst>
          </p:cNvPr>
          <p:cNvSpPr/>
          <p:nvPr/>
        </p:nvSpPr>
        <p:spPr>
          <a:xfrm>
            <a:off x="4842819" y="4189082"/>
            <a:ext cx="69004" cy="71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3BAF71-186A-5061-C496-CCBD51156EE8}"/>
              </a:ext>
            </a:extLst>
          </p:cNvPr>
          <p:cNvSpPr/>
          <p:nvPr/>
        </p:nvSpPr>
        <p:spPr>
          <a:xfrm>
            <a:off x="11239500" y="5727700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A892D0-A590-54E0-204E-796F257A39B2}"/>
              </a:ext>
            </a:extLst>
          </p:cNvPr>
          <p:cNvSpPr/>
          <p:nvPr/>
        </p:nvSpPr>
        <p:spPr>
          <a:xfrm>
            <a:off x="10267052" y="4523552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45ED7D1-9019-6AD6-9784-21237A22943A}"/>
              </a:ext>
            </a:extLst>
          </p:cNvPr>
          <p:cNvSpPr/>
          <p:nvPr/>
        </p:nvSpPr>
        <p:spPr>
          <a:xfrm>
            <a:off x="9317780" y="339297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A51377-DB46-FD8A-75D6-90B45E5CA37D}"/>
              </a:ext>
            </a:extLst>
          </p:cNvPr>
          <p:cNvSpPr/>
          <p:nvPr/>
        </p:nvSpPr>
        <p:spPr>
          <a:xfrm>
            <a:off x="8355819" y="2237468"/>
            <a:ext cx="95250" cy="9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69F52-F6BE-A332-A86B-37B5CCF874B0}"/>
              </a:ext>
            </a:extLst>
          </p:cNvPr>
          <p:cNvSpPr txBox="1"/>
          <p:nvPr/>
        </p:nvSpPr>
        <p:spPr>
          <a:xfrm>
            <a:off x="3264611" y="2213199"/>
            <a:ext cx="65445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4012CD-FBAF-37D5-4B76-79C5A18B52D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83732" y="4187000"/>
            <a:ext cx="453314" cy="443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7E16-FD8D-1C92-63C0-CF00132CD6A2}"/>
              </a:ext>
            </a:extLst>
          </p:cNvPr>
          <p:cNvSpPr/>
          <p:nvPr/>
        </p:nvSpPr>
        <p:spPr>
          <a:xfrm>
            <a:off x="4137046" y="4195424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DB23A-0410-5885-64A2-CE982C31C105}"/>
              </a:ext>
            </a:extLst>
          </p:cNvPr>
          <p:cNvSpPr/>
          <p:nvPr/>
        </p:nvSpPr>
        <p:spPr>
          <a:xfrm>
            <a:off x="4114795" y="4202239"/>
            <a:ext cx="100407" cy="71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D761-7DB1-09CC-AF9B-44ED3B6DE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Counter (v2.0)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D9DD6-5B23-5877-9CB2-0B49D7E2058A}"/>
              </a:ext>
            </a:extLst>
          </p:cNvPr>
          <p:cNvGrpSpPr/>
          <p:nvPr/>
        </p:nvGrpSpPr>
        <p:grpSpPr>
          <a:xfrm>
            <a:off x="3973544" y="3647023"/>
            <a:ext cx="1066795" cy="1348207"/>
            <a:chOff x="3973544" y="3647023"/>
            <a:chExt cx="1066795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5ED979-9B81-9F54-7750-97C529F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24B20F-9E85-86B8-5DB6-5C5DE3ECDFD3}"/>
                </a:ext>
              </a:extLst>
            </p:cNvPr>
            <p:cNvSpPr txBox="1"/>
            <p:nvPr/>
          </p:nvSpPr>
          <p:spPr>
            <a:xfrm rot="5400000">
              <a:off x="4143059" y="4190321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Read Decoder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F86C2-4F2C-D2A5-B0A8-FFE5BFAFDA65}"/>
              </a:ext>
            </a:extLst>
          </p:cNvPr>
          <p:cNvGrpSpPr/>
          <p:nvPr/>
        </p:nvGrpSpPr>
        <p:grpSpPr>
          <a:xfrm>
            <a:off x="3973544" y="2080793"/>
            <a:ext cx="1066795" cy="1348207"/>
            <a:chOff x="3973544" y="3647023"/>
            <a:chExt cx="1066795" cy="1348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E36DB-DE38-27D3-C5F2-D5AAF0188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544" y="3647023"/>
              <a:ext cx="1066795" cy="134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0701C-8B96-F958-E8D2-767A6D345EBE}"/>
                </a:ext>
              </a:extLst>
            </p:cNvPr>
            <p:cNvSpPr txBox="1"/>
            <p:nvPr/>
          </p:nvSpPr>
          <p:spPr>
            <a:xfrm rot="5400000">
              <a:off x="4125426" y="4190321"/>
              <a:ext cx="10246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Write Decoder</a:t>
              </a:r>
            </a:p>
          </p:txBody>
        </p:sp>
      </p:grp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C0E350DF-EA80-2503-9D83-6D348C2CAEEA}"/>
              </a:ext>
            </a:extLst>
          </p:cNvPr>
          <p:cNvSpPr txBox="1"/>
          <p:nvPr/>
        </p:nvSpPr>
        <p:spPr>
          <a:xfrm>
            <a:off x="3276248" y="4106208"/>
            <a:ext cx="407484" cy="1615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0"/>
              <a:t>#OE</a:t>
            </a: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6671344D-B74D-AF1E-12FC-91ED26DC1E99}"/>
              </a:ext>
            </a:extLst>
          </p:cNvPr>
          <p:cNvSpPr txBox="1"/>
          <p:nvPr/>
        </p:nvSpPr>
        <p:spPr>
          <a:xfrm>
            <a:off x="3259164" y="2577730"/>
            <a:ext cx="437940" cy="16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051"/>
              <a:t>#WE</a:t>
            </a: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E0C4DBF5-FD9A-2566-B59D-8E94B074D273}"/>
              </a:ext>
            </a:extLst>
          </p:cNvPr>
          <p:cNvSpPr/>
          <p:nvPr/>
        </p:nvSpPr>
        <p:spPr>
          <a:xfrm>
            <a:off x="1489268" y="3373168"/>
            <a:ext cx="1463040" cy="1200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050"/>
              <a:t>~Counter Device En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15108D-405A-CA4F-5B62-EE092686755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52308" y="2859266"/>
            <a:ext cx="1097178" cy="573941"/>
          </a:xfrm>
          <a:prstGeom prst="bentConnector3">
            <a:avLst>
              <a:gd name="adj1" fmla="val 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D1D1477-CBE9-AAE0-308C-1130CD983A1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52308" y="3433207"/>
            <a:ext cx="1162487" cy="984033"/>
          </a:xfrm>
          <a:prstGeom prst="bentConnector3">
            <a:avLst>
              <a:gd name="adj1" fmla="val 129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20133AE-7DD9-A9A8-70D9-BDD281598CF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97104" y="2658586"/>
            <a:ext cx="346606" cy="266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F25F4-E7B0-0BF5-303C-83DB2AF2E501}"/>
              </a:ext>
            </a:extLst>
          </p:cNvPr>
          <p:cNvSpPr txBox="1"/>
          <p:nvPr/>
        </p:nvSpPr>
        <p:spPr>
          <a:xfrm>
            <a:off x="3241917" y="3815337"/>
            <a:ext cx="776581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err="1"/>
              <a:t>Addr</a:t>
            </a:r>
            <a:r>
              <a:rPr lang="en-US" sz="900"/>
              <a:t> 2:0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91F4CC45-B8DF-91CA-A65A-3B593581077B}"/>
              </a:ext>
            </a:extLst>
          </p:cNvPr>
          <p:cNvSpPr/>
          <p:nvPr/>
        </p:nvSpPr>
        <p:spPr>
          <a:xfrm rot="10800000">
            <a:off x="3810968" y="2116391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793463F-1901-589C-BFAE-80602588E6F6}"/>
              </a:ext>
            </a:extLst>
          </p:cNvPr>
          <p:cNvSpPr/>
          <p:nvPr/>
        </p:nvSpPr>
        <p:spPr>
          <a:xfrm rot="10800000">
            <a:off x="3810968" y="3707994"/>
            <a:ext cx="182173" cy="432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124FC54-0D9C-890C-0AEB-5229BDD6A4DB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4992725" y="2496866"/>
            <a:ext cx="640571" cy="9144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1E2EE5F-A48A-0811-36B1-A1D9516B09FE}"/>
              </a:ext>
            </a:extLst>
          </p:cNvPr>
          <p:cNvSpPr/>
          <p:nvPr/>
        </p:nvSpPr>
        <p:spPr>
          <a:xfrm rot="16200000">
            <a:off x="8380384" y="-2296665"/>
            <a:ext cx="282975" cy="5816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 Bus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75B65C2-3AFC-8658-5ACE-6E126443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515520" y="4677252"/>
            <a:ext cx="1037317" cy="136915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CD3B5F-AE3F-A26C-4EA2-965A5C77D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48791" y="3510848"/>
            <a:ext cx="1037317" cy="13691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4A50533-BAD2-3425-5832-D7BEFC3A7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82062" y="2344443"/>
            <a:ext cx="1037317" cy="1369152"/>
          </a:xfrm>
          <a:prstGeom prst="rect">
            <a:avLst/>
          </a:prstGeom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699B2D7F-15BC-F940-5C4D-69A1E734B5E1}"/>
              </a:ext>
            </a:extLst>
          </p:cNvPr>
          <p:cNvSpPr/>
          <p:nvPr/>
        </p:nvSpPr>
        <p:spPr>
          <a:xfrm rot="5400000">
            <a:off x="9221013" y="2639616"/>
            <a:ext cx="4139089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5FCF62F7-2A63-A455-0CB6-B9F155AC396B}"/>
              </a:ext>
            </a:extLst>
          </p:cNvPr>
          <p:cNvSpPr/>
          <p:nvPr/>
        </p:nvSpPr>
        <p:spPr>
          <a:xfrm rot="5400000">
            <a:off x="8855861" y="2039585"/>
            <a:ext cx="2939028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DF8D0D-0915-4EE4-8402-1203281D4BBC}"/>
              </a:ext>
            </a:extLst>
          </p:cNvPr>
          <p:cNvCxnSpPr>
            <a:cxnSpLocks/>
          </p:cNvCxnSpPr>
          <p:nvPr/>
        </p:nvCxnSpPr>
        <p:spPr>
          <a:xfrm rot="10800000">
            <a:off x="9591676" y="4693444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95410D0-8C57-9CEF-D1B2-4EBD958E1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15333" y="1178036"/>
            <a:ext cx="1037318" cy="1369153"/>
          </a:xfrm>
          <a:prstGeom prst="rect">
            <a:avLst/>
          </a:prstGeom>
        </p:spPr>
      </p:pic>
      <p:sp>
        <p:nvSpPr>
          <p:cNvPr id="74" name="Arrow: Left 73">
            <a:extLst>
              <a:ext uri="{FF2B5EF4-FFF2-40B4-BE49-F238E27FC236}">
                <a16:creationId xmlns:a16="http://schemas.microsoft.com/office/drawing/2014/main" id="{7BF2F7F3-B344-B236-CD57-0997ACCD5E09}"/>
              </a:ext>
            </a:extLst>
          </p:cNvPr>
          <p:cNvSpPr/>
          <p:nvPr/>
        </p:nvSpPr>
        <p:spPr>
          <a:xfrm rot="5400000">
            <a:off x="8462242" y="1468020"/>
            <a:ext cx="1795897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8C1747E9-0108-0E4A-B9B4-6B1E9CFB9051}"/>
              </a:ext>
            </a:extLst>
          </p:cNvPr>
          <p:cNvSpPr/>
          <p:nvPr/>
        </p:nvSpPr>
        <p:spPr>
          <a:xfrm rot="5400000">
            <a:off x="8104670" y="860408"/>
            <a:ext cx="580673" cy="36576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10A4A8F-07F2-FD97-2A39-66ADBD8B67DB}"/>
              </a:ext>
            </a:extLst>
          </p:cNvPr>
          <p:cNvCxnSpPr>
            <a:cxnSpLocks/>
          </p:cNvCxnSpPr>
          <p:nvPr/>
        </p:nvCxnSpPr>
        <p:spPr>
          <a:xfrm rot="10800000">
            <a:off x="8624873" y="3521843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FE13468-8E97-72FE-3878-745C29FAA141}"/>
              </a:ext>
            </a:extLst>
          </p:cNvPr>
          <p:cNvCxnSpPr>
            <a:cxnSpLocks/>
          </p:cNvCxnSpPr>
          <p:nvPr/>
        </p:nvCxnSpPr>
        <p:spPr>
          <a:xfrm rot="10800000">
            <a:off x="7655690" y="2355005"/>
            <a:ext cx="1230909" cy="244322"/>
          </a:xfrm>
          <a:prstGeom prst="bentConnector3">
            <a:avLst>
              <a:gd name="adj1" fmla="val 1001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61BBE12-B8A1-C70F-B838-B20B36D2FCE1}"/>
              </a:ext>
            </a:extLst>
          </p:cNvPr>
          <p:cNvCxnSpPr>
            <a:cxnSpLocks/>
            <a:stCxn id="121" idx="3"/>
            <a:endCxn id="86" idx="2"/>
          </p:cNvCxnSpPr>
          <p:nvPr/>
        </p:nvCxnSpPr>
        <p:spPr>
          <a:xfrm>
            <a:off x="4911823" y="4225054"/>
            <a:ext cx="6375302" cy="1600595"/>
          </a:xfrm>
          <a:prstGeom prst="bentConnector4">
            <a:avLst>
              <a:gd name="adj1" fmla="val 37972"/>
              <a:gd name="adj2" fmla="val 1142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795EF52-D4BD-A13F-393F-E79202788BD5}"/>
              </a:ext>
            </a:extLst>
          </p:cNvPr>
          <p:cNvCxnSpPr>
            <a:cxnSpLocks/>
            <a:stCxn id="120" idx="3"/>
            <a:endCxn id="90" idx="2"/>
          </p:cNvCxnSpPr>
          <p:nvPr/>
        </p:nvCxnSpPr>
        <p:spPr>
          <a:xfrm>
            <a:off x="4911823" y="4386654"/>
            <a:ext cx="5402854" cy="234847"/>
          </a:xfrm>
          <a:prstGeom prst="bentConnector4">
            <a:avLst>
              <a:gd name="adj1" fmla="val 49559"/>
              <a:gd name="adj2" fmla="val 197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058577-0869-BAD1-90D2-2711F8F838D7}"/>
              </a:ext>
            </a:extLst>
          </p:cNvPr>
          <p:cNvCxnSpPr>
            <a:cxnSpLocks/>
            <a:stCxn id="118" idx="3"/>
            <a:endCxn id="95" idx="2"/>
          </p:cNvCxnSpPr>
          <p:nvPr/>
        </p:nvCxnSpPr>
        <p:spPr>
          <a:xfrm flipV="1">
            <a:off x="4911823" y="3490927"/>
            <a:ext cx="4453582" cy="1057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CC209E4-DFB5-1D36-BE57-434D8907B008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918650" y="2335417"/>
            <a:ext cx="3484794" cy="23744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27226-6898-7014-0BA2-C902AA480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097" y="5488326"/>
            <a:ext cx="3790804" cy="122852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2271272-A3C3-7D53-5B46-B26D8570A570}"/>
              </a:ext>
            </a:extLst>
          </p:cNvPr>
          <p:cNvSpPr txBox="1"/>
          <p:nvPr/>
        </p:nvSpPr>
        <p:spPr>
          <a:xfrm>
            <a:off x="1921286" y="5301330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AB915E-810A-D3A5-7344-B4EE840097B8}"/>
              </a:ext>
            </a:extLst>
          </p:cNvPr>
          <p:cNvSpPr txBox="1"/>
          <p:nvPr/>
        </p:nvSpPr>
        <p:spPr>
          <a:xfrm>
            <a:off x="7633281" y="1761494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73871-47CE-AF12-68D1-1E92A2F7737E}"/>
              </a:ext>
            </a:extLst>
          </p:cNvPr>
          <p:cNvSpPr txBox="1"/>
          <p:nvPr/>
        </p:nvSpPr>
        <p:spPr>
          <a:xfrm>
            <a:off x="8577887" y="295006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B7513-2220-5C32-E873-BFE02E94EDA9}"/>
              </a:ext>
            </a:extLst>
          </p:cNvPr>
          <p:cNvSpPr txBox="1"/>
          <p:nvPr/>
        </p:nvSpPr>
        <p:spPr>
          <a:xfrm>
            <a:off x="9574404" y="4138322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A65C34-5E81-6AC7-FAD8-B4E44884C50C}"/>
              </a:ext>
            </a:extLst>
          </p:cNvPr>
          <p:cNvSpPr txBox="1"/>
          <p:nvPr/>
        </p:nvSpPr>
        <p:spPr>
          <a:xfrm>
            <a:off x="10508255" y="528281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74HC590 Counter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F870B9A4-A6C4-3F5A-C5EB-A2246E86F174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5014377" y="2355005"/>
            <a:ext cx="606219" cy="233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EAAEE90-7EF6-146D-E22F-FCFC57D028E0}"/>
              </a:ext>
            </a:extLst>
          </p:cNvPr>
          <p:cNvSpPr txBox="1"/>
          <p:nvPr/>
        </p:nvSpPr>
        <p:spPr>
          <a:xfrm>
            <a:off x="5620596" y="2309064"/>
            <a:ext cx="1130438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MRC: Reset Counter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59A333-54BB-19CC-E869-E94CB8646FF7}"/>
              </a:ext>
            </a:extLst>
          </p:cNvPr>
          <p:cNvSpPr txBox="1"/>
          <p:nvPr/>
        </p:nvSpPr>
        <p:spPr>
          <a:xfrm>
            <a:off x="5633296" y="2519062"/>
            <a:ext cx="1079142" cy="13849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900"/>
              <a:t>CPR: Latch Counter</a:t>
            </a:r>
          </a:p>
        </p:txBody>
      </p: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F41ABC59-C7AB-A2D3-D384-B30B15B6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70367"/>
              </p:ext>
            </p:extLst>
          </p:nvPr>
        </p:nvGraphicFramePr>
        <p:xfrm>
          <a:off x="731534" y="948357"/>
          <a:ext cx="3004665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5">
                  <a:extLst>
                    <a:ext uri="{9D8B030D-6E8A-4147-A177-3AD203B41FA5}">
                      <a16:colId xmlns:a16="http://schemas.microsoft.com/office/drawing/2014/main" val="1869732311"/>
                    </a:ext>
                  </a:extLst>
                </a:gridCol>
                <a:gridCol w="484345">
                  <a:extLst>
                    <a:ext uri="{9D8B030D-6E8A-4147-A177-3AD203B41FA5}">
                      <a16:colId xmlns:a16="http://schemas.microsoft.com/office/drawing/2014/main" val="146235781"/>
                    </a:ext>
                  </a:extLst>
                </a:gridCol>
                <a:gridCol w="1518765">
                  <a:extLst>
                    <a:ext uri="{9D8B030D-6E8A-4147-A177-3AD203B41FA5}">
                      <a16:colId xmlns:a16="http://schemas.microsoft.com/office/drawing/2014/main" val="297036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Address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R/W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Register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78069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Base </a:t>
                      </a:r>
                      <a:r>
                        <a:rPr lang="en-US" sz="1050" err="1"/>
                        <a:t>Addr</a:t>
                      </a:r>
                      <a:endParaRPr lang="en-US" sz="105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Reset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4620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Latch Counter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9724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Read Counter 0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387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+3 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1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95764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+4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2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2866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+5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Read Counter 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572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4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6B08484-5A12-A806-1C24-64F0C0242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2DC5A7-7C36-7F97-84D2-C677316F1FBB}"/>
              </a:ext>
            </a:extLst>
          </p:cNvPr>
          <p:cNvSpPr/>
          <p:nvPr/>
        </p:nvSpPr>
        <p:spPr>
          <a:xfrm>
            <a:off x="260350" y="1150938"/>
            <a:ext cx="125095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ECC06E-6D94-4982-D6A0-A0F632887311}"/>
              </a:ext>
            </a:extLst>
          </p:cNvPr>
          <p:cNvSpPr/>
          <p:nvPr/>
        </p:nvSpPr>
        <p:spPr>
          <a:xfrm>
            <a:off x="260350" y="3003549"/>
            <a:ext cx="1333500" cy="6656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550D93-7DAC-9402-5679-B0F1880DF298}"/>
              </a:ext>
            </a:extLst>
          </p:cNvPr>
          <p:cNvSpPr/>
          <p:nvPr/>
        </p:nvSpPr>
        <p:spPr>
          <a:xfrm>
            <a:off x="3128010" y="2964533"/>
            <a:ext cx="1250950" cy="66569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4C28B6-9AF0-978E-89B5-FC5C3FCEDF97}"/>
              </a:ext>
            </a:extLst>
          </p:cNvPr>
          <p:cNvSpPr/>
          <p:nvPr/>
        </p:nvSpPr>
        <p:spPr>
          <a:xfrm>
            <a:off x="2917824" y="1114953"/>
            <a:ext cx="1250950" cy="55033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B783A9-4321-3CC2-5760-C72F437A4B36}"/>
              </a:ext>
            </a:extLst>
          </p:cNvPr>
          <p:cNvSpPr/>
          <p:nvPr/>
        </p:nvSpPr>
        <p:spPr>
          <a:xfrm>
            <a:off x="5913120" y="95250"/>
            <a:ext cx="6209030" cy="2990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There are four forms of memory in the ByteFrost – Immediates (read-only), General-Purpose Registers (R0 – R3), Address Registers (DP, SP, PC), and Memory (64KB divided into ROM, RAM, and MMIO regions)</a:t>
            </a:r>
          </a:p>
          <a:p>
            <a:endParaRPr lang="en-US" sz="1400" dirty="0"/>
          </a:p>
          <a:p>
            <a:r>
              <a:rPr lang="en-US" sz="1400" dirty="0"/>
              <a:t>Every solid directed edge (u, v) in the following graph means that memory u can write to memory v with a dedicated instruction.</a:t>
            </a:r>
          </a:p>
          <a:p>
            <a:endParaRPr lang="en-US" sz="1400" dirty="0"/>
          </a:p>
          <a:p>
            <a:r>
              <a:rPr lang="en-US" sz="14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400" dirty="0"/>
          </a:p>
          <a:p>
            <a:r>
              <a:rPr lang="en-US" sz="1400" dirty="0"/>
              <a:t>There are technically 4 x 4 = 16 possible permutations here, but as immediates are read-only, there are in effect only 3 x 4 = 12 possible permutations.</a:t>
            </a:r>
          </a:p>
          <a:p>
            <a:r>
              <a:rPr lang="en-US" sz="14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9D72DB4-403F-54A3-516D-5075DA5F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4026"/>
              </p:ext>
            </p:extLst>
          </p:nvPr>
        </p:nvGraphicFramePr>
        <p:xfrm>
          <a:off x="199388" y="4321581"/>
          <a:ext cx="4179572" cy="240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4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49221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026610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  <a:gridCol w="2287608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</a:tblGrid>
              <a:tr h="558433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Dedicated Instruction?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Imm_8</a:t>
                      </a:r>
                    </a:p>
                    <a:p>
                      <a:r>
                        <a:rPr lang="en-US" sz="1000" dirty="0"/>
                        <a:t>(LDR Rd,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(MOV)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Rs</a:t>
                      </a:r>
                    </a:p>
                    <a:p>
                      <a:r>
                        <a:rPr lang="en-US" sz="1000" dirty="0"/>
                        <a:t>(MOV Rd, 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(MVA*)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 = 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][L/H]</a:t>
                      </a:r>
                    </a:p>
                    <a:p>
                      <a:r>
                        <a:rPr lang="en-US" sz="1000" dirty="0"/>
                        <a:t>(MVA Rd, %L/RAR)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433541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 (LMA, LMR, LMO*)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(LMA) Rd = *{%HDP, Imm}</a:t>
                      </a:r>
                    </a:p>
                    <a:p>
                      <a:r>
                        <a:rPr lang="en-US" sz="1000" dirty="0"/>
                        <a:t>(LMR) Rd = *{%HDP, Rs}</a:t>
                      </a:r>
                    </a:p>
                    <a:p>
                      <a:r>
                        <a:rPr lang="en-US" sz="1000" dirty="0"/>
                        <a:t>(LMO) Rd = *(AR[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]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0D4418B-6DEF-1B07-A304-1C4AA7483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0252"/>
              </p:ext>
            </p:extLst>
          </p:nvPr>
        </p:nvGraphicFramePr>
        <p:xfrm>
          <a:off x="9540876" y="3221566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845BD8-4256-03A2-0574-30FD44021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51595"/>
              </p:ext>
            </p:extLst>
          </p:nvPr>
        </p:nvGraphicFramePr>
        <p:xfrm>
          <a:off x="8547100" y="4895142"/>
          <a:ext cx="2632074" cy="1538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358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877358">
                  <a:extLst>
                    <a:ext uri="{9D8B030D-6E8A-4147-A177-3AD203B41FA5}">
                      <a16:colId xmlns:a16="http://schemas.microsoft.com/office/drawing/2014/main" val="1620786568"/>
                    </a:ext>
                  </a:extLst>
                </a:gridCol>
              </a:tblGrid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Src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07622">
                <a:tc>
                  <a:txBody>
                    <a:bodyPr/>
                    <a:lstStyle/>
                    <a:p>
                      <a:r>
                        <a:rPr lang="en-US" sz="1000" dirty="0"/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95254A-A505-F7C8-65BF-E80075007C7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85825" y="1608138"/>
            <a:ext cx="41275" cy="13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28075E-BE3C-1574-EA5A-6268DCEAE4F8}"/>
              </a:ext>
            </a:extLst>
          </p:cNvPr>
          <p:cNvSpPr txBox="1"/>
          <p:nvPr/>
        </p:nvSpPr>
        <p:spPr>
          <a:xfrm>
            <a:off x="355602" y="225083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LDR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6A0A18F-3546-5952-8E52-572E767073CC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27302" y="3169443"/>
            <a:ext cx="332845" cy="666750"/>
          </a:xfrm>
          <a:prstGeom prst="curvedConnector4">
            <a:avLst>
              <a:gd name="adj1" fmla="val -68681"/>
              <a:gd name="adj2" fmla="val 1342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87398B-3FE8-52AC-90BF-A220E5BC2EF1}"/>
              </a:ext>
            </a:extLst>
          </p:cNvPr>
          <p:cNvSpPr txBox="1"/>
          <p:nvPr/>
        </p:nvSpPr>
        <p:spPr>
          <a:xfrm>
            <a:off x="243684" y="3923240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AC4DC0-F04A-CFC9-50D1-73A377ADFA9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593850" y="3297379"/>
            <a:ext cx="1534160" cy="3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6CAD826-A10C-FB3B-5FA3-50F6B143E70A}"/>
              </a:ext>
            </a:extLst>
          </p:cNvPr>
          <p:cNvSpPr txBox="1"/>
          <p:nvPr/>
        </p:nvSpPr>
        <p:spPr>
          <a:xfrm>
            <a:off x="2095498" y="3039888"/>
            <a:ext cx="584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MVA*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B7228D-74D6-A0CA-84C6-890CDE5236EB}"/>
              </a:ext>
            </a:extLst>
          </p:cNvPr>
          <p:cNvCxnSpPr>
            <a:cxnSpLocks/>
            <a:stCxn id="21" idx="1"/>
            <a:endCxn id="19" idx="0"/>
          </p:cNvCxnSpPr>
          <p:nvPr/>
        </p:nvCxnSpPr>
        <p:spPr>
          <a:xfrm flipH="1">
            <a:off x="927100" y="1390120"/>
            <a:ext cx="1990724" cy="161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225818-678D-1172-0720-3321822B79F3}"/>
              </a:ext>
            </a:extLst>
          </p:cNvPr>
          <p:cNvSpPr txBox="1"/>
          <p:nvPr/>
        </p:nvSpPr>
        <p:spPr>
          <a:xfrm>
            <a:off x="1511300" y="1965220"/>
            <a:ext cx="58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LMA, LMR, LMO*</a:t>
            </a:r>
          </a:p>
        </p:txBody>
      </p:sp>
    </p:spTree>
    <p:extLst>
      <p:ext uri="{BB962C8B-B14F-4D97-AF65-F5344CB8AC3E}">
        <p14:creationId xmlns:p14="http://schemas.microsoft.com/office/powerpoint/2010/main" val="420809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1B15F30C-569A-12B1-A7BE-A5C29A1FAD03}"/>
              </a:ext>
            </a:extLst>
          </p:cNvPr>
          <p:cNvGrpSpPr/>
          <p:nvPr/>
        </p:nvGrpSpPr>
        <p:grpSpPr>
          <a:xfrm>
            <a:off x="117664" y="1756600"/>
            <a:ext cx="2304680" cy="3276083"/>
            <a:chOff x="4294936" y="1053547"/>
            <a:chExt cx="2301769" cy="397273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10EA23C-BAC7-23DD-21A1-E3A74C263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FB6AED5-A82A-9757-BFA3-7ACFE2A2214B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74HC138</a:t>
              </a:r>
            </a:p>
            <a:p>
              <a:pPr algn="ctr"/>
              <a:r>
                <a:rPr lang="en-US" sz="1400" dirty="0" err="1"/>
                <a:t>OpCodes</a:t>
              </a:r>
              <a:r>
                <a:rPr lang="en-US" sz="1400" dirty="0"/>
                <a:t> 24-31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F0A9FD7-CCD4-54A3-A324-CDAD47C3D2C3}"/>
              </a:ext>
            </a:extLst>
          </p:cNvPr>
          <p:cNvSpPr/>
          <p:nvPr/>
        </p:nvSpPr>
        <p:spPr>
          <a:xfrm>
            <a:off x="224438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FCAAD69-6877-F27B-0403-90175346F373}"/>
              </a:ext>
            </a:extLst>
          </p:cNvPr>
          <p:cNvSpPr/>
          <p:nvPr/>
        </p:nvSpPr>
        <p:spPr>
          <a:xfrm>
            <a:off x="508161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4083D2-F937-CDAC-90CB-37BB56B3BA15}"/>
              </a:ext>
            </a:extLst>
          </p:cNvPr>
          <p:cNvSpPr/>
          <p:nvPr/>
        </p:nvSpPr>
        <p:spPr>
          <a:xfrm>
            <a:off x="791884" y="4308924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509D7D-83CC-4D21-9FD6-38EF2ECCAAD5}"/>
              </a:ext>
            </a:extLst>
          </p:cNvPr>
          <p:cNvSpPr/>
          <p:nvPr/>
        </p:nvSpPr>
        <p:spPr>
          <a:xfrm>
            <a:off x="4325805" y="416347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584294-6B47-A59D-F1B4-CFECDEEEFEC3}"/>
              </a:ext>
            </a:extLst>
          </p:cNvPr>
          <p:cNvSpPr/>
          <p:nvPr/>
        </p:nvSpPr>
        <p:spPr>
          <a:xfrm>
            <a:off x="4539791" y="386101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E9DA6-BE87-E164-D98A-97D477FD353F}"/>
              </a:ext>
            </a:extLst>
          </p:cNvPr>
          <p:cNvSpPr/>
          <p:nvPr/>
        </p:nvSpPr>
        <p:spPr>
          <a:xfrm>
            <a:off x="7013888" y="3815867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1A8201-018F-44A8-3DB0-64E26DBC713B}"/>
              </a:ext>
            </a:extLst>
          </p:cNvPr>
          <p:cNvSpPr/>
          <p:nvPr/>
        </p:nvSpPr>
        <p:spPr>
          <a:xfrm>
            <a:off x="7200784" y="3958831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984DC9-F557-C222-5ED7-ABDF8644A02B}"/>
              </a:ext>
            </a:extLst>
          </p:cNvPr>
          <p:cNvSpPr/>
          <p:nvPr/>
        </p:nvSpPr>
        <p:spPr>
          <a:xfrm>
            <a:off x="9867111" y="4024433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3D541-CBCE-14BE-DDAA-A71614BD4DB4}"/>
              </a:ext>
            </a:extLst>
          </p:cNvPr>
          <p:cNvSpPr/>
          <p:nvPr/>
        </p:nvSpPr>
        <p:spPr>
          <a:xfrm>
            <a:off x="10131071" y="3885389"/>
            <a:ext cx="223736" cy="139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CC9F-04F2-6984-5C76-5D42F02A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OpCode Decoder (v2.0)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C00095-BA96-519F-F41D-4516DF393FAC}"/>
              </a:ext>
            </a:extLst>
          </p:cNvPr>
          <p:cNvGrpSpPr/>
          <p:nvPr/>
        </p:nvGrpSpPr>
        <p:grpSpPr>
          <a:xfrm>
            <a:off x="5422436" y="1750196"/>
            <a:ext cx="2304681" cy="3276083"/>
            <a:chOff x="4294936" y="1053547"/>
            <a:chExt cx="2301769" cy="39727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E13DF8-2427-B20A-9954-DF530046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59045-B017-B5CE-B1DE-791A6B09B7DB}"/>
                </a:ext>
              </a:extLst>
            </p:cNvPr>
            <p:cNvSpPr txBox="1"/>
            <p:nvPr/>
          </p:nvSpPr>
          <p:spPr>
            <a:xfrm>
              <a:off x="4485401" y="2855246"/>
              <a:ext cx="1210660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8-15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BA3B-D093-58D1-6488-0050421B3908}"/>
              </a:ext>
            </a:extLst>
          </p:cNvPr>
          <p:cNvGrpSpPr/>
          <p:nvPr/>
        </p:nvGrpSpPr>
        <p:grpSpPr>
          <a:xfrm>
            <a:off x="8097995" y="1750196"/>
            <a:ext cx="2304680" cy="3276083"/>
            <a:chOff x="4294936" y="1053547"/>
            <a:chExt cx="2301769" cy="3972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FD7B7E-2A87-91B2-5FDF-1EE37715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2D2793-219F-7310-4590-58DBC57DB91E}"/>
                </a:ext>
              </a:extLst>
            </p:cNvPr>
            <p:cNvSpPr txBox="1"/>
            <p:nvPr/>
          </p:nvSpPr>
          <p:spPr>
            <a:xfrm>
              <a:off x="4560642" y="2855246"/>
              <a:ext cx="1119404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0-7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A1D57-4AA0-8215-9565-F29C82EA2CD1}"/>
              </a:ext>
            </a:extLst>
          </p:cNvPr>
          <p:cNvGrpSpPr/>
          <p:nvPr/>
        </p:nvGrpSpPr>
        <p:grpSpPr>
          <a:xfrm>
            <a:off x="2746872" y="1750196"/>
            <a:ext cx="2304680" cy="3276083"/>
            <a:chOff x="4294936" y="1053547"/>
            <a:chExt cx="2301769" cy="397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7FBA61-0C5A-8677-891C-E7E4243F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459455" y="1889028"/>
              <a:ext cx="3972732" cy="23017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BC0A8C-CD52-202B-7A11-02E8A9488E0F}"/>
                </a:ext>
              </a:extLst>
            </p:cNvPr>
            <p:cNvSpPr txBox="1"/>
            <p:nvPr/>
          </p:nvSpPr>
          <p:spPr>
            <a:xfrm>
              <a:off x="4439774" y="2855246"/>
              <a:ext cx="1301916" cy="63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74HC138</a:t>
              </a:r>
            </a:p>
            <a:p>
              <a:pPr algn="ctr"/>
              <a:r>
                <a:rPr lang="en-US" sz="1400" err="1"/>
                <a:t>OpCodes</a:t>
              </a:r>
              <a:r>
                <a:rPr lang="en-US" sz="1400"/>
                <a:t> 16-23</a:t>
              </a:r>
            </a:p>
          </p:txBody>
        </p:sp>
      </p:grpSp>
      <p:sp>
        <p:nvSpPr>
          <p:cNvPr id="14" name="Arrow: Right 13">
            <a:hlinkClick r:id="rId4" action="ppaction://hlinksldjump"/>
            <a:extLst>
              <a:ext uri="{FF2B5EF4-FFF2-40B4-BE49-F238E27FC236}">
                <a16:creationId xmlns:a16="http://schemas.microsoft.com/office/drawing/2014/main" id="{B59447E2-4B84-C2AD-681B-DE43918A0715}"/>
              </a:ext>
            </a:extLst>
          </p:cNvPr>
          <p:cNvSpPr/>
          <p:nvPr/>
        </p:nvSpPr>
        <p:spPr>
          <a:xfrm rot="16200000">
            <a:off x="6019091" y="6096459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[4:0]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C92D83-20B9-92B8-88FC-47D0B5E5DB76}"/>
              </a:ext>
            </a:extLst>
          </p:cNvPr>
          <p:cNvGrpSpPr/>
          <p:nvPr/>
        </p:nvGrpSpPr>
        <p:grpSpPr>
          <a:xfrm>
            <a:off x="5612132" y="5830394"/>
            <a:ext cx="1388675" cy="292004"/>
            <a:chOff x="4344272" y="5830393"/>
            <a:chExt cx="1388674" cy="2920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50B28-F9C9-F85C-BE25-4A1B3AC3909C}"/>
                </a:ext>
              </a:extLst>
            </p:cNvPr>
            <p:cNvSpPr/>
            <p:nvPr/>
          </p:nvSpPr>
          <p:spPr>
            <a:xfrm>
              <a:off x="4344272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EF38C-8351-58B4-306A-BEBBE12FA1D6}"/>
                </a:ext>
              </a:extLst>
            </p:cNvPr>
            <p:cNvSpPr/>
            <p:nvPr/>
          </p:nvSpPr>
          <p:spPr>
            <a:xfrm>
              <a:off x="4627995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717254-9513-209A-FBB0-6E3AF8CF318E}"/>
                </a:ext>
              </a:extLst>
            </p:cNvPr>
            <p:cNvSpPr/>
            <p:nvPr/>
          </p:nvSpPr>
          <p:spPr>
            <a:xfrm>
              <a:off x="4911718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FB8F7-4997-A3E7-3ABB-3D9B85DA5DF4}"/>
                </a:ext>
              </a:extLst>
            </p:cNvPr>
            <p:cNvSpPr/>
            <p:nvPr/>
          </p:nvSpPr>
          <p:spPr>
            <a:xfrm>
              <a:off x="5195441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E974A7-F613-C2CD-6EFF-C0612EF6C200}"/>
                </a:ext>
              </a:extLst>
            </p:cNvPr>
            <p:cNvSpPr/>
            <p:nvPr/>
          </p:nvSpPr>
          <p:spPr>
            <a:xfrm>
              <a:off x="5479164" y="5830393"/>
              <a:ext cx="253782" cy="2920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6131CB3-25E0-EBD1-3D30-2B6BB0E31AFA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5400000" flipH="1" flipV="1">
            <a:off x="7655449" y="3242901"/>
            <a:ext cx="1805961" cy="3369024"/>
          </a:xfrm>
          <a:prstGeom prst="bentConnector3">
            <a:avLst>
              <a:gd name="adj1" fmla="val 31147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BC1051B-72A5-F3D3-E542-97601B4EF99F}"/>
              </a:ext>
            </a:extLst>
          </p:cNvPr>
          <p:cNvCxnSpPr>
            <a:cxnSpLocks/>
            <a:stCxn id="18" idx="0"/>
            <a:endCxn id="25" idx="2"/>
          </p:cNvCxnSpPr>
          <p:nvPr/>
        </p:nvCxnSpPr>
        <p:spPr>
          <a:xfrm rot="5400000" flipH="1" flipV="1">
            <a:off x="7451128" y="3302543"/>
            <a:ext cx="1666917" cy="33887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9E270A-67E5-1BB0-B7BE-272C6C28648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5920233" y="4624871"/>
            <a:ext cx="1875483" cy="535564"/>
          </a:xfrm>
          <a:prstGeom prst="bentConnector3">
            <a:avLst>
              <a:gd name="adj1" fmla="val 446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79DE348-9C72-663A-2B29-C9456B8CAB04}"/>
              </a:ext>
            </a:extLst>
          </p:cNvPr>
          <p:cNvCxnSpPr>
            <a:cxnSpLocks/>
            <a:stCxn id="19" idx="0"/>
            <a:endCxn id="33" idx="2"/>
          </p:cNvCxnSpPr>
          <p:nvPr/>
        </p:nvCxnSpPr>
        <p:spPr>
          <a:xfrm rot="5400000" flipH="1" flipV="1">
            <a:off x="6227025" y="4744768"/>
            <a:ext cx="1732519" cy="438737"/>
          </a:xfrm>
          <a:prstGeom prst="bentConnector3">
            <a:avLst>
              <a:gd name="adj1" fmla="val 32259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09BB0E9-79AD-1F77-76F9-83DF339E8647}"/>
              </a:ext>
            </a:extLst>
          </p:cNvPr>
          <p:cNvCxnSpPr>
            <a:stCxn id="18" idx="0"/>
            <a:endCxn id="45" idx="2"/>
          </p:cNvCxnSpPr>
          <p:nvPr/>
        </p:nvCxnSpPr>
        <p:spPr>
          <a:xfrm rot="16200000" flipV="1">
            <a:off x="4705761" y="3945962"/>
            <a:ext cx="1830331" cy="1938535"/>
          </a:xfrm>
          <a:prstGeom prst="bentConnector3">
            <a:avLst>
              <a:gd name="adj1" fmla="val 80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92FB3D3-E1AC-3B57-4FDA-6ED7A5D375D5}"/>
              </a:ext>
            </a:extLst>
          </p:cNvPr>
          <p:cNvCxnSpPr>
            <a:cxnSpLocks/>
            <a:stCxn id="19" idx="0"/>
            <a:endCxn id="44" idx="2"/>
          </p:cNvCxnSpPr>
          <p:nvPr/>
        </p:nvCxnSpPr>
        <p:spPr>
          <a:xfrm rot="16200000" flipV="1">
            <a:off x="4891860" y="3848336"/>
            <a:ext cx="1527873" cy="2436243"/>
          </a:xfrm>
          <a:prstGeom prst="bentConnector3">
            <a:avLst>
              <a:gd name="adj1" fmla="val 268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792E6D-A39A-B74B-1393-F386123D4CB2}"/>
              </a:ext>
            </a:extLst>
          </p:cNvPr>
          <p:cNvGrpSpPr/>
          <p:nvPr/>
        </p:nvGrpSpPr>
        <p:grpSpPr>
          <a:xfrm>
            <a:off x="9700579" y="1595145"/>
            <a:ext cx="787395" cy="169278"/>
            <a:chOff x="1992327" y="3559447"/>
            <a:chExt cx="787395" cy="169276"/>
          </a:xfrm>
        </p:grpSpPr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F0D2F408-3AAF-461B-E5F9-FACDE0B6FC09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793A79-EB51-A283-C912-ADF7F01228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E0B2843-1C2D-74F9-38FB-039845EEFA01}"/>
              </a:ext>
            </a:extLst>
          </p:cNvPr>
          <p:cNvCxnSpPr>
            <a:cxnSpLocks/>
            <a:endCxn id="55" idx="1"/>
          </p:cNvCxnSpPr>
          <p:nvPr/>
        </p:nvCxnSpPr>
        <p:spPr>
          <a:xfrm rot="5400000" flipH="1" flipV="1">
            <a:off x="9011216" y="1965084"/>
            <a:ext cx="974662" cy="404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0D876-B5E7-000B-9D6D-621704367BF6}"/>
              </a:ext>
            </a:extLst>
          </p:cNvPr>
          <p:cNvGrpSpPr/>
          <p:nvPr/>
        </p:nvGrpSpPr>
        <p:grpSpPr>
          <a:xfrm>
            <a:off x="6227632" y="892672"/>
            <a:ext cx="859531" cy="169278"/>
            <a:chOff x="1992327" y="3559447"/>
            <a:chExt cx="859531" cy="169276"/>
          </a:xfrm>
        </p:grpSpPr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3F4CF60A-128A-C71C-739C-107A115381D4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OpCode_08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A2371F2-BB6D-C94F-D3B0-4B04444DA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0151" y="3585961"/>
              <a:ext cx="731520" cy="1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1F5C2B6-7A74-6E47-404F-245125B83811}"/>
              </a:ext>
            </a:extLst>
          </p:cNvPr>
          <p:cNvGrpSpPr/>
          <p:nvPr/>
        </p:nvGrpSpPr>
        <p:grpSpPr>
          <a:xfrm>
            <a:off x="6907377" y="1408525"/>
            <a:ext cx="873957" cy="169278"/>
            <a:chOff x="1992327" y="3559447"/>
            <a:chExt cx="873957" cy="169276"/>
          </a:xfrm>
        </p:grpSpPr>
        <p:sp>
          <p:nvSpPr>
            <p:cNvPr id="63" name="TextBox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1A1B7551-3568-70F2-18EB-1C82F06C5E5E}"/>
                </a:ext>
              </a:extLst>
            </p:cNvPr>
            <p:cNvSpPr txBox="1"/>
            <p:nvPr/>
          </p:nvSpPr>
          <p:spPr>
            <a:xfrm>
              <a:off x="1992327" y="3559447"/>
              <a:ext cx="873957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OpCode_0D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D23DE-7B06-3CC2-3869-7CC36C782E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C318778-07D7-328B-B8F2-C2DE6153F960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 flipH="1" flipV="1">
            <a:off x="5114445" y="1517506"/>
            <a:ext cx="1653382" cy="5729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D2810E2-05D9-DE5E-2F61-742C00B5D81A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 flipV="1">
            <a:off x="6459841" y="1493163"/>
            <a:ext cx="447537" cy="11530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A46E3AE-745F-5082-3ED9-EC386C0A6183}"/>
              </a:ext>
            </a:extLst>
          </p:cNvPr>
          <p:cNvCxnSpPr>
            <a:cxnSpLocks/>
            <a:endCxn id="72" idx="1"/>
          </p:cNvCxnSpPr>
          <p:nvPr/>
        </p:nvCxnSpPr>
        <p:spPr>
          <a:xfrm rot="5400000" flipH="1" flipV="1">
            <a:off x="8014527" y="1457171"/>
            <a:ext cx="1653399" cy="6936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842E5C1-87C2-A9C6-BFF7-414ED6999FF6}"/>
              </a:ext>
            </a:extLst>
          </p:cNvPr>
          <p:cNvGrpSpPr/>
          <p:nvPr/>
        </p:nvGrpSpPr>
        <p:grpSpPr>
          <a:xfrm>
            <a:off x="9829681" y="1824837"/>
            <a:ext cx="787395" cy="169278"/>
            <a:chOff x="1992327" y="3559447"/>
            <a:chExt cx="787395" cy="169276"/>
          </a:xfrm>
        </p:grpSpPr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D13E39E-DA9A-9C20-A1CA-4CB2FADBB845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OpCode_7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22529B-E798-9DD5-03AF-0225C227791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511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1FE2743-CFA7-79A6-2EC1-7EDEE0BDEAF5}"/>
              </a:ext>
            </a:extLst>
          </p:cNvPr>
          <p:cNvCxnSpPr>
            <a:cxnSpLocks/>
            <a:endCxn id="78" idx="1"/>
          </p:cNvCxnSpPr>
          <p:nvPr/>
        </p:nvCxnSpPr>
        <p:spPr>
          <a:xfrm rot="5400000" flipH="1" flipV="1">
            <a:off x="9285140" y="2109902"/>
            <a:ext cx="744966" cy="344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7519B60-2B43-61BD-6218-9EDE618AC48C}"/>
              </a:ext>
            </a:extLst>
          </p:cNvPr>
          <p:cNvSpPr txBox="1"/>
          <p:nvPr/>
        </p:nvSpPr>
        <p:spPr>
          <a:xfrm>
            <a:off x="4713542" y="4233000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512770-151B-C7F5-EDFA-1D2038726EB7}"/>
              </a:ext>
            </a:extLst>
          </p:cNvPr>
          <p:cNvSpPr txBox="1"/>
          <p:nvPr/>
        </p:nvSpPr>
        <p:spPr>
          <a:xfrm>
            <a:off x="7354800" y="4192156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‘0’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5AD2C-DE15-D41A-775C-D7C8596FFE6F}"/>
              </a:ext>
            </a:extLst>
          </p:cNvPr>
          <p:cNvSpPr txBox="1"/>
          <p:nvPr/>
        </p:nvSpPr>
        <p:spPr>
          <a:xfrm>
            <a:off x="9562251" y="419215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‘1’</a:t>
            </a:r>
          </a:p>
        </p:txBody>
      </p:sp>
      <p:pic>
        <p:nvPicPr>
          <p:cNvPr id="21" name="Picture 20">
            <a:hlinkClick r:id="rId8" action="ppaction://hlinksldjump"/>
            <a:extLst>
              <a:ext uri="{FF2B5EF4-FFF2-40B4-BE49-F238E27FC236}">
                <a16:creationId xmlns:a16="http://schemas.microsoft.com/office/drawing/2014/main" id="{C77C69D5-514F-6EB3-AA78-969C4AE310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A4E2C87-FA7E-CC6F-77DC-2251AC8D3F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30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C0D07-BBA6-9FCE-0B59-5B5FDF3D9278}"/>
              </a:ext>
            </a:extLst>
          </p:cNvPr>
          <p:cNvGrpSpPr/>
          <p:nvPr/>
        </p:nvGrpSpPr>
        <p:grpSpPr>
          <a:xfrm>
            <a:off x="9499340" y="1365433"/>
            <a:ext cx="859531" cy="169277"/>
            <a:chOff x="1992327" y="3559447"/>
            <a:chExt cx="859531" cy="284882"/>
          </a:xfrm>
        </p:grpSpPr>
        <p:sp>
          <p:nvSpPr>
            <p:cNvPr id="26" name="TextBox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931972-7BF2-2645-A577-FE6870370B07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848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OpCode_05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F10CE4-80EC-1EC1-523A-164D658EC14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4841"/>
              <a:ext cx="731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B2EB2E-24B5-752E-58F1-E29E7A247122}"/>
              </a:ext>
            </a:extLst>
          </p:cNvPr>
          <p:cNvGrpSpPr/>
          <p:nvPr/>
        </p:nvGrpSpPr>
        <p:grpSpPr>
          <a:xfrm>
            <a:off x="3216547" y="1002019"/>
            <a:ext cx="859531" cy="169277"/>
            <a:chOff x="1992327" y="3559447"/>
            <a:chExt cx="859531" cy="256394"/>
          </a:xfrm>
        </p:grpSpPr>
        <p:sp>
          <p:nvSpPr>
            <p:cNvPr id="30" name="TextBox 2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B00FF8-DAE8-FAAD-C659-34F801E845F6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F623D-9B6D-874F-54FD-9547E50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97148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BEEE7-DE8E-A6F6-12B2-E619388FA1D3}"/>
              </a:ext>
            </a:extLst>
          </p:cNvPr>
          <p:cNvGrpSpPr/>
          <p:nvPr/>
        </p:nvGrpSpPr>
        <p:grpSpPr>
          <a:xfrm>
            <a:off x="3350793" y="1227091"/>
            <a:ext cx="859531" cy="169277"/>
            <a:chOff x="1992327" y="3559447"/>
            <a:chExt cx="859531" cy="256394"/>
          </a:xfrm>
        </p:grpSpPr>
        <p:sp>
          <p:nvSpPr>
            <p:cNvPr id="36" name="TextBox 35">
              <a:hlinkClick r:id="rId11" action="ppaction://hlinksldjump"/>
              <a:extLst>
                <a:ext uri="{FF2B5EF4-FFF2-40B4-BE49-F238E27FC236}">
                  <a16:creationId xmlns:a16="http://schemas.microsoft.com/office/drawing/2014/main" id="{BE0DFEE8-2764-ED24-03D2-EA50DC50CA08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0A6C63-2974-D30E-B037-4E4F7648C5E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673673-E635-CE3B-6B1C-499B8AD45D9E}"/>
              </a:ext>
            </a:extLst>
          </p:cNvPr>
          <p:cNvSpPr txBox="1"/>
          <p:nvPr/>
        </p:nvSpPr>
        <p:spPr>
          <a:xfrm>
            <a:off x="10354807" y="133162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Absolute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D1FCB-C1A4-505C-B90E-3060EF18A51F}"/>
              </a:ext>
            </a:extLst>
          </p:cNvPr>
          <p:cNvSpPr txBox="1"/>
          <p:nvPr/>
        </p:nvSpPr>
        <p:spPr>
          <a:xfrm>
            <a:off x="4016704" y="965481"/>
            <a:ext cx="387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16C09-DB02-F5CC-4C26-630EB38D06D0}"/>
              </a:ext>
            </a:extLst>
          </p:cNvPr>
          <p:cNvSpPr txBox="1"/>
          <p:nvPr/>
        </p:nvSpPr>
        <p:spPr>
          <a:xfrm>
            <a:off x="4136700" y="1188462"/>
            <a:ext cx="4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B2FA4B-79B7-F1AD-4806-7A6EA78E94D3}"/>
              </a:ext>
            </a:extLst>
          </p:cNvPr>
          <p:cNvSpPr txBox="1"/>
          <p:nvPr/>
        </p:nvSpPr>
        <p:spPr>
          <a:xfrm>
            <a:off x="10562271" y="1780130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30B0BC-FBD0-6A77-CABE-6717BC453B4A}"/>
              </a:ext>
            </a:extLst>
          </p:cNvPr>
          <p:cNvGrpSpPr/>
          <p:nvPr/>
        </p:nvGrpSpPr>
        <p:grpSpPr>
          <a:xfrm>
            <a:off x="9188050" y="892655"/>
            <a:ext cx="787395" cy="169278"/>
            <a:chOff x="8214098" y="345813"/>
            <a:chExt cx="787395" cy="169276"/>
          </a:xfrm>
        </p:grpSpPr>
        <p:sp>
          <p:nvSpPr>
            <p:cNvPr id="72" name="TextBox 71">
              <a:hlinkClick r:id="rId12" action="ppaction://hlinksldjump"/>
              <a:extLst>
                <a:ext uri="{FF2B5EF4-FFF2-40B4-BE49-F238E27FC236}">
                  <a16:creationId xmlns:a16="http://schemas.microsoft.com/office/drawing/2014/main" id="{65606891-B5E7-8179-6960-042FA940AB1D}"/>
                </a:ext>
              </a:extLst>
            </p:cNvPr>
            <p:cNvSpPr txBox="1"/>
            <p:nvPr/>
          </p:nvSpPr>
          <p:spPr>
            <a:xfrm>
              <a:off x="8214098" y="345813"/>
              <a:ext cx="787395" cy="16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5E9741-7E39-156D-BA23-2A9340D9996D}"/>
                </a:ext>
              </a:extLst>
            </p:cNvPr>
            <p:cNvCxnSpPr>
              <a:cxnSpLocks/>
            </p:cNvCxnSpPr>
            <p:nvPr/>
          </p:nvCxnSpPr>
          <p:spPr>
            <a:xfrm>
              <a:off x="8294390" y="379092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1FF404-3454-13DA-FFBC-DE78AF6CFFE0}"/>
              </a:ext>
            </a:extLst>
          </p:cNvPr>
          <p:cNvSpPr txBox="1"/>
          <p:nvPr/>
        </p:nvSpPr>
        <p:spPr>
          <a:xfrm>
            <a:off x="9918139" y="846486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BRK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79D2716-BFFB-8889-E595-BC4F1BE9E92E}"/>
              </a:ext>
            </a:extLst>
          </p:cNvPr>
          <p:cNvCxnSpPr>
            <a:cxnSpLocks/>
            <a:endCxn id="26" idx="1"/>
          </p:cNvCxnSpPr>
          <p:nvPr/>
        </p:nvCxnSpPr>
        <p:spPr>
          <a:xfrm rot="5400000" flipH="1" flipV="1">
            <a:off x="8707564" y="1884445"/>
            <a:ext cx="1226149" cy="357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77ECC5-AF44-E23C-4024-5BF0325CBB67}"/>
              </a:ext>
            </a:extLst>
          </p:cNvPr>
          <p:cNvSpPr txBox="1"/>
          <p:nvPr/>
        </p:nvSpPr>
        <p:spPr>
          <a:xfrm>
            <a:off x="10458539" y="155587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ALU Immediate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413A21D6-D4CB-42CF-82A9-2D574D80DED6}"/>
              </a:ext>
            </a:extLst>
          </p:cNvPr>
          <p:cNvCxnSpPr>
            <a:cxnSpLocks/>
            <a:endCxn id="36" idx="1"/>
          </p:cNvCxnSpPr>
          <p:nvPr/>
        </p:nvCxnSpPr>
        <p:spPr>
          <a:xfrm rot="5400000" flipH="1" flipV="1">
            <a:off x="2546864" y="1872294"/>
            <a:ext cx="1364492" cy="2433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80CD719C-467A-C203-49C8-760A4CFC3833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2314650" y="1752546"/>
            <a:ext cx="1567785" cy="2360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C7757CF-A5E6-AE8D-0F2B-0106A955D073}"/>
              </a:ext>
            </a:extLst>
          </p:cNvPr>
          <p:cNvSpPr txBox="1"/>
          <p:nvPr/>
        </p:nvSpPr>
        <p:spPr>
          <a:xfrm>
            <a:off x="7052473" y="846486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Reg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35234A3-DAF6-10A7-E34F-57D506C758CE}"/>
              </a:ext>
            </a:extLst>
          </p:cNvPr>
          <p:cNvSpPr txBox="1"/>
          <p:nvPr/>
        </p:nvSpPr>
        <p:spPr>
          <a:xfrm>
            <a:off x="7707529" y="1365147"/>
            <a:ext cx="859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Out </a:t>
            </a:r>
            <a:r>
              <a:rPr lang="en-US" sz="1100" err="1"/>
              <a:t>Imm</a:t>
            </a:r>
            <a:endParaRPr lang="en-US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4D078F-F12F-C183-5E00-378DC9646968}"/>
              </a:ext>
            </a:extLst>
          </p:cNvPr>
          <p:cNvSpPr/>
          <p:nvPr/>
        </p:nvSpPr>
        <p:spPr>
          <a:xfrm>
            <a:off x="812988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C72D02-3FF0-35C1-070D-72175EDD5E1A}"/>
              </a:ext>
            </a:extLst>
          </p:cNvPr>
          <p:cNvSpPr/>
          <p:nvPr/>
        </p:nvSpPr>
        <p:spPr>
          <a:xfrm>
            <a:off x="841361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275A6F-6DEF-5BCF-9F6D-324F056A3D05}"/>
              </a:ext>
            </a:extLst>
          </p:cNvPr>
          <p:cNvSpPr/>
          <p:nvPr/>
        </p:nvSpPr>
        <p:spPr>
          <a:xfrm>
            <a:off x="8697335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0607B1-9DEB-367B-A415-E7E4E9940DC4}"/>
              </a:ext>
            </a:extLst>
          </p:cNvPr>
          <p:cNvSpPr/>
          <p:nvPr/>
        </p:nvSpPr>
        <p:spPr>
          <a:xfrm>
            <a:off x="5470271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341B0C-56EE-A0B4-A70C-D14BAEC67699}"/>
              </a:ext>
            </a:extLst>
          </p:cNvPr>
          <p:cNvSpPr/>
          <p:nvPr/>
        </p:nvSpPr>
        <p:spPr>
          <a:xfrm>
            <a:off x="5753994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BB3895B-2C34-441A-ED76-F1F53472232A}"/>
              </a:ext>
            </a:extLst>
          </p:cNvPr>
          <p:cNvSpPr/>
          <p:nvPr/>
        </p:nvSpPr>
        <p:spPr>
          <a:xfrm>
            <a:off x="6037717" y="4307332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F050CE-C690-907A-D6A6-FC211934B5C7}"/>
              </a:ext>
            </a:extLst>
          </p:cNvPr>
          <p:cNvSpPr/>
          <p:nvPr/>
        </p:nvSpPr>
        <p:spPr>
          <a:xfrm>
            <a:off x="2853646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8535E4-5206-F08D-FA45-66DD78C32379}"/>
              </a:ext>
            </a:extLst>
          </p:cNvPr>
          <p:cNvSpPr/>
          <p:nvPr/>
        </p:nvSpPr>
        <p:spPr>
          <a:xfrm>
            <a:off x="3137369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4DBC4F-1180-17AB-7134-2EB56019BB8E}"/>
              </a:ext>
            </a:extLst>
          </p:cNvPr>
          <p:cNvSpPr/>
          <p:nvPr/>
        </p:nvSpPr>
        <p:spPr>
          <a:xfrm>
            <a:off x="3421092" y="4302520"/>
            <a:ext cx="253782" cy="2920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pic>
        <p:nvPicPr>
          <p:cNvPr id="89" name="Picture 88" descr="Diagram&#10;&#10;Description automatically generated with low confidence">
            <a:extLst>
              <a:ext uri="{FF2B5EF4-FFF2-40B4-BE49-F238E27FC236}">
                <a16:creationId xmlns:a16="http://schemas.microsoft.com/office/drawing/2014/main" id="{3FAA2D87-8568-C151-1C4A-51F9F9F7F0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50000" t="19257" r="4045" b="-1180"/>
          <a:stretch/>
        </p:blipFill>
        <p:spPr>
          <a:xfrm rot="10800000">
            <a:off x="2109724" y="5325912"/>
            <a:ext cx="659287" cy="459531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BDA7E04-D76E-2A9B-0115-A11FCD91F192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4592838" y="3549316"/>
            <a:ext cx="411147" cy="4151010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7A39E71-93E5-5258-6578-78265124423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4602601" y="3842801"/>
            <a:ext cx="136525" cy="38386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D2A422C-63C6-ADB1-54DB-9E891D0E5434}"/>
              </a:ext>
            </a:extLst>
          </p:cNvPr>
          <p:cNvSpPr txBox="1"/>
          <p:nvPr/>
        </p:nvSpPr>
        <p:spPr>
          <a:xfrm>
            <a:off x="2078534" y="4346042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B28D21-D224-1F10-6DEB-0C1B3B239536}"/>
              </a:ext>
            </a:extLst>
          </p:cNvPr>
          <p:cNvSpPr txBox="1"/>
          <p:nvPr/>
        </p:nvSpPr>
        <p:spPr>
          <a:xfrm>
            <a:off x="1823861" y="4346041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‘0’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C52E210-FE82-654E-47D2-BF6AC6E94946}"/>
              </a:ext>
            </a:extLst>
          </p:cNvPr>
          <p:cNvCxnSpPr>
            <a:cxnSpLocks/>
            <a:stCxn id="89" idx="3"/>
          </p:cNvCxnSpPr>
          <p:nvPr/>
        </p:nvCxnSpPr>
        <p:spPr>
          <a:xfrm rot="10800000">
            <a:off x="1808468" y="4453335"/>
            <a:ext cx="301257" cy="1102343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C59A4F0-E310-3AE8-014F-301637818FAC}"/>
              </a:ext>
            </a:extLst>
          </p:cNvPr>
          <p:cNvGrpSpPr/>
          <p:nvPr/>
        </p:nvGrpSpPr>
        <p:grpSpPr>
          <a:xfrm>
            <a:off x="556823" y="1019185"/>
            <a:ext cx="830677" cy="161583"/>
            <a:chOff x="1992327" y="3559447"/>
            <a:chExt cx="830677" cy="283170"/>
          </a:xfrm>
        </p:grpSpPr>
        <p:sp>
          <p:nvSpPr>
            <p:cNvPr id="99" name="TextBox 9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40444D-D5D0-957B-58D6-1850248371E6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OpCode_18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7BE2ED5-D1F0-6406-89CF-E7CADB4D6B42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67A54F-402B-3694-1943-C7A34A6EE695}"/>
              </a:ext>
            </a:extLst>
          </p:cNvPr>
          <p:cNvGrpSpPr/>
          <p:nvPr/>
        </p:nvGrpSpPr>
        <p:grpSpPr>
          <a:xfrm>
            <a:off x="709223" y="1200805"/>
            <a:ext cx="830677" cy="161583"/>
            <a:chOff x="1992327" y="3559447"/>
            <a:chExt cx="830677" cy="283170"/>
          </a:xfrm>
        </p:grpSpPr>
        <p:sp>
          <p:nvSpPr>
            <p:cNvPr id="105" name="TextBox 104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E56B9B-51BA-2570-03D3-F5BCCB587A72}"/>
                </a:ext>
              </a:extLst>
            </p:cNvPr>
            <p:cNvSpPr txBox="1"/>
            <p:nvPr/>
          </p:nvSpPr>
          <p:spPr>
            <a:xfrm>
              <a:off x="1992327" y="3559447"/>
              <a:ext cx="830677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OpCode_19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D818AC-4883-3B4A-B3F1-CB244460639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B9DA42-872C-EA0D-5D4D-3EFD25885A6F}"/>
              </a:ext>
            </a:extLst>
          </p:cNvPr>
          <p:cNvGrpSpPr/>
          <p:nvPr/>
        </p:nvGrpSpPr>
        <p:grpSpPr>
          <a:xfrm>
            <a:off x="861623" y="1382425"/>
            <a:ext cx="971741" cy="161583"/>
            <a:chOff x="1992327" y="3559447"/>
            <a:chExt cx="971741" cy="283170"/>
          </a:xfrm>
        </p:grpSpPr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267D7BF-B962-FD94-AE9D-E1FD3717AEE6}"/>
                </a:ext>
              </a:extLst>
            </p:cNvPr>
            <p:cNvSpPr txBox="1"/>
            <p:nvPr/>
          </p:nvSpPr>
          <p:spPr>
            <a:xfrm>
              <a:off x="1992327" y="3559447"/>
              <a:ext cx="97174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 err="1"/>
                <a:t>OpCode_MAG</a:t>
              </a:r>
              <a:endParaRPr lang="en-US" sz="1050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F768B05-2100-117D-3BE2-6B16A78543FC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EDCA1E8-433C-5870-B233-6A358F65A285}"/>
              </a:ext>
            </a:extLst>
          </p:cNvPr>
          <p:cNvGrpSpPr/>
          <p:nvPr/>
        </p:nvGrpSpPr>
        <p:grpSpPr>
          <a:xfrm>
            <a:off x="1014023" y="1564045"/>
            <a:ext cx="835485" cy="161583"/>
            <a:chOff x="1992327" y="3559447"/>
            <a:chExt cx="835485" cy="283170"/>
          </a:xfrm>
        </p:grpSpPr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F1701D29-0CCE-23CA-814F-4DB2968892B7}"/>
                </a:ext>
              </a:extLst>
            </p:cNvPr>
            <p:cNvSpPr txBox="1"/>
            <p:nvPr/>
          </p:nvSpPr>
          <p:spPr>
            <a:xfrm>
              <a:off x="1992327" y="3559447"/>
              <a:ext cx="83548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OpCode_1B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5E853CF-A042-1B4A-638E-6FC3B5C2CC7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9B7DAF-7B1A-FD31-8C96-09467A78E6D3}"/>
              </a:ext>
            </a:extLst>
          </p:cNvPr>
          <p:cNvGrpSpPr/>
          <p:nvPr/>
        </p:nvGrpSpPr>
        <p:grpSpPr>
          <a:xfrm>
            <a:off x="1166423" y="1745665"/>
            <a:ext cx="833883" cy="161583"/>
            <a:chOff x="1992327" y="3559447"/>
            <a:chExt cx="833883" cy="283170"/>
          </a:xfrm>
        </p:grpSpPr>
        <p:sp>
          <p:nvSpPr>
            <p:cNvPr id="114" name="TextBox 1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08F9BA8-8634-5785-BB43-A97FD7714F7A}"/>
                </a:ext>
              </a:extLst>
            </p:cNvPr>
            <p:cNvSpPr txBox="1"/>
            <p:nvPr/>
          </p:nvSpPr>
          <p:spPr>
            <a:xfrm>
              <a:off x="1992327" y="3559447"/>
              <a:ext cx="83388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OpCode_1C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FCFCF94-2F63-DA46-F1F1-96E374CB7FF9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C552068-8412-91E3-21C4-0E9B5B565EB2}"/>
              </a:ext>
            </a:extLst>
          </p:cNvPr>
          <p:cNvGrpSpPr/>
          <p:nvPr/>
        </p:nvGrpSpPr>
        <p:grpSpPr>
          <a:xfrm>
            <a:off x="1318823" y="1927285"/>
            <a:ext cx="845103" cy="161583"/>
            <a:chOff x="1992327" y="3559447"/>
            <a:chExt cx="845103" cy="283170"/>
          </a:xfrm>
        </p:grpSpPr>
        <p:sp>
          <p:nvSpPr>
            <p:cNvPr id="117" name="TextBox 1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DBE9DF-F8C5-C957-6636-40CE739F5EF8}"/>
                </a:ext>
              </a:extLst>
            </p:cNvPr>
            <p:cNvSpPr txBox="1"/>
            <p:nvPr/>
          </p:nvSpPr>
          <p:spPr>
            <a:xfrm>
              <a:off x="1992327" y="3559447"/>
              <a:ext cx="845103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79ECE65-2FFF-5BAF-C5FE-542F219D594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5329A26-4AEA-6618-7155-72BA354CE11B}"/>
              </a:ext>
            </a:extLst>
          </p:cNvPr>
          <p:cNvGrpSpPr/>
          <p:nvPr/>
        </p:nvGrpSpPr>
        <p:grpSpPr>
          <a:xfrm>
            <a:off x="1471223" y="2108905"/>
            <a:ext cx="827471" cy="161583"/>
            <a:chOff x="1992327" y="3559447"/>
            <a:chExt cx="827471" cy="283170"/>
          </a:xfrm>
        </p:grpSpPr>
        <p:sp>
          <p:nvSpPr>
            <p:cNvPr id="120" name="TextBox 1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989B634F-8875-5FD6-5FC7-8EE3F202B202}"/>
                </a:ext>
              </a:extLst>
            </p:cNvPr>
            <p:cNvSpPr txBox="1"/>
            <p:nvPr/>
          </p:nvSpPr>
          <p:spPr>
            <a:xfrm>
              <a:off x="1992327" y="3559447"/>
              <a:ext cx="827471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OpCode_1E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2B7DBD1-D406-6A7D-E5B6-8D977FAC02F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2C4BDB1-A36A-F902-33FF-3BE2AD1E2589}"/>
              </a:ext>
            </a:extLst>
          </p:cNvPr>
          <p:cNvGrpSpPr/>
          <p:nvPr/>
        </p:nvGrpSpPr>
        <p:grpSpPr>
          <a:xfrm>
            <a:off x="1623623" y="2290522"/>
            <a:ext cx="824265" cy="161583"/>
            <a:chOff x="1992327" y="3559447"/>
            <a:chExt cx="824265" cy="283170"/>
          </a:xfrm>
        </p:grpSpPr>
        <p:sp>
          <p:nvSpPr>
            <p:cNvPr id="123" name="TextBox 1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89591CF-D09F-DDF4-570E-A7634E9A2880}"/>
                </a:ext>
              </a:extLst>
            </p:cNvPr>
            <p:cNvSpPr txBox="1"/>
            <p:nvPr/>
          </p:nvSpPr>
          <p:spPr>
            <a:xfrm>
              <a:off x="1992327" y="3559447"/>
              <a:ext cx="824265" cy="2831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050" dirty="0"/>
                <a:t>OpCode_1F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A0E2DC-D6A5-0579-522C-FEC0932A63D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A3828AEE-265B-F1B0-99BE-D20A397BEBF5}"/>
              </a:ext>
            </a:extLst>
          </p:cNvPr>
          <p:cNvCxnSpPr>
            <a:stCxn id="99" idx="1"/>
          </p:cNvCxnSpPr>
          <p:nvPr/>
        </p:nvCxnSpPr>
        <p:spPr>
          <a:xfrm rot="10800000" flipV="1">
            <a:off x="351329" y="1099977"/>
            <a:ext cx="205494" cy="15544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7A7BBB2-814D-0208-003B-BF0D6D9659B7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 flipV="1">
            <a:off x="515761" y="1281597"/>
            <a:ext cx="193462" cy="1386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32ED23-65DF-56BD-5AEA-6475873C8376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672185" y="1463217"/>
            <a:ext cx="189439" cy="11992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E82D69C-8BCC-9C78-9700-5E8B3090C232}"/>
              </a:ext>
            </a:extLst>
          </p:cNvPr>
          <p:cNvCxnSpPr>
            <a:cxnSpLocks/>
            <a:stCxn id="111" idx="1"/>
          </p:cNvCxnSpPr>
          <p:nvPr/>
        </p:nvCxnSpPr>
        <p:spPr>
          <a:xfrm rot="10800000" flipV="1">
            <a:off x="830599" y="1644837"/>
            <a:ext cx="183425" cy="10196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102DA0D4-76C0-9DCD-C965-57EE1D65F63F}"/>
              </a:ext>
            </a:extLst>
          </p:cNvPr>
          <p:cNvCxnSpPr>
            <a:cxnSpLocks/>
            <a:stCxn id="114" idx="1"/>
          </p:cNvCxnSpPr>
          <p:nvPr/>
        </p:nvCxnSpPr>
        <p:spPr>
          <a:xfrm rot="10800000" flipV="1">
            <a:off x="1001051" y="1826457"/>
            <a:ext cx="165373" cy="8460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B0B3F4EC-DD2A-C854-5839-3E3A8CCFBCDB}"/>
              </a:ext>
            </a:extLst>
          </p:cNvPr>
          <p:cNvCxnSpPr>
            <a:cxnSpLocks/>
            <a:stCxn id="117" idx="1"/>
          </p:cNvCxnSpPr>
          <p:nvPr/>
        </p:nvCxnSpPr>
        <p:spPr>
          <a:xfrm rot="10800000" flipV="1">
            <a:off x="1153455" y="2008077"/>
            <a:ext cx="165369" cy="6423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6333EF6-5AA8-C614-2776-9BF87C4DD80C}"/>
              </a:ext>
            </a:extLst>
          </p:cNvPr>
          <p:cNvCxnSpPr>
            <a:cxnSpLocks/>
            <a:stCxn id="120" idx="1"/>
          </p:cNvCxnSpPr>
          <p:nvPr/>
        </p:nvCxnSpPr>
        <p:spPr>
          <a:xfrm rot="10800000" flipV="1">
            <a:off x="1317889" y="2189697"/>
            <a:ext cx="153334" cy="4867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08F6377C-6EDA-DDE7-3359-72FAD0AE0E7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V="1">
            <a:off x="1482321" y="2371313"/>
            <a:ext cx="141302" cy="319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hlinkClick r:id="rId15" action="ppaction://hlinksldjump"/>
            <a:extLst>
              <a:ext uri="{FF2B5EF4-FFF2-40B4-BE49-F238E27FC236}">
                <a16:creationId xmlns:a16="http://schemas.microsoft.com/office/drawing/2014/main" id="{9B5F8B9C-726A-6AB1-06E8-A4C5F44494AE}"/>
              </a:ext>
            </a:extLst>
          </p:cNvPr>
          <p:cNvSpPr txBox="1"/>
          <p:nvPr/>
        </p:nvSpPr>
        <p:spPr>
          <a:xfrm>
            <a:off x="1368176" y="961598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MAAL</a:t>
            </a:r>
          </a:p>
        </p:txBody>
      </p:sp>
      <p:sp>
        <p:nvSpPr>
          <p:cNvPr id="146" name="TextBox 145">
            <a:hlinkClick r:id="rId16" action="ppaction://hlinksldjump"/>
            <a:extLst>
              <a:ext uri="{FF2B5EF4-FFF2-40B4-BE49-F238E27FC236}">
                <a16:creationId xmlns:a16="http://schemas.microsoft.com/office/drawing/2014/main" id="{4538B22B-158B-42E6-F5DB-2DD3CBC20A36}"/>
              </a:ext>
            </a:extLst>
          </p:cNvPr>
          <p:cNvSpPr txBox="1"/>
          <p:nvPr/>
        </p:nvSpPr>
        <p:spPr>
          <a:xfrm>
            <a:off x="1520576" y="1162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MAAH</a:t>
            </a:r>
          </a:p>
        </p:txBody>
      </p:sp>
      <p:sp>
        <p:nvSpPr>
          <p:cNvPr id="147" name="TextBox 146">
            <a:hlinkClick r:id="rId17" action="ppaction://hlinksldjump"/>
            <a:extLst>
              <a:ext uri="{FF2B5EF4-FFF2-40B4-BE49-F238E27FC236}">
                <a16:creationId xmlns:a16="http://schemas.microsoft.com/office/drawing/2014/main" id="{C3EF2A60-6A4C-C119-00A8-678197310B9D}"/>
              </a:ext>
            </a:extLst>
          </p:cNvPr>
          <p:cNvSpPr txBox="1"/>
          <p:nvPr/>
        </p:nvSpPr>
        <p:spPr>
          <a:xfrm>
            <a:off x="1781103" y="1338783"/>
            <a:ext cx="324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1A</a:t>
            </a:r>
          </a:p>
        </p:txBody>
      </p:sp>
      <p:sp>
        <p:nvSpPr>
          <p:cNvPr id="148" name="TextBox 147">
            <a:hlinkClick r:id="rId18" action="ppaction://hlinksldjump"/>
            <a:extLst>
              <a:ext uri="{FF2B5EF4-FFF2-40B4-BE49-F238E27FC236}">
                <a16:creationId xmlns:a16="http://schemas.microsoft.com/office/drawing/2014/main" id="{D6B11A41-6C0F-2785-D7DB-540CA4260A3C}"/>
              </a:ext>
            </a:extLst>
          </p:cNvPr>
          <p:cNvSpPr txBox="1"/>
          <p:nvPr/>
        </p:nvSpPr>
        <p:spPr>
          <a:xfrm>
            <a:off x="1807170" y="1521263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149" name="TextBox 148">
            <a:hlinkClick r:id="rId19" action="ppaction://hlinksldjump"/>
            <a:extLst>
              <a:ext uri="{FF2B5EF4-FFF2-40B4-BE49-F238E27FC236}">
                <a16:creationId xmlns:a16="http://schemas.microsoft.com/office/drawing/2014/main" id="{1E0E6D9F-7D3A-F084-EF46-E45BAD01AA94}"/>
              </a:ext>
            </a:extLst>
          </p:cNvPr>
          <p:cNvSpPr txBox="1"/>
          <p:nvPr/>
        </p:nvSpPr>
        <p:spPr>
          <a:xfrm>
            <a:off x="1959570" y="17037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MGA</a:t>
            </a:r>
          </a:p>
        </p:txBody>
      </p:sp>
      <p:sp>
        <p:nvSpPr>
          <p:cNvPr id="150" name="TextBox 149">
            <a:hlinkClick r:id="rId19" action="ppaction://hlinksldjump"/>
            <a:extLst>
              <a:ext uri="{FF2B5EF4-FFF2-40B4-BE49-F238E27FC236}">
                <a16:creationId xmlns:a16="http://schemas.microsoft.com/office/drawing/2014/main" id="{DF751EA0-8ABB-5505-86C4-5B75AB451C1F}"/>
              </a:ext>
            </a:extLst>
          </p:cNvPr>
          <p:cNvSpPr txBox="1"/>
          <p:nvPr/>
        </p:nvSpPr>
        <p:spPr>
          <a:xfrm>
            <a:off x="2111970" y="1874191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39C9A7AD-D9E5-D0EB-DECF-073152418362}"/>
              </a:ext>
            </a:extLst>
          </p:cNvPr>
          <p:cNvSpPr txBox="1"/>
          <p:nvPr/>
        </p:nvSpPr>
        <p:spPr>
          <a:xfrm>
            <a:off x="2252338" y="206870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sp>
        <p:nvSpPr>
          <p:cNvPr id="152" name="TextBox 151">
            <a:hlinkClick r:id="rId19" action="ppaction://hlinksldjump"/>
            <a:extLst>
              <a:ext uri="{FF2B5EF4-FFF2-40B4-BE49-F238E27FC236}">
                <a16:creationId xmlns:a16="http://schemas.microsoft.com/office/drawing/2014/main" id="{113294D3-FDE6-7E8B-44F7-9400A88BCF6D}"/>
              </a:ext>
            </a:extLst>
          </p:cNvPr>
          <p:cNvSpPr txBox="1"/>
          <p:nvPr/>
        </p:nvSpPr>
        <p:spPr>
          <a:xfrm>
            <a:off x="2392706" y="2245167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Unused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78AD35-2E34-C18C-47A8-D362CCFB243E}"/>
              </a:ext>
            </a:extLst>
          </p:cNvPr>
          <p:cNvGrpSpPr/>
          <p:nvPr/>
        </p:nvGrpSpPr>
        <p:grpSpPr>
          <a:xfrm>
            <a:off x="3540906" y="1554814"/>
            <a:ext cx="859531" cy="169277"/>
            <a:chOff x="1992327" y="3559447"/>
            <a:chExt cx="859531" cy="256394"/>
          </a:xfrm>
        </p:grpSpPr>
        <p:sp>
          <p:nvSpPr>
            <p:cNvPr id="94" name="TextBox 93">
              <a:hlinkClick r:id="rId5" action="ppaction://hlinksldjump"/>
              <a:extLst>
                <a:ext uri="{FF2B5EF4-FFF2-40B4-BE49-F238E27FC236}">
                  <a16:creationId xmlns:a16="http://schemas.microsoft.com/office/drawing/2014/main" id="{E90AFE00-3DDA-67E5-5E8E-9810BBC1A851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OpCode_13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6E67E8-5CAD-C918-FE1C-60E554106436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E40A682-433D-5952-6101-27043AC8CCE3}"/>
              </a:ext>
            </a:extLst>
          </p:cNvPr>
          <p:cNvSpPr txBox="1"/>
          <p:nvPr/>
        </p:nvSpPr>
        <p:spPr>
          <a:xfrm>
            <a:off x="4330941" y="1503331"/>
            <a:ext cx="630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TST </a:t>
            </a:r>
            <a:r>
              <a:rPr lang="en-US" sz="1100" dirty="0" err="1"/>
              <a:t>Im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202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9886224F-CAA2-4EBC-A58B-02FD24426156}"/>
              </a:ext>
            </a:extLst>
          </p:cNvPr>
          <p:cNvSpPr/>
          <p:nvPr/>
        </p:nvSpPr>
        <p:spPr>
          <a:xfrm>
            <a:off x="1380006" y="1859929"/>
            <a:ext cx="80156" cy="42501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2120283-D86F-4ABD-85B3-501710FBE72B}"/>
              </a:ext>
            </a:extLst>
          </p:cNvPr>
          <p:cNvSpPr txBox="1">
            <a:spLocks/>
          </p:cNvSpPr>
          <p:nvPr/>
        </p:nvSpPr>
        <p:spPr>
          <a:xfrm>
            <a:off x="1524000" y="276949"/>
            <a:ext cx="9144000" cy="4250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ALU Interface – Flags, A,B Registers, Op Code selection (v2.0)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741D-940C-49CF-A062-A3AD42708A8B}"/>
              </a:ext>
            </a:extLst>
          </p:cNvPr>
          <p:cNvSpPr/>
          <p:nvPr/>
        </p:nvSpPr>
        <p:spPr>
          <a:xfrm>
            <a:off x="9889158" y="1242646"/>
            <a:ext cx="1787028" cy="54380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071295-7FBE-431D-A512-56AF088F8291}"/>
              </a:ext>
            </a:extLst>
          </p:cNvPr>
          <p:cNvSpPr/>
          <p:nvPr/>
        </p:nvSpPr>
        <p:spPr>
          <a:xfrm>
            <a:off x="6979137" y="3123316"/>
            <a:ext cx="2809347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ALU OpCode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437D5-7B7B-4D7C-B0C5-7791AA9C0D79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3371514" y="4103280"/>
            <a:ext cx="6479292" cy="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A768EA-8559-406C-9F9A-ACEC8CE3E13D}"/>
              </a:ext>
            </a:extLst>
          </p:cNvPr>
          <p:cNvSpPr/>
          <p:nvPr/>
        </p:nvSpPr>
        <p:spPr>
          <a:xfrm flipH="1">
            <a:off x="10439785" y="5628597"/>
            <a:ext cx="798179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56AE-EEE1-4601-81F1-D4BA1DBF3818}"/>
              </a:ext>
            </a:extLst>
          </p:cNvPr>
          <p:cNvSpPr txBox="1"/>
          <p:nvPr/>
        </p:nvSpPr>
        <p:spPr>
          <a:xfrm>
            <a:off x="10668000" y="6365609"/>
            <a:ext cx="56996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/>
              <a:t>Carry In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17F45E1-B5B3-4B1D-AFD6-AC5E7FEB2ACF}"/>
              </a:ext>
            </a:extLst>
          </p:cNvPr>
          <p:cNvSpPr/>
          <p:nvPr/>
        </p:nvSpPr>
        <p:spPr>
          <a:xfrm rot="16200000">
            <a:off x="10395880" y="4714721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74HC251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5FB46-8BD9-4C02-95A2-03038E0FC06F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9804425" y="4095263"/>
            <a:ext cx="1139979" cy="29994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EA69A9-A280-4BAD-AB66-AE6A1494E3AF}"/>
              </a:ext>
            </a:extLst>
          </p:cNvPr>
          <p:cNvSpPr/>
          <p:nvPr/>
        </p:nvSpPr>
        <p:spPr>
          <a:xfrm rot="16200000">
            <a:off x="9843181" y="5688988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D92FED-91CF-4735-AAB3-96A25615893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rot="10800000" flipH="1" flipV="1">
            <a:off x="10167746" y="5835423"/>
            <a:ext cx="500253" cy="637908"/>
          </a:xfrm>
          <a:prstGeom prst="bentConnector3">
            <a:avLst>
              <a:gd name="adj1" fmla="val -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916795-CAE7-4965-9DEF-F413C2624194}"/>
              </a:ext>
            </a:extLst>
          </p:cNvPr>
          <p:cNvCxnSpPr>
            <a:cxnSpLocks/>
          </p:cNvCxnSpPr>
          <p:nvPr/>
        </p:nvCxnSpPr>
        <p:spPr>
          <a:xfrm>
            <a:off x="5769205" y="5416623"/>
            <a:ext cx="4398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41F89F2-C680-4820-B376-72B5BCD40754}"/>
              </a:ext>
            </a:extLst>
          </p:cNvPr>
          <p:cNvSpPr txBox="1"/>
          <p:nvPr/>
        </p:nvSpPr>
        <p:spPr>
          <a:xfrm>
            <a:off x="6138946" y="5217727"/>
            <a:ext cx="1277914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Parallel Load Enable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EBF51E4-73DC-4DCC-A52A-7FCAD472FB1B}"/>
              </a:ext>
            </a:extLst>
          </p:cNvPr>
          <p:cNvCxnSpPr>
            <a:cxnSpLocks/>
            <a:stCxn id="48" idx="4"/>
            <a:endCxn id="68" idx="1"/>
          </p:cNvCxnSpPr>
          <p:nvPr/>
        </p:nvCxnSpPr>
        <p:spPr>
          <a:xfrm rot="16200000" flipH="1">
            <a:off x="4112697" y="4604753"/>
            <a:ext cx="1146284" cy="2368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252F1-02EB-42EA-8625-76BCDBE2C9A5}"/>
              </a:ext>
            </a:extLst>
          </p:cNvPr>
          <p:cNvSpPr/>
          <p:nvPr/>
        </p:nvSpPr>
        <p:spPr>
          <a:xfrm>
            <a:off x="4521949" y="4058581"/>
            <a:ext cx="9096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233A8CB9-402D-465D-98B7-D5952E3F26F9}"/>
              </a:ext>
            </a:extLst>
          </p:cNvPr>
          <p:cNvSpPr/>
          <p:nvPr/>
        </p:nvSpPr>
        <p:spPr>
          <a:xfrm rot="5400000">
            <a:off x="6386545" y="3217973"/>
            <a:ext cx="83672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/>
              <a:t>74HC157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03E707C-DAB0-4224-B779-23C920C80A64}"/>
              </a:ext>
            </a:extLst>
          </p:cNvPr>
          <p:cNvSpPr/>
          <p:nvPr/>
        </p:nvSpPr>
        <p:spPr>
          <a:xfrm>
            <a:off x="5220491" y="3076692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4b’0110 (ADD)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A175B8C-7C4C-438D-96C2-3443FBDFA711}"/>
              </a:ext>
            </a:extLst>
          </p:cNvPr>
          <p:cNvSpPr/>
          <p:nvPr/>
        </p:nvSpPr>
        <p:spPr>
          <a:xfrm>
            <a:off x="5215591" y="3461416"/>
            <a:ext cx="1390125" cy="21946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H[3:0]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FE7581-7C2B-4E9B-8B5D-339CF83307B7}"/>
              </a:ext>
            </a:extLst>
          </p:cNvPr>
          <p:cNvGrpSpPr/>
          <p:nvPr/>
        </p:nvGrpSpPr>
        <p:grpSpPr>
          <a:xfrm>
            <a:off x="2034537" y="2621657"/>
            <a:ext cx="843501" cy="184666"/>
            <a:chOff x="1992327" y="3559447"/>
            <a:chExt cx="843501" cy="184667"/>
          </a:xfrm>
        </p:grpSpPr>
        <p:sp>
          <p:nvSpPr>
            <p:cNvPr id="60" name="TextBox 59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50E3-A821-4528-8E04-10F76620023F}"/>
                </a:ext>
              </a:extLst>
            </p:cNvPr>
            <p:cNvSpPr txBox="1"/>
            <p:nvPr/>
          </p:nvSpPr>
          <p:spPr>
            <a:xfrm>
              <a:off x="1992327" y="3559447"/>
              <a:ext cx="843501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/>
                <a:t>OpCode_7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ACBF9A-4714-4715-AE28-4EBE518D064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1107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996657-AE1C-49A6-8479-184C10DA6E75}"/>
              </a:ext>
            </a:extLst>
          </p:cNvPr>
          <p:cNvCxnSpPr>
            <a:cxnSpLocks/>
            <a:stCxn id="60" idx="3"/>
            <a:endCxn id="53" idx="1"/>
          </p:cNvCxnSpPr>
          <p:nvPr/>
        </p:nvCxnSpPr>
        <p:spPr>
          <a:xfrm>
            <a:off x="2878038" y="2713990"/>
            <a:ext cx="3926871" cy="3146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9BFEF6-30D7-4A47-82CA-2FB57C936693}"/>
              </a:ext>
            </a:extLst>
          </p:cNvPr>
          <p:cNvSpPr txBox="1"/>
          <p:nvPr/>
        </p:nvSpPr>
        <p:spPr>
          <a:xfrm>
            <a:off x="4307619" y="254122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728FE5-CDBC-499D-8C71-18C7E0D1FA58}"/>
              </a:ext>
            </a:extLst>
          </p:cNvPr>
          <p:cNvSpPr txBox="1"/>
          <p:nvPr/>
        </p:nvSpPr>
        <p:spPr>
          <a:xfrm>
            <a:off x="6555284" y="3042832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947DB4-137A-4816-ADC4-6E0512B9C9E2}"/>
              </a:ext>
            </a:extLst>
          </p:cNvPr>
          <p:cNvSpPr txBox="1"/>
          <p:nvPr/>
        </p:nvSpPr>
        <p:spPr>
          <a:xfrm>
            <a:off x="6555284" y="3444616"/>
            <a:ext cx="2535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1</a:t>
            </a:r>
          </a:p>
        </p:txBody>
      </p:sp>
      <p:pic>
        <p:nvPicPr>
          <p:cNvPr id="68" name="Picture 6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3C3C8A-E755-406D-A760-451FCACC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5226" r="11520"/>
          <a:stretch/>
        </p:blipFill>
        <p:spPr>
          <a:xfrm>
            <a:off x="4804250" y="5092366"/>
            <a:ext cx="705703" cy="407879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1CD06F2-E1A4-43BA-BC65-A1A42FD96D3A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509952" y="5296306"/>
            <a:ext cx="225237" cy="7459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3488E9E-0387-462B-9173-8670588367EA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78038" y="2713990"/>
            <a:ext cx="2863113" cy="2813019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37780A8-F1FC-4B41-A1EC-FA61E6D62F56}"/>
              </a:ext>
            </a:extLst>
          </p:cNvPr>
          <p:cNvSpPr txBox="1"/>
          <p:nvPr/>
        </p:nvSpPr>
        <p:spPr>
          <a:xfrm>
            <a:off x="2531301" y="5296732"/>
            <a:ext cx="1981633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1"/>
              <a:t>Don’t update flags on BR relative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CEA64-E7DD-40DC-B037-433307F67662}"/>
              </a:ext>
            </a:extLst>
          </p:cNvPr>
          <p:cNvSpPr txBox="1"/>
          <p:nvPr/>
        </p:nvSpPr>
        <p:spPr>
          <a:xfrm>
            <a:off x="8445829" y="883631"/>
            <a:ext cx="276417" cy="16171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51"/>
              <a:t>MR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B7A3C6-6599-45B7-90F3-B357C3FDE01E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8722246" y="964487"/>
            <a:ext cx="2434501" cy="701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18AEC42-BF15-4599-A492-A9AE13027B6D}"/>
              </a:ext>
            </a:extLst>
          </p:cNvPr>
          <p:cNvCxnSpPr>
            <a:cxnSpLocks/>
            <a:stCxn id="100" idx="1"/>
            <a:endCxn id="97" idx="3"/>
          </p:cNvCxnSpPr>
          <p:nvPr/>
        </p:nvCxnSpPr>
        <p:spPr>
          <a:xfrm rot="16200000" flipV="1">
            <a:off x="7803754" y="-1687222"/>
            <a:ext cx="144252" cy="65617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A8F2BD3-D87A-435E-8F7E-BC9C9519DE97}"/>
              </a:ext>
            </a:extLst>
          </p:cNvPr>
          <p:cNvCxnSpPr>
            <a:cxnSpLocks/>
            <a:stCxn id="75" idx="1"/>
            <a:endCxn id="98" idx="3"/>
          </p:cNvCxnSpPr>
          <p:nvPr/>
        </p:nvCxnSpPr>
        <p:spPr>
          <a:xfrm rot="16200000" flipV="1">
            <a:off x="7732091" y="-2063685"/>
            <a:ext cx="439979" cy="6714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4C4AA9-CCD7-4E75-BDEE-5431C168B7D6}"/>
              </a:ext>
            </a:extLst>
          </p:cNvPr>
          <p:cNvSpPr txBox="1"/>
          <p:nvPr/>
        </p:nvSpPr>
        <p:spPr>
          <a:xfrm>
            <a:off x="3504702" y="934894"/>
            <a:ext cx="519694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3211141-BFF3-49B4-A39D-8DC90BA00252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3651951" y="1493700"/>
            <a:ext cx="502240" cy="278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154FDF-C0D7-46F7-9F5B-2C4BDBF09D00}"/>
              </a:ext>
            </a:extLst>
          </p:cNvPr>
          <p:cNvSpPr txBox="1"/>
          <p:nvPr/>
        </p:nvSpPr>
        <p:spPr>
          <a:xfrm>
            <a:off x="396188" y="1888249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aphicFrame>
        <p:nvGraphicFramePr>
          <p:cNvPr id="122" name="Table 110">
            <a:extLst>
              <a:ext uri="{FF2B5EF4-FFF2-40B4-BE49-F238E27FC236}">
                <a16:creationId xmlns:a16="http://schemas.microsoft.com/office/drawing/2014/main" id="{00D55C70-2B32-4E4F-9764-4E1639103CA2}"/>
              </a:ext>
            </a:extLst>
          </p:cNvPr>
          <p:cNvGraphicFramePr>
            <a:graphicFrameLocks noGrp="1"/>
          </p:cNvGraphicFramePr>
          <p:nvPr/>
        </p:nvGraphicFramePr>
        <p:xfrm>
          <a:off x="735025" y="1434212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graphicFrame>
        <p:nvGraphicFramePr>
          <p:cNvPr id="123" name="Table 110">
            <a:extLst>
              <a:ext uri="{FF2B5EF4-FFF2-40B4-BE49-F238E27FC236}">
                <a16:creationId xmlns:a16="http://schemas.microsoft.com/office/drawing/2014/main" id="{CE1D6F67-8776-4D02-B706-EEF5F261FC8E}"/>
              </a:ext>
            </a:extLst>
          </p:cNvPr>
          <p:cNvGraphicFramePr>
            <a:graphicFrameLocks noGrp="1"/>
          </p:cNvGraphicFramePr>
          <p:nvPr/>
        </p:nvGraphicFramePr>
        <p:xfrm>
          <a:off x="871607" y="1550171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42788A31-ED29-43BB-9B63-A634FCC6C30B}"/>
              </a:ext>
            </a:extLst>
          </p:cNvPr>
          <p:cNvSpPr txBox="1"/>
          <p:nvPr/>
        </p:nvSpPr>
        <p:spPr>
          <a:xfrm>
            <a:off x="391565" y="1434213"/>
            <a:ext cx="340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Clk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DE5662-3D72-4EE3-90EF-2C0A72DB5C7D}"/>
              </a:ext>
            </a:extLst>
          </p:cNvPr>
          <p:cNvGrpSpPr/>
          <p:nvPr/>
        </p:nvGrpSpPr>
        <p:grpSpPr>
          <a:xfrm>
            <a:off x="391561" y="1634256"/>
            <a:ext cx="354584" cy="246221"/>
            <a:chOff x="411018" y="1634251"/>
            <a:chExt cx="354583" cy="24622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700EAD-5DB7-4546-8613-7A6AE4E5302D}"/>
                </a:ext>
              </a:extLst>
            </p:cNvPr>
            <p:cNvSpPr txBox="1"/>
            <p:nvPr/>
          </p:nvSpPr>
          <p:spPr>
            <a:xfrm>
              <a:off x="411018" y="1634251"/>
              <a:ext cx="354583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A_I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34C0FE-8A45-4EE2-994D-23DFFB8829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6" y="1680431"/>
              <a:ext cx="182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5" name="Picture 1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C153C2-D7F9-4F31-AB7F-2820C0F2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289" r="54774"/>
          <a:stretch/>
        </p:blipFill>
        <p:spPr>
          <a:xfrm>
            <a:off x="5638092" y="5232381"/>
            <a:ext cx="581411" cy="416051"/>
          </a:xfrm>
          <a:prstGeom prst="rect">
            <a:avLst/>
          </a:prstGeom>
        </p:spPr>
      </p:pic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778AA801-D66B-4754-8657-B0A4C8055EB0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3645539" y="2002024"/>
            <a:ext cx="508652" cy="399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E2BF-4231-9A53-7DD3-8A2281454D5C}"/>
              </a:ext>
            </a:extLst>
          </p:cNvPr>
          <p:cNvGrpSpPr/>
          <p:nvPr/>
        </p:nvGrpSpPr>
        <p:grpSpPr>
          <a:xfrm>
            <a:off x="1908473" y="4012387"/>
            <a:ext cx="1463040" cy="182880"/>
            <a:chOff x="9859776" y="1158931"/>
            <a:chExt cx="1463040" cy="182880"/>
          </a:xfrm>
        </p:grpSpPr>
        <p:sp>
          <p:nvSpPr>
            <p:cNvPr id="93" name="Rectangl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E18F15-615D-68B3-9423-D92F1D079D08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AC2CF9E-6FE4-F4B9-F971-5E22F12D0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C4F08B23-90F7-C379-198D-00D2327DC27A}"/>
              </a:ext>
            </a:extLst>
          </p:cNvPr>
          <p:cNvSpPr/>
          <p:nvPr/>
        </p:nvSpPr>
        <p:spPr>
          <a:xfrm>
            <a:off x="2544191" y="14228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96" name="Rectangle 95">
            <a:hlinkClick r:id="rId6" action="ppaction://hlinksldjump"/>
            <a:extLst>
              <a:ext uri="{FF2B5EF4-FFF2-40B4-BE49-F238E27FC236}">
                <a16:creationId xmlns:a16="http://schemas.microsoft.com/office/drawing/2014/main" id="{82CD5E2C-2199-A8DB-1C7C-ECD984C7C02F}"/>
              </a:ext>
            </a:extLst>
          </p:cNvPr>
          <p:cNvSpPr/>
          <p:nvPr/>
        </p:nvSpPr>
        <p:spPr>
          <a:xfrm>
            <a:off x="2542985" y="191032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pic>
        <p:nvPicPr>
          <p:cNvPr id="92" name="Picture 91" descr="Diagram&#10;&#10;Description automatically generated with low confidence">
            <a:extLst>
              <a:ext uri="{FF2B5EF4-FFF2-40B4-BE49-F238E27FC236}">
                <a16:creationId xmlns:a16="http://schemas.microsoft.com/office/drawing/2014/main" id="{6FF29213-7C9E-2E3C-36DD-5B955D5D59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846162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7" name="Picture 9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3362D1-F9D0-A5F4-F06D-6E08DDE4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1365658"/>
            <a:ext cx="440821" cy="31172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F5CBFF-28ED-9557-F9C6-78930A20EB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3588" r="58979" b="29396"/>
          <a:stretch/>
        </p:blipFill>
        <p:spPr>
          <a:xfrm>
            <a:off x="4154192" y="91753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AAEC1-5FAB-681A-429D-C665458AB967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>
            <a:off x="4024396" y="1073394"/>
            <a:ext cx="12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7623F-AD97-6EDA-0551-C3C7E9305099}"/>
              </a:ext>
            </a:extLst>
          </p:cNvPr>
          <p:cNvGrpSpPr/>
          <p:nvPr/>
        </p:nvGrpSpPr>
        <p:grpSpPr>
          <a:xfrm rot="5400000">
            <a:off x="10685747" y="1837938"/>
            <a:ext cx="1094400" cy="445269"/>
            <a:chOff x="10355007" y="1964399"/>
            <a:chExt cx="1094400" cy="445269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DCEAE88-4D07-42C5-BCD7-30E76D4A7652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A8DA342-9C83-B68C-7569-7B290BA80BE9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68D48FB-4F27-20C5-A3ED-CE6B4EA750EE}"/>
              </a:ext>
            </a:extLst>
          </p:cNvPr>
          <p:cNvSpPr/>
          <p:nvPr/>
        </p:nvSpPr>
        <p:spPr>
          <a:xfrm>
            <a:off x="10020856" y="1982779"/>
            <a:ext cx="303885" cy="31682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6EBF11D-6019-51BE-DA8D-73632A1DB9D2}"/>
              </a:ext>
            </a:extLst>
          </p:cNvPr>
          <p:cNvSpPr/>
          <p:nvPr/>
        </p:nvSpPr>
        <p:spPr>
          <a:xfrm>
            <a:off x="7464512" y="4579448"/>
            <a:ext cx="2543635" cy="48928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Bus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2C23304-8E77-781D-4A9E-0F62993E81DC}"/>
              </a:ext>
            </a:extLst>
          </p:cNvPr>
          <p:cNvGrpSpPr/>
          <p:nvPr/>
        </p:nvGrpSpPr>
        <p:grpSpPr>
          <a:xfrm rot="5400000">
            <a:off x="10351761" y="3011746"/>
            <a:ext cx="1094400" cy="445269"/>
            <a:chOff x="10355007" y="1964399"/>
            <a:chExt cx="1094400" cy="44526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BE2DBF8-20CF-6FD1-7735-E751C2154C17}"/>
                </a:ext>
              </a:extLst>
            </p:cNvPr>
            <p:cNvSpPr/>
            <p:nvPr/>
          </p:nvSpPr>
          <p:spPr>
            <a:xfrm>
              <a:off x="10355007" y="19643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3E3BB-2875-6FA8-AA5B-8666ED3CAE72}"/>
                </a:ext>
              </a:extLst>
            </p:cNvPr>
            <p:cNvSpPr/>
            <p:nvPr/>
          </p:nvSpPr>
          <p:spPr>
            <a:xfrm>
              <a:off x="10507407" y="2116799"/>
              <a:ext cx="942000" cy="29286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74HC161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1588B4-01B1-F3F8-1DB3-EACFD7CFEEBD}"/>
              </a:ext>
            </a:extLst>
          </p:cNvPr>
          <p:cNvSpPr/>
          <p:nvPr/>
        </p:nvSpPr>
        <p:spPr>
          <a:xfrm>
            <a:off x="10320017" y="2134468"/>
            <a:ext cx="744827" cy="2390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AE4E3701-F81D-17B5-B880-B1D553DA6F06}"/>
              </a:ext>
            </a:extLst>
          </p:cNvPr>
          <p:cNvSpPr/>
          <p:nvPr/>
        </p:nvSpPr>
        <p:spPr>
          <a:xfrm>
            <a:off x="10320017" y="3202640"/>
            <a:ext cx="408883" cy="24197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65BE50C3-C538-A46A-8E59-175F2CC1F396}"/>
              </a:ext>
            </a:extLst>
          </p:cNvPr>
          <p:cNvCxnSpPr>
            <a:cxnSpLocks/>
            <a:stCxn id="106" idx="1"/>
            <a:endCxn id="92" idx="3"/>
          </p:cNvCxnSpPr>
          <p:nvPr/>
        </p:nvCxnSpPr>
        <p:spPr>
          <a:xfrm rot="16200000" flipV="1">
            <a:off x="7290110" y="-693072"/>
            <a:ext cx="837556" cy="62277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0B8B7B-EAC3-FC3A-9A5D-940AA75F8470}"/>
              </a:ext>
            </a:extLst>
          </p:cNvPr>
          <p:cNvSpPr txBox="1"/>
          <p:nvPr/>
        </p:nvSpPr>
        <p:spPr>
          <a:xfrm>
            <a:off x="11396822" y="17981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320021-FE64-2EF7-6BDA-2496CBED7FA5}"/>
              </a:ext>
            </a:extLst>
          </p:cNvPr>
          <p:cNvSpPr txBox="1"/>
          <p:nvPr/>
        </p:nvSpPr>
        <p:spPr>
          <a:xfrm>
            <a:off x="11094294" y="308145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D07568C-F4C4-4ECD-E2F9-C8578759DBD2}"/>
              </a:ext>
            </a:extLst>
          </p:cNvPr>
          <p:cNvSpPr txBox="1"/>
          <p:nvPr/>
        </p:nvSpPr>
        <p:spPr>
          <a:xfrm>
            <a:off x="11153027" y="478169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DDC8F4B-0EFA-C8C6-9A49-4B7A996DF7AD}"/>
              </a:ext>
            </a:extLst>
          </p:cNvPr>
          <p:cNvSpPr/>
          <p:nvPr/>
        </p:nvSpPr>
        <p:spPr>
          <a:xfrm rot="10800000">
            <a:off x="10279011" y="4802630"/>
            <a:ext cx="469475" cy="24322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25A7D6-F049-3DA1-3547-9853EECB3B0F}"/>
              </a:ext>
            </a:extLst>
          </p:cNvPr>
          <p:cNvCxnSpPr>
            <a:cxnSpLocks/>
          </p:cNvCxnSpPr>
          <p:nvPr/>
        </p:nvCxnSpPr>
        <p:spPr>
          <a:xfrm>
            <a:off x="478717" y="1936887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Table 110">
            <a:extLst>
              <a:ext uri="{FF2B5EF4-FFF2-40B4-BE49-F238E27FC236}">
                <a16:creationId xmlns:a16="http://schemas.microsoft.com/office/drawing/2014/main" id="{34D2FAB7-D586-F192-D66B-2E93A886D477}"/>
              </a:ext>
            </a:extLst>
          </p:cNvPr>
          <p:cNvGraphicFramePr>
            <a:graphicFrameLocks noGrp="1"/>
          </p:cNvGraphicFramePr>
          <p:nvPr/>
        </p:nvGraphicFramePr>
        <p:xfrm>
          <a:off x="731777" y="1936805"/>
          <a:ext cx="1378332" cy="2471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583">
                  <a:extLst>
                    <a:ext uri="{9D8B030D-6E8A-4147-A177-3AD203B41FA5}">
                      <a16:colId xmlns:a16="http://schemas.microsoft.com/office/drawing/2014/main" val="866373483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2024381536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58804817"/>
                    </a:ext>
                  </a:extLst>
                </a:gridCol>
                <a:gridCol w="344583">
                  <a:extLst>
                    <a:ext uri="{9D8B030D-6E8A-4147-A177-3AD203B41FA5}">
                      <a16:colId xmlns:a16="http://schemas.microsoft.com/office/drawing/2014/main" val="1655900654"/>
                    </a:ext>
                  </a:extLst>
                </a:gridCol>
              </a:tblGrid>
              <a:tr h="2471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70497"/>
                  </a:ext>
                </a:extLst>
              </a:tr>
            </a:tbl>
          </a:graphicData>
        </a:graphic>
      </p:graphicFrame>
      <p:sp>
        <p:nvSpPr>
          <p:cNvPr id="82" name="Arrow: Right 81">
            <a:hlinkClick r:id="rId9" action="ppaction://hlinksldjump"/>
            <a:extLst>
              <a:ext uri="{FF2B5EF4-FFF2-40B4-BE49-F238E27FC236}">
                <a16:creationId xmlns:a16="http://schemas.microsoft.com/office/drawing/2014/main" id="{465DA97F-4A4E-C0E5-53D6-91CCB3C6CD5C}"/>
              </a:ext>
            </a:extLst>
          </p:cNvPr>
          <p:cNvSpPr/>
          <p:nvPr/>
        </p:nvSpPr>
        <p:spPr>
          <a:xfrm flipH="1">
            <a:off x="7968343" y="5618061"/>
            <a:ext cx="2175453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B52C5-87D7-5764-DD5D-9D29A085472D}"/>
              </a:ext>
            </a:extLst>
          </p:cNvPr>
          <p:cNvSpPr txBox="1"/>
          <p:nvPr/>
        </p:nvSpPr>
        <p:spPr>
          <a:xfrm>
            <a:off x="280505" y="5911425"/>
            <a:ext cx="7595377" cy="76944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Notes: Registers A and B are implemented by two HC161s, each stores 4 bits as the typical HC273 and HC347 won't fit into the 16pin sockets on the ALU </a:t>
            </a:r>
            <a:r>
              <a:rPr lang="en-US" sz="1100" err="1"/>
              <a:t>wireup</a:t>
            </a:r>
            <a:r>
              <a:rPr lang="en-US" sz="1100"/>
              <a:t> board.</a:t>
            </a:r>
          </a:p>
          <a:p>
            <a:r>
              <a:rPr lang="en-US" sz="1100"/>
              <a:t>The branch relative instruction doesn’t update flag bits to avoid corrupting the flag register state when executing a branch instruction (which may occur due to the ADD operation performed)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A562A-ABE7-D2B4-5A47-73EF785CD0E9}"/>
              </a:ext>
            </a:extLst>
          </p:cNvPr>
          <p:cNvSpPr txBox="1"/>
          <p:nvPr/>
        </p:nvSpPr>
        <p:spPr>
          <a:xfrm>
            <a:off x="1006053" y="2563902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Branch Relative</a:t>
            </a:r>
          </a:p>
        </p:txBody>
      </p:sp>
    </p:spTree>
    <p:extLst>
      <p:ext uri="{BB962C8B-B14F-4D97-AF65-F5344CB8AC3E}">
        <p14:creationId xmlns:p14="http://schemas.microsoft.com/office/powerpoint/2010/main" val="15767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02A25-22BB-EE6B-4968-A2D759E0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EE932B-019A-DD15-D081-01917FB19071}"/>
              </a:ext>
            </a:extLst>
          </p:cNvPr>
          <p:cNvSpPr/>
          <p:nvPr/>
        </p:nvSpPr>
        <p:spPr>
          <a:xfrm>
            <a:off x="6474495" y="4484506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3E12A-8210-9177-E0C5-F31C144D8649}"/>
              </a:ext>
            </a:extLst>
          </p:cNvPr>
          <p:cNvSpPr/>
          <p:nvPr/>
        </p:nvSpPr>
        <p:spPr>
          <a:xfrm>
            <a:off x="6474495" y="4671969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7377B6-DC06-D27D-A95C-154DC8FE4E6C}"/>
              </a:ext>
            </a:extLst>
          </p:cNvPr>
          <p:cNvSpPr/>
          <p:nvPr/>
        </p:nvSpPr>
        <p:spPr>
          <a:xfrm>
            <a:off x="6474495" y="429704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6AE50-4481-97F5-E832-9228EA4FB65E}"/>
              </a:ext>
            </a:extLst>
          </p:cNvPr>
          <p:cNvSpPr/>
          <p:nvPr/>
        </p:nvSpPr>
        <p:spPr>
          <a:xfrm>
            <a:off x="6474495" y="4859432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A25E7-A8DC-EAF5-8C6F-639E0BC21721}"/>
              </a:ext>
            </a:extLst>
          </p:cNvPr>
          <p:cNvSpPr/>
          <p:nvPr/>
        </p:nvSpPr>
        <p:spPr>
          <a:xfrm>
            <a:off x="6474495" y="5046894"/>
            <a:ext cx="122180" cy="140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AFF0CE-DE1C-14BB-48C5-741146B9F9F3}"/>
              </a:ext>
            </a:extLst>
          </p:cNvPr>
          <p:cNvSpPr/>
          <p:nvPr/>
        </p:nvSpPr>
        <p:spPr>
          <a:xfrm>
            <a:off x="4615287" y="5698680"/>
            <a:ext cx="96253" cy="71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03F017-A01A-8367-42EE-87C8D8794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Output H Register to Data Bus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77F30-3C51-AD96-7660-10074859A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226" r="11520"/>
          <a:stretch/>
        </p:blipFill>
        <p:spPr>
          <a:xfrm>
            <a:off x="3331416" y="2647727"/>
            <a:ext cx="904875" cy="5229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375983-AD0A-93F6-E2DB-206347071233}"/>
              </a:ext>
            </a:extLst>
          </p:cNvPr>
          <p:cNvGrpSpPr/>
          <p:nvPr/>
        </p:nvGrpSpPr>
        <p:grpSpPr>
          <a:xfrm>
            <a:off x="5626727" y="1036278"/>
            <a:ext cx="3749888" cy="4917351"/>
            <a:chOff x="5626727" y="1036277"/>
            <a:chExt cx="3749888" cy="4917351"/>
          </a:xfrm>
        </p:grpSpPr>
        <p:pic>
          <p:nvPicPr>
            <p:cNvPr id="1026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EF788CED-62BE-9E16-B10A-DBFE2FAC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7" y="1036277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74HC245 Octal Bus Transceiver Pinout, Examples, Datasheet, Applications">
              <a:extLst>
                <a:ext uri="{FF2B5EF4-FFF2-40B4-BE49-F238E27FC236}">
                  <a16:creationId xmlns:a16="http://schemas.microsoft.com/office/drawing/2014/main" id="{C180CBB5-00C1-C54A-5B22-516CD1958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728" y="3648652"/>
              <a:ext cx="3749887" cy="23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667D7-342C-F582-9179-5577740F97DE}"/>
                </a:ext>
              </a:extLst>
            </p:cNvPr>
            <p:cNvSpPr txBox="1"/>
            <p:nvPr/>
          </p:nvSpPr>
          <p:spPr>
            <a:xfrm>
              <a:off x="7184571" y="1621310"/>
              <a:ext cx="997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BC5E3D-9C60-EB1E-524F-69E4E934A4BE}"/>
                </a:ext>
              </a:extLst>
            </p:cNvPr>
            <p:cNvSpPr txBox="1"/>
            <p:nvPr/>
          </p:nvSpPr>
          <p:spPr>
            <a:xfrm>
              <a:off x="7102513" y="4243373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HC245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H4 </a:t>
              </a:r>
              <a:r>
                <a:rPr lang="en-US">
                  <a:solidFill>
                    <a:srgbClr val="0070C0"/>
                  </a:solidFill>
                  <a:sym typeface="Wingdings" panose="05000000000000000000" pitchFamily="2" charset="2"/>
                </a:rPr>
                <a:t> Bus</a:t>
              </a:r>
              <a:endParaRPr lang="en-US">
                <a:solidFill>
                  <a:srgbClr val="0070C0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D4015D-27CE-D126-9057-E20CB519D433}"/>
              </a:ext>
            </a:extLst>
          </p:cNvPr>
          <p:cNvCxnSpPr>
            <a:cxnSpLocks/>
          </p:cNvCxnSpPr>
          <p:nvPr/>
        </p:nvCxnSpPr>
        <p:spPr>
          <a:xfrm flipV="1">
            <a:off x="5177111" y="5625276"/>
            <a:ext cx="18489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B96D1A-EFFC-705C-A8D6-34F48A7F2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4" y="2747379"/>
            <a:ext cx="730861" cy="522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7AF185-F990-DC17-4152-FEE9ECDA581D}"/>
              </a:ext>
            </a:extLst>
          </p:cNvPr>
          <p:cNvCxnSpPr>
            <a:cxnSpLocks/>
          </p:cNvCxnSpPr>
          <p:nvPr/>
        </p:nvCxnSpPr>
        <p:spPr>
          <a:xfrm flipV="1">
            <a:off x="5181019" y="3008608"/>
            <a:ext cx="18489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19AA0B4-4591-2B1C-C8C5-A4C3AAF7E8C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508422" y="3111657"/>
            <a:ext cx="2106374" cy="1464289"/>
          </a:xfrm>
          <a:prstGeom prst="bentConnector3">
            <a:avLst>
              <a:gd name="adj1" fmla="val 834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6CDC1D5E-16E7-D62D-7152-7F2EF7675F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0217" y="4902399"/>
            <a:ext cx="957409" cy="285687"/>
          </a:xfrm>
          <a:prstGeom prst="bentConnector3">
            <a:avLst>
              <a:gd name="adj1" fmla="val 99639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8" name="Connector: Elbow 1027">
            <a:extLst>
              <a:ext uri="{FF2B5EF4-FFF2-40B4-BE49-F238E27FC236}">
                <a16:creationId xmlns:a16="http://schemas.microsoft.com/office/drawing/2014/main" id="{847EE876-F114-50B0-9BEE-FE8781601E2D}"/>
              </a:ext>
            </a:extLst>
          </p:cNvPr>
          <p:cNvCxnSpPr>
            <a:cxnSpLocks/>
            <a:stCxn id="38" idx="3"/>
            <a:endCxn id="6" idx="1"/>
          </p:cNvCxnSpPr>
          <p:nvPr/>
        </p:nvCxnSpPr>
        <p:spPr>
          <a:xfrm flipV="1">
            <a:off x="2733230" y="2909225"/>
            <a:ext cx="598186" cy="640696"/>
          </a:xfrm>
          <a:prstGeom prst="bentConnector3">
            <a:avLst>
              <a:gd name="adj1" fmla="val 7916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0EA5F66-7765-67B7-5E65-EC6D36741D0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743156" y="3648653"/>
            <a:ext cx="390662" cy="55032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64F09E50-17EF-45AA-6F96-5B4E132971E6}"/>
              </a:ext>
            </a:extLst>
          </p:cNvPr>
          <p:cNvSpPr/>
          <p:nvPr/>
        </p:nvSpPr>
        <p:spPr>
          <a:xfrm>
            <a:off x="9720718" y="1034541"/>
            <a:ext cx="282975" cy="56241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  <a:p>
            <a:pPr algn="ctr"/>
            <a:endParaRPr lang="en-US"/>
          </a:p>
          <a:p>
            <a:pPr algn="ctr"/>
            <a:r>
              <a:rPr lang="en-US"/>
              <a:t>  Bus </a:t>
            </a:r>
          </a:p>
        </p:txBody>
      </p:sp>
      <p:sp>
        <p:nvSpPr>
          <p:cNvPr id="1041" name="Arrow: Right 1040">
            <a:extLst>
              <a:ext uri="{FF2B5EF4-FFF2-40B4-BE49-F238E27FC236}">
                <a16:creationId xmlns:a16="http://schemas.microsoft.com/office/drawing/2014/main" id="{D7D48B1B-5607-F969-0406-3A5D7BB88BAF}"/>
              </a:ext>
            </a:extLst>
          </p:cNvPr>
          <p:cNvSpPr/>
          <p:nvPr/>
        </p:nvSpPr>
        <p:spPr>
          <a:xfrm>
            <a:off x="9175262" y="174283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9EC81E4-90DC-EE40-22AF-C8A87E282CD7}"/>
              </a:ext>
            </a:extLst>
          </p:cNvPr>
          <p:cNvSpPr/>
          <p:nvPr/>
        </p:nvSpPr>
        <p:spPr>
          <a:xfrm>
            <a:off x="9171355" y="4286741"/>
            <a:ext cx="545455" cy="3693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27F076F-16C1-7EA4-CDAD-79801807B9A1}"/>
              </a:ext>
            </a:extLst>
          </p:cNvPr>
          <p:cNvSpPr txBox="1"/>
          <p:nvPr/>
        </p:nvSpPr>
        <p:spPr>
          <a:xfrm>
            <a:off x="1281975" y="5992783"/>
            <a:ext cx="7683194" cy="523220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opcode is 00110 (ALU </a:t>
            </a:r>
            <a:r>
              <a:rPr lang="en-US" sz="1400" dirty="0" err="1"/>
              <a:t>Im</a:t>
            </a:r>
            <a:r>
              <a:rPr lang="en-US" sz="1400" dirty="0"/>
              <a:t>) or 10011 (TST </a:t>
            </a:r>
            <a:r>
              <a:rPr lang="en-US" sz="1400" dirty="0" err="1"/>
              <a:t>Im</a:t>
            </a:r>
            <a:r>
              <a:rPr lang="en-US" sz="1400" dirty="0"/>
              <a:t>), only the upper 4 bit of H are used as a lower 4-bit value.</a:t>
            </a:r>
          </a:p>
          <a:p>
            <a:r>
              <a:rPr lang="en-US" sz="1400" dirty="0"/>
              <a:t>The upper 4-bits are sign extended.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AA16C59-1408-F06F-7A6E-5ED067A111EC}"/>
              </a:ext>
            </a:extLst>
          </p:cNvPr>
          <p:cNvSpPr/>
          <p:nvPr/>
        </p:nvSpPr>
        <p:spPr>
          <a:xfrm>
            <a:off x="5177111" y="4039169"/>
            <a:ext cx="1070799" cy="2671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200"/>
              <a:t>H Reg[7:4]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E0C468-2386-B0F1-037E-489F73C2537A}"/>
              </a:ext>
            </a:extLst>
          </p:cNvPr>
          <p:cNvCxnSpPr>
            <a:cxnSpLocks/>
          </p:cNvCxnSpPr>
          <p:nvPr/>
        </p:nvCxnSpPr>
        <p:spPr>
          <a:xfrm>
            <a:off x="5676032" y="2928567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66C9A-1BAB-6D92-F6D7-E0CCB4725DB2}"/>
              </a:ext>
            </a:extLst>
          </p:cNvPr>
          <p:cNvCxnSpPr>
            <a:cxnSpLocks/>
          </p:cNvCxnSpPr>
          <p:nvPr/>
        </p:nvCxnSpPr>
        <p:spPr>
          <a:xfrm>
            <a:off x="5705528" y="5556915"/>
            <a:ext cx="847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806E6E46-5968-A342-801C-EFC3A47360E5}"/>
              </a:ext>
            </a:extLst>
          </p:cNvPr>
          <p:cNvSpPr/>
          <p:nvPr/>
        </p:nvSpPr>
        <p:spPr>
          <a:xfrm>
            <a:off x="1045382" y="448450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µC 6: Out Reg H</a:t>
            </a:r>
          </a:p>
        </p:txBody>
      </p:sp>
      <p:sp>
        <p:nvSpPr>
          <p:cNvPr id="32" name="Arrow: Right 31">
            <a:hlinkClick r:id="rId6" action="ppaction://hlinksldjump"/>
            <a:extLst>
              <a:ext uri="{FF2B5EF4-FFF2-40B4-BE49-F238E27FC236}">
                <a16:creationId xmlns:a16="http://schemas.microsoft.com/office/drawing/2014/main" id="{70AADC22-4528-E8F4-93FD-B284B2CCC8D3}"/>
              </a:ext>
            </a:extLst>
          </p:cNvPr>
          <p:cNvSpPr/>
          <p:nvPr/>
        </p:nvSpPr>
        <p:spPr>
          <a:xfrm>
            <a:off x="5066692" y="1499132"/>
            <a:ext cx="731520" cy="73152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H Reg</a:t>
            </a:r>
          </a:p>
          <a:p>
            <a:pPr algn="ctr"/>
            <a:r>
              <a:rPr lang="en-US" sz="1400"/>
              <a:t>8 bits</a:t>
            </a:r>
          </a:p>
        </p:txBody>
      </p:sp>
      <p:pic>
        <p:nvPicPr>
          <p:cNvPr id="4" name="Picture 3">
            <a:hlinkClick r:id="rId7" action="ppaction://hlinksldjump"/>
            <a:extLst>
              <a:ext uri="{FF2B5EF4-FFF2-40B4-BE49-F238E27FC236}">
                <a16:creationId xmlns:a16="http://schemas.microsoft.com/office/drawing/2014/main" id="{5988C90A-3CFD-F53D-2D92-0AEE1216B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AD5EB50E-2BDD-8B66-B866-C7CE33F2724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32</a:t>
            </a:fld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35DC935-65CB-4664-F5B6-1D63CE069A98}"/>
              </a:ext>
            </a:extLst>
          </p:cNvPr>
          <p:cNvCxnSpPr>
            <a:cxnSpLocks/>
            <a:stCxn id="3" idx="1"/>
            <a:endCxn id="17" idx="1"/>
          </p:cNvCxnSpPr>
          <p:nvPr/>
        </p:nvCxnSpPr>
        <p:spPr>
          <a:xfrm rot="10800000" flipV="1">
            <a:off x="6474495" y="4367220"/>
            <a:ext cx="12700" cy="749850"/>
          </a:xfrm>
          <a:prstGeom prst="bentConnector3">
            <a:avLst>
              <a:gd name="adj1" fmla="val 4494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FD406-5D41-7F6A-28F5-915E11BCCE6F}"/>
              </a:ext>
            </a:extLst>
          </p:cNvPr>
          <p:cNvCxnSpPr>
            <a:cxnSpLocks/>
            <a:stCxn id="3" idx="1"/>
            <a:endCxn id="16" idx="1"/>
          </p:cNvCxnSpPr>
          <p:nvPr/>
        </p:nvCxnSpPr>
        <p:spPr>
          <a:xfrm rot="10800000" flipV="1">
            <a:off x="6474495" y="4367220"/>
            <a:ext cx="12700" cy="562388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CA10B37-A4A1-1CD9-1799-69AC889A6995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 flipV="1">
            <a:off x="6474495" y="4367219"/>
            <a:ext cx="12700" cy="374925"/>
          </a:xfrm>
          <a:prstGeom prst="bentConnector3">
            <a:avLst>
              <a:gd name="adj1" fmla="val 4450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3B0F314-AE58-4767-A257-BCECA32D40DD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6474495" y="4367220"/>
            <a:ext cx="12700" cy="187462"/>
          </a:xfrm>
          <a:prstGeom prst="bentConnector3">
            <a:avLst>
              <a:gd name="adj1" fmla="val 4538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E75C6CA-8438-1DBF-0BC2-025E6199B8D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721480" y="3281463"/>
            <a:ext cx="365760" cy="170119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06328AC-C0D9-F975-D998-01650766BD84}"/>
              </a:ext>
            </a:extLst>
          </p:cNvPr>
          <p:cNvCxnSpPr>
            <a:cxnSpLocks/>
            <a:stCxn id="38" idx="3"/>
            <a:endCxn id="49" idx="1"/>
          </p:cNvCxnSpPr>
          <p:nvPr/>
        </p:nvCxnSpPr>
        <p:spPr>
          <a:xfrm>
            <a:off x="2733230" y="3549921"/>
            <a:ext cx="1882057" cy="2184598"/>
          </a:xfrm>
          <a:prstGeom prst="bentConnector3">
            <a:avLst>
              <a:gd name="adj1" fmla="val 2538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36825F-F60D-5981-F131-A840B88A1716}"/>
              </a:ext>
            </a:extLst>
          </p:cNvPr>
          <p:cNvGrpSpPr/>
          <p:nvPr/>
        </p:nvGrpSpPr>
        <p:grpSpPr>
          <a:xfrm>
            <a:off x="934085" y="3196824"/>
            <a:ext cx="787395" cy="169278"/>
            <a:chOff x="1992327" y="3559447"/>
            <a:chExt cx="787395" cy="169276"/>
          </a:xfrm>
        </p:grpSpPr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F7A77FFF-25EB-B49B-2B58-98A2F0D579D4}"/>
                </a:ext>
              </a:extLst>
            </p:cNvPr>
            <p:cNvSpPr txBox="1"/>
            <p:nvPr/>
          </p:nvSpPr>
          <p:spPr>
            <a:xfrm>
              <a:off x="1992327" y="3559447"/>
              <a:ext cx="787395" cy="169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/>
                <a:t>OpCode_6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439A5B-A516-6962-D1A5-16BFBE8062E7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587638"/>
              <a:ext cx="6400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72ED3B-6072-7F9E-AEAE-9E155D8D81CD}"/>
              </a:ext>
            </a:extLst>
          </p:cNvPr>
          <p:cNvGrpSpPr/>
          <p:nvPr/>
        </p:nvGrpSpPr>
        <p:grpSpPr>
          <a:xfrm>
            <a:off x="883625" y="3619046"/>
            <a:ext cx="859531" cy="169277"/>
            <a:chOff x="1992327" y="3559447"/>
            <a:chExt cx="859531" cy="256394"/>
          </a:xfrm>
        </p:grpSpPr>
        <p:sp>
          <p:nvSpPr>
            <p:cNvPr id="34" name="TextBox 33">
              <a:hlinkClick r:id="rId9" action="ppaction://hlinksldjump"/>
              <a:extLst>
                <a:ext uri="{FF2B5EF4-FFF2-40B4-BE49-F238E27FC236}">
                  <a16:creationId xmlns:a16="http://schemas.microsoft.com/office/drawing/2014/main" id="{9928D698-1922-B5C7-3255-76B72315A421}"/>
                </a:ext>
              </a:extLst>
            </p:cNvPr>
            <p:cNvSpPr txBox="1"/>
            <p:nvPr/>
          </p:nvSpPr>
          <p:spPr>
            <a:xfrm>
              <a:off x="1992327" y="3559447"/>
              <a:ext cx="859531" cy="25639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100" dirty="0"/>
                <a:t>OpCode_13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3B2503-8C97-3EBC-4C0B-6A3450C5B63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07040"/>
              <a:ext cx="7315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6E895AC-C19C-3796-B200-5C53ABD5A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2002369" y="3288423"/>
            <a:ext cx="730861" cy="5229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CC971A-1D42-72BB-F697-3AF005336C6A}"/>
              </a:ext>
            </a:extLst>
          </p:cNvPr>
          <p:cNvSpPr txBox="1"/>
          <p:nvPr/>
        </p:nvSpPr>
        <p:spPr>
          <a:xfrm>
            <a:off x="3153298" y="3369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0: H</a:t>
            </a:r>
          </a:p>
          <a:p>
            <a:r>
              <a:rPr lang="en-US" sz="900" dirty="0"/>
              <a:t>1: H4</a:t>
            </a:r>
          </a:p>
        </p:txBody>
      </p: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0D2084-DF29-2D24-F067-7418405D4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9" r="54774"/>
          <a:stretch/>
        </p:blipFill>
        <p:spPr>
          <a:xfrm>
            <a:off x="4551764" y="5364047"/>
            <a:ext cx="730861" cy="522996"/>
          </a:xfrm>
          <a:prstGeom prst="rect">
            <a:avLst/>
          </a:prstGeom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F964398-12C4-0C53-65CA-6ECA8A649C6D}"/>
              </a:ext>
            </a:extLst>
          </p:cNvPr>
          <p:cNvCxnSpPr>
            <a:cxnSpLocks/>
          </p:cNvCxnSpPr>
          <p:nvPr/>
        </p:nvCxnSpPr>
        <p:spPr>
          <a:xfrm flipV="1">
            <a:off x="4236291" y="2897039"/>
            <a:ext cx="35574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B3DEDD1-547D-C546-590E-F10B4B921ACA}"/>
              </a:ext>
            </a:extLst>
          </p:cNvPr>
          <p:cNvSpPr txBox="1"/>
          <p:nvPr/>
        </p:nvSpPr>
        <p:spPr>
          <a:xfrm>
            <a:off x="1969470" y="3288395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9F012883-BD62-1A2E-4B53-0C8EE4093110}"/>
              </a:ext>
            </a:extLst>
          </p:cNvPr>
          <p:cNvSpPr txBox="1"/>
          <p:nvPr/>
        </p:nvSpPr>
        <p:spPr>
          <a:xfrm>
            <a:off x="1969470" y="3609238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13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DDF1153-D4C5-878B-B855-423184DAB654}"/>
              </a:ext>
            </a:extLst>
          </p:cNvPr>
          <p:cNvSpPr txBox="1"/>
          <p:nvPr/>
        </p:nvSpPr>
        <p:spPr>
          <a:xfrm>
            <a:off x="2572053" y="3398683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11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9AD49F3-879C-64F7-9444-9F123779ABA1}"/>
              </a:ext>
            </a:extLst>
          </p:cNvPr>
          <p:cNvSpPr txBox="1"/>
          <p:nvPr/>
        </p:nvSpPr>
        <p:spPr>
          <a:xfrm>
            <a:off x="3451358" y="2658738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C53B2106-3914-D87B-C8EE-65743E9FEB8F}"/>
              </a:ext>
            </a:extLst>
          </p:cNvPr>
          <p:cNvSpPr txBox="1"/>
          <p:nvPr/>
        </p:nvSpPr>
        <p:spPr>
          <a:xfrm>
            <a:off x="3451358" y="2973566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0B2881B-6647-45B7-D985-6EDA9F6B0AB2}"/>
              </a:ext>
            </a:extLst>
          </p:cNvPr>
          <p:cNvSpPr txBox="1"/>
          <p:nvPr/>
        </p:nvSpPr>
        <p:spPr>
          <a:xfrm>
            <a:off x="4034163" y="2758982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B6BEA195-6A4E-281C-FCED-F824E3F6FFA7}"/>
              </a:ext>
            </a:extLst>
          </p:cNvPr>
          <p:cNvSpPr txBox="1"/>
          <p:nvPr/>
        </p:nvSpPr>
        <p:spPr>
          <a:xfrm>
            <a:off x="4540949" y="2756484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C21F76B3-58F7-0564-8992-83FFB4547745}"/>
              </a:ext>
            </a:extLst>
          </p:cNvPr>
          <p:cNvSpPr txBox="1"/>
          <p:nvPr/>
        </p:nvSpPr>
        <p:spPr>
          <a:xfrm>
            <a:off x="4540949" y="3094041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B0C054E-32D3-7AD7-EDF9-59DC6F51898F}"/>
              </a:ext>
            </a:extLst>
          </p:cNvPr>
          <p:cNvSpPr txBox="1"/>
          <p:nvPr/>
        </p:nvSpPr>
        <p:spPr>
          <a:xfrm>
            <a:off x="5123572" y="2836234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6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3498B290-3684-290F-8A82-A94FD28E2ABF}"/>
              </a:ext>
            </a:extLst>
          </p:cNvPr>
          <p:cNvSpPr txBox="1"/>
          <p:nvPr/>
        </p:nvSpPr>
        <p:spPr>
          <a:xfrm>
            <a:off x="4518996" y="5364047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9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DA663D7E-E2FD-0EAB-8BE1-62AC1246CC30}"/>
              </a:ext>
            </a:extLst>
          </p:cNvPr>
          <p:cNvSpPr txBox="1"/>
          <p:nvPr/>
        </p:nvSpPr>
        <p:spPr>
          <a:xfrm>
            <a:off x="4515387" y="5690662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10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D0C5D07-C9A0-46BB-AD79-A592AAEA1BB6}"/>
              </a:ext>
            </a:extLst>
          </p:cNvPr>
          <p:cNvSpPr txBox="1"/>
          <p:nvPr/>
        </p:nvSpPr>
        <p:spPr>
          <a:xfrm>
            <a:off x="5171056" y="5456380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492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1FEA-EDA4-FF12-90F5-0A10EC5C0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Branch (v2.0)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1806882-918C-D9C8-DE8A-90D47ADD5F9C}"/>
              </a:ext>
            </a:extLst>
          </p:cNvPr>
          <p:cNvSpPr/>
          <p:nvPr/>
        </p:nvSpPr>
        <p:spPr>
          <a:xfrm rot="16200000">
            <a:off x="4909478" y="3268612"/>
            <a:ext cx="1097049" cy="366417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74HC151</a:t>
            </a:r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835F1750-F4C7-1FFB-BFAF-C1CBE7F0AA7F}"/>
              </a:ext>
            </a:extLst>
          </p:cNvPr>
          <p:cNvSpPr/>
          <p:nvPr/>
        </p:nvSpPr>
        <p:spPr>
          <a:xfrm flipH="1">
            <a:off x="7601619" y="3171092"/>
            <a:ext cx="2484911" cy="515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Flags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D47CA-1292-8015-F0BF-CF84F1E46CA4}"/>
              </a:ext>
            </a:extLst>
          </p:cNvPr>
          <p:cNvSpPr/>
          <p:nvPr/>
        </p:nvSpPr>
        <p:spPr>
          <a:xfrm rot="16200000">
            <a:off x="6997879" y="3227860"/>
            <a:ext cx="942000" cy="292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74HC161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9A0DD-7502-E07F-7CEB-246A5C7F1685}"/>
              </a:ext>
            </a:extLst>
          </p:cNvPr>
          <p:cNvCxnSpPr>
            <a:cxnSpLocks/>
          </p:cNvCxnSpPr>
          <p:nvPr/>
        </p:nvCxnSpPr>
        <p:spPr>
          <a:xfrm flipH="1">
            <a:off x="5632315" y="3217569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04DD7-392E-3E44-3984-D4E99A176DE9}"/>
              </a:ext>
            </a:extLst>
          </p:cNvPr>
          <p:cNvCxnSpPr>
            <a:cxnSpLocks/>
          </p:cNvCxnSpPr>
          <p:nvPr/>
        </p:nvCxnSpPr>
        <p:spPr>
          <a:xfrm flipH="1">
            <a:off x="5632315" y="3439144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440070-FDEC-8BDA-14EC-88E8AB92C90F}"/>
              </a:ext>
            </a:extLst>
          </p:cNvPr>
          <p:cNvCxnSpPr>
            <a:cxnSpLocks/>
          </p:cNvCxnSpPr>
          <p:nvPr/>
        </p:nvCxnSpPr>
        <p:spPr>
          <a:xfrm flipH="1">
            <a:off x="5632315" y="3660720"/>
            <a:ext cx="1690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CB849-26A2-724D-5EBD-1AC65A4504A3}"/>
              </a:ext>
            </a:extLst>
          </p:cNvPr>
          <p:cNvCxnSpPr>
            <a:cxnSpLocks/>
          </p:cNvCxnSpPr>
          <p:nvPr/>
        </p:nvCxnSpPr>
        <p:spPr>
          <a:xfrm flipH="1">
            <a:off x="5632316" y="2995995"/>
            <a:ext cx="567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F15A4F-7FD5-6CE3-0F19-0CA2C7373B7A}"/>
              </a:ext>
            </a:extLst>
          </p:cNvPr>
          <p:cNvSpPr txBox="1"/>
          <p:nvPr/>
        </p:nvSpPr>
        <p:spPr>
          <a:xfrm>
            <a:off x="6140185" y="279763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‘1’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E6CE4-BFD9-9990-D08A-44EE797FEDE0}"/>
              </a:ext>
            </a:extLst>
          </p:cNvPr>
          <p:cNvSpPr txBox="1"/>
          <p:nvPr/>
        </p:nvSpPr>
        <p:spPr>
          <a:xfrm>
            <a:off x="6565773" y="294299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‘N’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C24B4-7C48-A0A4-AFF9-76EEA52C23A3}"/>
              </a:ext>
            </a:extLst>
          </p:cNvPr>
          <p:cNvSpPr txBox="1"/>
          <p:nvPr/>
        </p:nvSpPr>
        <p:spPr>
          <a:xfrm>
            <a:off x="6550843" y="3152116"/>
            <a:ext cx="4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‘C’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4D57F-A434-1F6E-541B-4BC5E6BBCA51}"/>
              </a:ext>
            </a:extLst>
          </p:cNvPr>
          <p:cNvSpPr txBox="1"/>
          <p:nvPr/>
        </p:nvSpPr>
        <p:spPr>
          <a:xfrm>
            <a:off x="6569086" y="3387380"/>
            <a:ext cx="4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‘Z’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0C3FA-DEB7-C9BC-4460-0E3963C407A0}"/>
              </a:ext>
            </a:extLst>
          </p:cNvPr>
          <p:cNvSpPr txBox="1"/>
          <p:nvPr/>
        </p:nvSpPr>
        <p:spPr>
          <a:xfrm>
            <a:off x="5636211" y="2766105"/>
            <a:ext cx="386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D4</a:t>
            </a:r>
          </a:p>
          <a:p>
            <a:r>
              <a:rPr lang="en-US" sz="1400"/>
              <a:t>D5</a:t>
            </a:r>
          </a:p>
          <a:p>
            <a:r>
              <a:rPr lang="en-US" sz="1400"/>
              <a:t>D6</a:t>
            </a:r>
          </a:p>
          <a:p>
            <a:r>
              <a:rPr lang="en-US" sz="1400"/>
              <a:t>D7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6E3A0E-3B37-6FF6-F82C-15E756E7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91" y="1234175"/>
            <a:ext cx="2404283" cy="87161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68A079-241C-8336-2DAF-8C1146613D80}"/>
              </a:ext>
            </a:extLst>
          </p:cNvPr>
          <p:cNvCxnSpPr>
            <a:cxnSpLocks/>
          </p:cNvCxnSpPr>
          <p:nvPr/>
        </p:nvCxnSpPr>
        <p:spPr>
          <a:xfrm rot="5400000">
            <a:off x="5351823" y="2574621"/>
            <a:ext cx="448039" cy="418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1919E6-BDC2-8284-2309-8F92527FB5E4}"/>
              </a:ext>
            </a:extLst>
          </p:cNvPr>
          <p:cNvCxnSpPr>
            <a:cxnSpLocks/>
          </p:cNvCxnSpPr>
          <p:nvPr/>
        </p:nvCxnSpPr>
        <p:spPr>
          <a:xfrm rot="5400000">
            <a:off x="5051599" y="2637264"/>
            <a:ext cx="544139" cy="12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B6F1C-479C-64F2-44B3-42F217263F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9439" y="2371544"/>
            <a:ext cx="1376647" cy="871613"/>
          </a:xfrm>
          <a:prstGeom prst="bentConnector3">
            <a:avLst>
              <a:gd name="adj1" fmla="val 1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ax, clipart&#10;&#10;Description automatically generated">
            <a:extLst>
              <a:ext uri="{FF2B5EF4-FFF2-40B4-BE49-F238E27FC236}">
                <a16:creationId xmlns:a16="http://schemas.microsoft.com/office/drawing/2014/main" id="{61E96A45-179F-0A86-C1A3-0F1EF499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288" r="31715"/>
          <a:stretch/>
        </p:blipFill>
        <p:spPr>
          <a:xfrm rot="10800000">
            <a:off x="2990803" y="3132931"/>
            <a:ext cx="694381" cy="5089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1B3D0FF-7D26-CD22-72EC-63A94752CADA}"/>
              </a:ext>
            </a:extLst>
          </p:cNvPr>
          <p:cNvCxnSpPr>
            <a:stCxn id="4" idx="0"/>
          </p:cNvCxnSpPr>
          <p:nvPr/>
        </p:nvCxnSpPr>
        <p:spPr>
          <a:xfrm rot="10800000" flipV="1">
            <a:off x="3689281" y="3451818"/>
            <a:ext cx="1585512" cy="69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836999-E371-5438-2A90-07D2CA4B9DBE}"/>
              </a:ext>
            </a:extLst>
          </p:cNvPr>
          <p:cNvSpPr txBox="1"/>
          <p:nvPr/>
        </p:nvSpPr>
        <p:spPr>
          <a:xfrm>
            <a:off x="4898602" y="2142698"/>
            <a:ext cx="119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Q7  Q6  Q5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522DED-E479-CDCD-86BA-76E4D2097383}"/>
              </a:ext>
            </a:extLst>
          </p:cNvPr>
          <p:cNvSpPr txBox="1"/>
          <p:nvPr/>
        </p:nvSpPr>
        <p:spPr>
          <a:xfrm>
            <a:off x="6371541" y="1510451"/>
            <a:ext cx="15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Instruction LSB</a:t>
            </a:r>
          </a:p>
        </p:txBody>
      </p:sp>
      <p:graphicFrame>
        <p:nvGraphicFramePr>
          <p:cNvPr id="39" name="Table 6">
            <a:extLst>
              <a:ext uri="{FF2B5EF4-FFF2-40B4-BE49-F238E27FC236}">
                <a16:creationId xmlns:a16="http://schemas.microsoft.com/office/drawing/2014/main" id="{19F45AEA-21A5-0404-629E-B4497B3892C3}"/>
              </a:ext>
            </a:extLst>
          </p:cNvPr>
          <p:cNvGraphicFramePr>
            <a:graphicFrameLocks noGrp="1"/>
          </p:cNvGraphicFramePr>
          <p:nvPr/>
        </p:nvGraphicFramePr>
        <p:xfrm>
          <a:off x="5763237" y="3998417"/>
          <a:ext cx="5206979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3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69116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1169693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2074263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Instruction LSB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Equivalent Assembly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pic>
        <p:nvPicPr>
          <p:cNvPr id="40" name="Picture 3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5FA49AF-00B1-79CE-DFCF-659D8F182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 rot="10800000">
            <a:off x="2106710" y="2923544"/>
            <a:ext cx="934549" cy="66875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557EA64-4F37-7FCE-D5D3-6944631520AA}"/>
              </a:ext>
            </a:extLst>
          </p:cNvPr>
          <p:cNvCxnSpPr>
            <a:cxnSpLocks/>
            <a:stCxn id="7" idx="3"/>
            <a:endCxn id="40" idx="3"/>
          </p:cNvCxnSpPr>
          <p:nvPr/>
        </p:nvCxnSpPr>
        <p:spPr>
          <a:xfrm flipV="1">
            <a:off x="1912381" y="3257920"/>
            <a:ext cx="194329" cy="307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5B297B-5DF9-1606-5B4B-6B151E3CDD74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3041260" y="2435067"/>
            <a:ext cx="825109" cy="692597"/>
          </a:xfrm>
          <a:prstGeom prst="bentConnector3">
            <a:avLst>
              <a:gd name="adj1" fmla="val -277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CCA07D93-4E00-A212-7F46-9F7812A40FD0}"/>
              </a:ext>
            </a:extLst>
          </p:cNvPr>
          <p:cNvSpPr/>
          <p:nvPr/>
        </p:nvSpPr>
        <p:spPr>
          <a:xfrm>
            <a:off x="2403328" y="23436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sp>
        <p:nvSpPr>
          <p:cNvPr id="31" name="Arrow: Right 30">
            <a:hlinkClick r:id="rId9" action="ppaction://hlinksldjump"/>
            <a:extLst>
              <a:ext uri="{FF2B5EF4-FFF2-40B4-BE49-F238E27FC236}">
                <a16:creationId xmlns:a16="http://schemas.microsoft.com/office/drawing/2014/main" id="{38A6B86E-F84D-2AE7-B899-5B04785389ED}"/>
              </a:ext>
            </a:extLst>
          </p:cNvPr>
          <p:cNvSpPr/>
          <p:nvPr/>
        </p:nvSpPr>
        <p:spPr>
          <a:xfrm rot="5400000">
            <a:off x="4997871" y="1476531"/>
            <a:ext cx="731520" cy="73152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[7:5]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A80980-C982-6D15-229D-89957DC2CCD1}"/>
              </a:ext>
            </a:extLst>
          </p:cNvPr>
          <p:cNvGrpSpPr/>
          <p:nvPr/>
        </p:nvGrpSpPr>
        <p:grpSpPr>
          <a:xfrm>
            <a:off x="918134" y="3196294"/>
            <a:ext cx="994247" cy="184666"/>
            <a:chOff x="10114348" y="3078736"/>
            <a:chExt cx="994248" cy="184667"/>
          </a:xfrm>
          <a:solidFill>
            <a:srgbClr val="FFFFFF"/>
          </a:solidFill>
        </p:grpSpPr>
        <p:sp>
          <p:nvSpPr>
            <p:cNvPr id="7" name="TextBox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FB5F2E-B77F-A30F-C397-DE8D111B1065}"/>
                </a:ext>
              </a:extLst>
            </p:cNvPr>
            <p:cNvSpPr txBox="1"/>
            <p:nvPr/>
          </p:nvSpPr>
          <p:spPr>
            <a:xfrm>
              <a:off x="10114348" y="3078736"/>
              <a:ext cx="994248" cy="1846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/>
                <a:t>PC </a:t>
              </a:r>
              <a:r>
                <a:rPr lang="en-US" sz="1200" dirty="0" err="1"/>
                <a:t>Ld</a:t>
              </a:r>
              <a:r>
                <a:rPr lang="en-US" sz="1200" dirty="0"/>
                <a:t> Branch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44B139-AB1B-9F55-3190-48FEA7124E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82" y="3105035"/>
              <a:ext cx="546457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BD5450-F88C-90BF-6110-5027CFBD630A}"/>
              </a:ext>
            </a:extLst>
          </p:cNvPr>
          <p:cNvSpPr txBox="1"/>
          <p:nvPr/>
        </p:nvSpPr>
        <p:spPr>
          <a:xfrm>
            <a:off x="382067" y="1367099"/>
            <a:ext cx="3729790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PC </a:t>
            </a:r>
            <a:r>
              <a:rPr lang="en-US" sz="1200" dirty="0" err="1"/>
              <a:t>Ld</a:t>
            </a:r>
            <a:r>
              <a:rPr lang="en-US" sz="1200" dirty="0"/>
              <a:t> Lo is renamed to PC Load Branch.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459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96DC7C-89BE-BA4B-8B51-D5934B84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3840480" cy="457200"/>
          </a:xfrm>
        </p:spPr>
        <p:txBody>
          <a:bodyPr/>
          <a:lstStyle/>
          <a:p>
            <a:r>
              <a:rPr lang="en-US"/>
              <a:t>Instruction set (v2.0)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9B0FE0-152E-4AE3-86E0-8D1D6A884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08111"/>
              </p:ext>
            </p:extLst>
          </p:nvPr>
        </p:nvGraphicFramePr>
        <p:xfrm>
          <a:off x="763069" y="691687"/>
          <a:ext cx="8128002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171">
                  <a:extLst>
                    <a:ext uri="{9D8B030D-6E8A-4147-A177-3AD203B41FA5}">
                      <a16:colId xmlns:a16="http://schemas.microsoft.com/office/drawing/2014/main" val="2453504952"/>
                    </a:ext>
                  </a:extLst>
                </a:gridCol>
                <a:gridCol w="2609407">
                  <a:extLst>
                    <a:ext uri="{9D8B030D-6E8A-4147-A177-3AD203B41FA5}">
                      <a16:colId xmlns:a16="http://schemas.microsoft.com/office/drawing/2014/main" val="4034550085"/>
                    </a:ext>
                  </a:extLst>
                </a:gridCol>
                <a:gridCol w="4850424">
                  <a:extLst>
                    <a:ext uri="{9D8B030D-6E8A-4147-A177-3AD203B41FA5}">
                      <a16:colId xmlns:a16="http://schemas.microsoft.com/office/drawing/2014/main" val="2366930874"/>
                    </a:ext>
                  </a:extLst>
                </a:gridCol>
              </a:tblGrid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Op code</a:t>
                      </a:r>
                    </a:p>
                  </a:txBody>
                  <a:tcPr marT="18288" marB="1828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Instruction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Details</a:t>
                      </a:r>
                    </a:p>
                  </a:txBody>
                  <a:tcPr marT="18288" marB="18288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1911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 action="ppaction://hlinksldjump"/>
                        </a:rPr>
                        <a:t>NOP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operation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24024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 action="ppaction://hlinksldjump"/>
                        </a:rPr>
                        <a:t>BRK</a:t>
                      </a:r>
                      <a:endParaRPr lang="en-US" sz="100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Halt the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55652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4" action="ppaction://hlinksldjump"/>
                        </a:rPr>
                        <a:t>ALU</a:t>
                      </a:r>
                      <a:r>
                        <a:rPr lang="en-US" sz="1000" dirty="0"/>
                        <a:t> (Format ALU Rd, Rs1, Rs2)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ALU instruction </a:t>
                      </a:r>
                    </a:p>
                    <a:p>
                      <a:r>
                        <a:rPr lang="en-US" sz="1000" dirty="0"/>
                        <a:t>(OR, AND, XOR, NO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T, ADD, SUB, ASL, ROL, LSR, ASR, ROR, </a:t>
                      </a:r>
                      <a:r>
                        <a:rPr lang="en-US" sz="1000" dirty="0"/>
                        <a:t>ADC, SBC)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0038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LDR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26227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MOV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Copy Register (MOV instruction in ARM)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92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Branch Absolute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to an address (8bit)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06687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r>
                        <a:rPr lang="en-US" sz="1000"/>
                        <a:t>0x06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Immediate </a:t>
                      </a:r>
                    </a:p>
                    <a:p>
                      <a:r>
                        <a:rPr lang="en-US" sz="1000"/>
                        <a:t>(Format: ALU Rd, Rd, </a:t>
                      </a:r>
                      <a:r>
                        <a:rPr lang="en-US" sz="1000" err="1"/>
                        <a:t>imm</a:t>
                      </a:r>
                      <a:r>
                        <a:rPr lang="en-US" sz="1000"/>
                        <a:t>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ALU instruction with value from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809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BRANCH Relative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Relative Branch (+127  to -128)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5651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OUT register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a register as a character or integer  </a:t>
                      </a:r>
                      <a:endParaRPr lang="en-US" sz="1050" dirty="0"/>
                    </a:p>
                  </a:txBody>
                  <a:tcPr marT="18288" marB="1828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17644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1836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SMA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to address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956243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Load register from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4002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SMR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Store register into an address in another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2040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0x0D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OUT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Print the immediate next byte as a character or integer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6268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0x0E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PUSH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02441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0x0F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POP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/>
                    </a:p>
                  </a:txBody>
                  <a:tcPr marT="18288" marB="18288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193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0x10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 Subroutine, store current PC in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0265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0x11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 Subroutine, Load PC from stack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09218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0x12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sldjump"/>
                        </a:rPr>
                        <a:t>TST Registers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registers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2561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0x13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sldjump"/>
                        </a:rPr>
                        <a:t>TST Register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Compare register and immediate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3915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0x14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/>
                        </a:rPr>
                        <a:t>LDW1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295529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/>
                        <a:t>0x15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/>
                        </a:rPr>
                        <a:t>LDW2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1271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0x16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 action="ppaction://hlinksldjump"/>
                        </a:rPr>
                        <a:t>SDW1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1625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0x17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 action="ppaction://hlinksldjump"/>
                        </a:rPr>
                        <a:t>SDW2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Data Byte with Offset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93332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0x18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 action="ppaction://hlinksldjump"/>
                        </a:rPr>
                        <a:t>MAA1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1 (PC or SP)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36746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0x19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 action="ppaction://hlinksldjump"/>
                        </a:rPr>
                        <a:t>MAA2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with Offset to Address 2 (DP or BP)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0445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0x1A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 action="ppaction://hlinksldjump"/>
                        </a:rPr>
                        <a:t>MAG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Address to General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22510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0x1B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 action="ppaction://hlinksldjump"/>
                        </a:rPr>
                        <a:t>LDA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Address register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65637"/>
                  </a:ext>
                </a:extLst>
              </a:tr>
              <a:tr h="154173">
                <a:tc>
                  <a:txBody>
                    <a:bodyPr/>
                    <a:lstStyle/>
                    <a:p>
                      <a:r>
                        <a:rPr lang="en-US" sz="1000" dirty="0"/>
                        <a:t>0x1C</a:t>
                      </a:r>
                    </a:p>
                  </a:txBody>
                  <a:tcPr marT="18288" marB="1828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/>
                        </a:rPr>
                        <a:t>MGA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General to Address register </a:t>
                      </a:r>
                    </a:p>
                  </a:txBody>
                  <a:tcPr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34254"/>
                  </a:ext>
                </a:extLst>
              </a:tr>
            </a:tbl>
          </a:graphicData>
        </a:graphic>
      </p:graphicFrame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3026912-513B-4F02-93D0-080596564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0881"/>
              </p:ext>
            </p:extLst>
          </p:nvPr>
        </p:nvGraphicFramePr>
        <p:xfrm>
          <a:off x="9516208" y="790004"/>
          <a:ext cx="1399443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9443">
                  <a:extLst>
                    <a:ext uri="{9D8B030D-6E8A-4147-A177-3AD203B41FA5}">
                      <a16:colId xmlns:a16="http://schemas.microsoft.com/office/drawing/2014/main" val="2963748656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Covered by BIST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Completed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Planned</a:t>
                      </a: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8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Deprecating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8043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16" action="ppaction://hlinksldjump"/>
            <a:extLst>
              <a:ext uri="{FF2B5EF4-FFF2-40B4-BE49-F238E27FC236}">
                <a16:creationId xmlns:a16="http://schemas.microsoft.com/office/drawing/2014/main" id="{57C8AE23-1CF5-1999-1381-36F358D97C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57FC4AF-3C3E-B932-84C6-EBC689A61D2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34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E45F-5D15-41F3-8F2A-2C4AB5F6E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ALU with changes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054D4F-50EB-4216-9E26-903E352CCA4A}"/>
              </a:ext>
            </a:extLst>
          </p:cNvPr>
          <p:cNvGraphicFramePr>
            <a:graphicFrameLocks noGrp="1"/>
          </p:cNvGraphicFramePr>
          <p:nvPr/>
        </p:nvGraphicFramePr>
        <p:xfrm>
          <a:off x="622581" y="1228633"/>
          <a:ext cx="100887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321351132"/>
                    </a:ext>
                  </a:extLst>
                </a:gridCol>
                <a:gridCol w="1525444">
                  <a:extLst>
                    <a:ext uri="{9D8B030D-6E8A-4147-A177-3AD203B41FA5}">
                      <a16:colId xmlns:a16="http://schemas.microsoft.com/office/drawing/2014/main" val="947167074"/>
                    </a:ext>
                  </a:extLst>
                </a:gridCol>
                <a:gridCol w="979405">
                  <a:extLst>
                    <a:ext uri="{9D8B030D-6E8A-4147-A177-3AD203B41FA5}">
                      <a16:colId xmlns:a16="http://schemas.microsoft.com/office/drawing/2014/main" val="1277270301"/>
                    </a:ext>
                  </a:extLst>
                </a:gridCol>
                <a:gridCol w="1820133">
                  <a:extLst>
                    <a:ext uri="{9D8B030D-6E8A-4147-A177-3AD203B41FA5}">
                      <a16:colId xmlns:a16="http://schemas.microsoft.com/office/drawing/2014/main" val="3038520054"/>
                    </a:ext>
                  </a:extLst>
                </a:gridCol>
                <a:gridCol w="1040075">
                  <a:extLst>
                    <a:ext uri="{9D8B030D-6E8A-4147-A177-3AD203B41FA5}">
                      <a16:colId xmlns:a16="http://schemas.microsoft.com/office/drawing/2014/main" val="3406501913"/>
                    </a:ext>
                  </a:extLst>
                </a:gridCol>
                <a:gridCol w="1594783">
                  <a:extLst>
                    <a:ext uri="{9D8B030D-6E8A-4147-A177-3AD203B41FA5}">
                      <a16:colId xmlns:a16="http://schemas.microsoft.com/office/drawing/2014/main" val="3358223032"/>
                    </a:ext>
                  </a:extLst>
                </a:gridCol>
                <a:gridCol w="1958809">
                  <a:extLst>
                    <a:ext uri="{9D8B030D-6E8A-4147-A177-3AD203B41FA5}">
                      <a16:colId xmlns:a16="http://schemas.microsoft.com/office/drawing/2014/main" val="2745844693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Op Select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Special </a:t>
                      </a:r>
                      <a:r>
                        <a:rPr lang="en-US" sz="1500" err="1"/>
                        <a:t>Func</a:t>
                      </a:r>
                      <a:r>
                        <a:rPr lang="en-US" sz="1500"/>
                        <a:t>. =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Flags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70400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OR:    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63108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AND: 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 AND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7385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A XOR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XOR:  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~B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NOT:  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3886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+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ADD:  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 – 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SUB:  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80310"/>
                  </a:ext>
                </a:extLst>
              </a:tr>
              <a:tr h="539655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Left A </a:t>
                      </a:r>
                    </a:p>
                    <a:p>
                      <a:pPr algn="ctr"/>
                      <a:r>
                        <a:rPr lang="en-US" sz="1500"/>
                        <a:t>A[0]=0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ASL:   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Rotate left A</a:t>
                      </a:r>
                    </a:p>
                    <a:p>
                      <a:pPr algn="ctr"/>
                      <a:r>
                        <a:rPr lang="en-US" sz="1500"/>
                        <a:t>A[0]=</a:t>
                      </a:r>
                      <a:r>
                        <a:rPr lang="en-US" sz="1500" err="1"/>
                        <a:t>Cin</a:t>
                      </a:r>
                      <a:r>
                        <a:rPr lang="en-US" sz="1500"/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ROL:  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r>
                        <a:rPr lang="en-US" sz="1500"/>
                        <a:t> (Rotate)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Z, N=A[6], Co=A[7]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1317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Shift Right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LSR:  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Arithmetic S.R. A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ASR: 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5071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</a:rPr>
                        <a:t>Rotate Right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ROR: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Cin -&gt; A-&gt; Cout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Cin</a:t>
                      </a:r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Z, N, Co=A[0]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1071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 + B + Cin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ADC:  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A – B + </a:t>
                      </a:r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SBC:  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>
                          <a:solidFill>
                            <a:schemeClr val="tx1"/>
                          </a:solidFill>
                        </a:rPr>
                        <a:t>Cin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Z, N, 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863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DFEC-6ABA-41B5-9530-4B1D17CB748E}"/>
              </a:ext>
            </a:extLst>
          </p:cNvPr>
          <p:cNvSpPr txBox="1"/>
          <p:nvPr/>
        </p:nvSpPr>
        <p:spPr>
          <a:xfrm>
            <a:off x="2556853" y="5226382"/>
            <a:ext cx="41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Proposals for the additional operations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/>
              <a:t>How to chain Shift Right of two bytes?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45C3134-7AEA-45C0-B554-9C3721A6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02857"/>
              </p:ext>
            </p:extLst>
          </p:nvPr>
        </p:nvGraphicFramePr>
        <p:xfrm>
          <a:off x="622579" y="4522163"/>
          <a:ext cx="10608860" cy="141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1481">
                  <a:extLst>
                    <a:ext uri="{9D8B030D-6E8A-4147-A177-3AD203B41FA5}">
                      <a16:colId xmlns:a16="http://schemas.microsoft.com/office/drawing/2014/main" val="3201275542"/>
                    </a:ext>
                  </a:extLst>
                </a:gridCol>
                <a:gridCol w="1901588">
                  <a:extLst>
                    <a:ext uri="{9D8B030D-6E8A-4147-A177-3AD203B41FA5}">
                      <a16:colId xmlns:a16="http://schemas.microsoft.com/office/drawing/2014/main" val="3097542783"/>
                    </a:ext>
                  </a:extLst>
                </a:gridCol>
                <a:gridCol w="3939699">
                  <a:extLst>
                    <a:ext uri="{9D8B030D-6E8A-4147-A177-3AD203B41FA5}">
                      <a16:colId xmlns:a16="http://schemas.microsoft.com/office/drawing/2014/main" val="2076965464"/>
                    </a:ext>
                  </a:extLst>
                </a:gridCol>
                <a:gridCol w="1906092">
                  <a:extLst>
                    <a:ext uri="{9D8B030D-6E8A-4147-A177-3AD203B41FA5}">
                      <a16:colId xmlns:a16="http://schemas.microsoft.com/office/drawing/2014/main" val="61653578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# of IC slots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Op 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653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/>
                        <a:t>OR and ADD share Op Code</a:t>
                      </a:r>
                    </a:p>
                    <a:p>
                      <a:r>
                        <a:rPr lang="en-US" sz="150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2x 74LS157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Special Function select OR </a:t>
                      </a:r>
                      <a:r>
                        <a:rPr lang="en-US" sz="1500" err="1"/>
                        <a:t>or</a:t>
                      </a:r>
                      <a:r>
                        <a:rPr lang="en-US" sz="1500"/>
                        <a:t>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Release op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674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Allow using ALU as two registers</a:t>
                      </a:r>
                    </a:p>
                    <a:p>
                      <a:r>
                        <a:rPr lang="en-US" sz="1500" strike="noStrike" baseline="0"/>
                        <a:t>(low Priority)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strike="noStrike" baseline="0"/>
                        <a:t>Need to create output A and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500" strike="noStrike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7440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FAB5B13-DA84-52A3-2000-ABD7D6D2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2608AC7-0C89-98F9-3539-F7027AF8ACF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6458AE-9906-FD29-9849-60445EF41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NOP Instruction (00000)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1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11513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F637CF-0E5A-4EBF-9591-501118BCC79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6FF26-B6A0-14B5-14B4-795A966BECF5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NOP</a:t>
            </a: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EEEEB51C-0ECC-B02F-A1C3-94186E40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875D4F6-05C9-1523-312A-3EC3F927E18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BBD976FF-39BE-AA85-CF61-42823FB70AE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4172EC6-ACC4-0010-A1A8-6A19B520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36D9313-3056-73B2-05D2-6DD81851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7027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D73BE4A3-2BE3-C505-811C-BBA403BD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9688787-3757-26CB-8723-B98529A3F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BREAK (00001)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00000000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1F57DA-E52C-456E-AE9D-98D24B4386CA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C7ACD-6C1D-AB6C-C89B-502D964366F9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BRK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1C3DDA-DB50-7AA9-51DC-C32B2259925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489D408-0D81-9726-13DB-12A4DF63343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58BBFE-7673-F8E9-CD44-E620BF232E77}"/>
              </a:ext>
            </a:extLst>
          </p:cNvPr>
          <p:cNvSpPr txBox="1"/>
          <p:nvPr/>
        </p:nvSpPr>
        <p:spPr>
          <a:xfrm>
            <a:off x="4716583" y="4177324"/>
            <a:ext cx="6769653" cy="6001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Note: BRK has the same microcode as NOP, but the opcode decoder halts the clock when the opcode 00001 is detected. Stepping through it manually (via Single-Step / Run button press) resumes the clock. Hence, BRK acts as a hardware breakpoint.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D3787EF-0EB3-7194-094A-4A861DAE5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F661BB50-A1DD-6845-4A67-C8D3B1F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6811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7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DB929C3-F448-C925-B6CD-21ECBEE3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(00010)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00100100 = 0x24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and Read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02084"/>
              </p:ext>
            </p:extLst>
          </p:nvPr>
        </p:nvGraphicFramePr>
        <p:xfrm>
          <a:off x="179753" y="561991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3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535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9044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AD7FA0-2C5B-4CB6-9E76-7EEB152DF7E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5" y="473411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Rs1, Rs2</a:t>
            </a:r>
          </a:p>
        </p:txBody>
      </p:sp>
      <p:pic>
        <p:nvPicPr>
          <p:cNvPr id="11" name="Picture 10">
            <a:hlinkClick r:id="rId3" action="ppaction://hlinksldjump"/>
            <a:extLst>
              <a:ext uri="{FF2B5EF4-FFF2-40B4-BE49-F238E27FC236}">
                <a16:creationId xmlns:a16="http://schemas.microsoft.com/office/drawing/2014/main" id="{A82DEF28-189A-04B5-C8D6-F31EDB3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9AB06C-1B1F-650D-E2EC-E027C326928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B73DBC1E-B29D-A54C-93E8-D8F356FFA07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63E5C71-839C-D79F-7ADC-214F03FCD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5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F8AD04E-5027-EE89-6850-D89042291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Immediate to Reg (00011)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01100000 = 0x60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bus and Rd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60954"/>
              </p:ext>
            </p:extLst>
          </p:nvPr>
        </p:nvGraphicFramePr>
        <p:xfrm>
          <a:off x="179752" y="5619913"/>
          <a:ext cx="10131063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797171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3624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048849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</a:t>
                      </a:r>
                      <a:r>
                        <a:rPr lang="en-US" sz="1300" err="1"/>
                        <a:t>Imm</a:t>
                      </a:r>
                      <a:endParaRPr lang="en-US" sz="13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D9FC21-D928-4956-BED9-F78EDAAD22AC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6FA834-590C-81A3-1CD6-7C9383585B3D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LDR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A64C9A7E-2992-5833-B906-B423839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726BF04-A43E-C416-E25F-2154FFEE452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39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4349418-D6AB-BC6D-B513-99F6B9C75C62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6306A5C-40BE-DE94-0B75-EEBA25FB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2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 dirty="0"/>
              <a:t>ByteFrost V2.0 – 16bit Address</a:t>
            </a:r>
          </a:p>
        </p:txBody>
      </p:sp>
    </p:spTree>
    <p:extLst>
      <p:ext uri="{BB962C8B-B14F-4D97-AF65-F5344CB8AC3E}">
        <p14:creationId xmlns:p14="http://schemas.microsoft.com/office/powerpoint/2010/main" val="1325567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B7DDD94-94F8-32EA-347A-88A3F8A72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MOV (00100)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00110000 = 0x30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Rs1 to bus and Rd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10000000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3C88461-5F9C-4D9D-9DAE-914D4CE06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92087"/>
              </p:ext>
            </p:extLst>
          </p:nvPr>
        </p:nvGraphicFramePr>
        <p:xfrm>
          <a:off x="179753" y="5624993"/>
          <a:ext cx="1014058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00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7893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533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370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3645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17253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09090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2FAF71-0CB0-4D23-9B44-F2AFACA685F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E7998-712A-8C03-4C81-D15223579C4F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MOV Rd, Rs1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6729B96-C899-B35B-CDE9-D6A165A2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DEC36A-86AB-FE51-6F31-3902A35271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F6211E-C1A3-A1E5-5BAD-5CC61CF2D4E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81E3EF-5893-629A-1AFB-E1C714D7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6BFD9-4AC8-476E-8033-8B7BF5CFF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6649"/>
              </p:ext>
            </p:extLst>
          </p:nvPr>
        </p:nvGraphicFramePr>
        <p:xfrm>
          <a:off x="179751" y="5619913"/>
          <a:ext cx="1066446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4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325888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055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544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576860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276484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113E80B0-6D1B-DA28-8E21-146A2EE5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Absolute Immediate (00101)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0x1_40 01_0100_0000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H register to bus and PC (conditionally)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0x0_80 00_1000_0000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80365" y="2436627"/>
          <a:ext cx="508748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987739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instruction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FD1D1998-893E-816C-E680-D335182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AD663-B548-7EA0-9E8D-F633A5846F1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7BD0506-A296-74EB-7A38-F1734A490F7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B2ED1B1-4F35-0ABA-5338-A7EA413B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37F6BA-4FCB-CDEB-8542-5BC10E63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ALU immediate (4-bit) (00110)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9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10_0000_0001_0010 =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4 bit </a:t>
                      </a:r>
                      <a:r>
                        <a:rPr lang="en-US" sz="1600" err="1"/>
                        <a:t>imm</a:t>
                      </a:r>
                      <a:r>
                        <a:rPr lang="en-US" sz="16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0010_0100 = 0x0024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ALU output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1000_0000 = 0x0080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396"/>
              </p:ext>
            </p:extLst>
          </p:nvPr>
        </p:nvGraphicFramePr>
        <p:xfrm>
          <a:off x="179753" y="5619913"/>
          <a:ext cx="1002152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90952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D7F8B8-6C37-4325-9738-1D3018261CF6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ADD Rd, #0x00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7184A42-14CA-AF2B-E3BD-790CBA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4D80DD4-1E63-5C95-4EF9-9A8AD4C5812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1B51CA-4028-257C-26D0-886DB896CF5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7B05CB-002D-7932-6286-0F13127E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Branch / Jump Relative Immediate (00111)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291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10_0000_0010 0x2_02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PC into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00_0100_0001 0x0_41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immediate into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01_0000_0100 0x1_04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Output</a:t>
                      </a:r>
                      <a:r>
                        <a:rPr lang="en-US" sz="1600" baseline="0"/>
                        <a:t> ALU </a:t>
                      </a:r>
                      <a:r>
                        <a:rPr lang="en-US" sz="1600" baseline="0" err="1"/>
                        <a:t>val</a:t>
                      </a:r>
                      <a:r>
                        <a:rPr lang="en-US" sz="1600" baseline="0"/>
                        <a:t>, load PC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00_1000_0000 0x0_80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ECF8CC-A699-4671-A4F6-5AAB6684A11C}"/>
              </a:ext>
            </a:extLst>
          </p:cNvPr>
          <p:cNvGraphicFramePr>
            <a:graphicFrameLocks noGrp="1"/>
          </p:cNvGraphicFramePr>
          <p:nvPr/>
        </p:nvGraphicFramePr>
        <p:xfrm>
          <a:off x="5645697" y="2949767"/>
          <a:ext cx="4733396" cy="267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07">
                  <a:extLst>
                    <a:ext uri="{9D8B030D-6E8A-4147-A177-3AD203B41FA5}">
                      <a16:colId xmlns:a16="http://schemas.microsoft.com/office/drawing/2014/main" val="3129483676"/>
                    </a:ext>
                  </a:extLst>
                </a:gridCol>
                <a:gridCol w="359600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52501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4010529361"/>
                    </a:ext>
                  </a:extLst>
                </a:gridCol>
                <a:gridCol w="695087">
                  <a:extLst>
                    <a:ext uri="{9D8B030D-6E8A-4147-A177-3AD203B41FA5}">
                      <a16:colId xmlns:a16="http://schemas.microsoft.com/office/drawing/2014/main" val="3300204691"/>
                    </a:ext>
                  </a:extLst>
                </a:gridCol>
                <a:gridCol w="1885604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</a:tblGrid>
              <a:tr h="475587">
                <a:tc>
                  <a:txBody>
                    <a:bodyPr/>
                    <a:lstStyle/>
                    <a:p>
                      <a:r>
                        <a:rPr lang="en-US" sz="120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JMP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– Branch on Minus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BCS – Branch Carry Set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BEQ – Branch Equal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150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BPL – Branch on Plus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7879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 – Branch Carry Clear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4755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!Z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BNE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107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09805"/>
              </p:ext>
            </p:extLst>
          </p:nvPr>
        </p:nvGraphicFramePr>
        <p:xfrm>
          <a:off x="179753" y="5619913"/>
          <a:ext cx="10102488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35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25601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200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8145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41071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215652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C2 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C066917-5F50-BBEB-729E-D2EBECF72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18E71E-17A1-33EA-68D7-D3C727E46A9A}"/>
              </a:ext>
            </a:extLst>
          </p:cNvPr>
          <p:cNvSpPr txBox="1"/>
          <p:nvPr/>
        </p:nvSpPr>
        <p:spPr>
          <a:xfrm>
            <a:off x="1915907" y="2505670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This only sets the PC Low register! As such, this instruction is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8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37842"/>
              </p:ext>
            </p:extLst>
          </p:nvPr>
        </p:nvGraphicFramePr>
        <p:xfrm>
          <a:off x="4716584" y="742463"/>
          <a:ext cx="5638802" cy="32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register to be loaded (need value of Rs1</a:t>
                      </a:r>
                      <a:r>
                        <a:rPr lang="en-US" sz="1300">
                          <a:solidFill>
                            <a:srgbClr val="FF0000"/>
                          </a:solidFill>
                        </a:rPr>
                        <a:t>)- No longer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61217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0001_0000 = 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Rs1 to the bus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300"/>
                        <a:t>(when opcode 01000 is detected, the value on the bus is read by the OUT register to the 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07522" y="487250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Rs1,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BBE2746-6F4E-10FD-08A6-7A8C535A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2583D14-19AE-E1A6-BDB6-D2F6EE432F7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44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5649886-AC7F-5307-2CF8-BEA7A20B0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(01000) (Display ASCII or Integer)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F7CE152-D38B-2D39-98C9-222C91EAE52A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20BE46A-FB5E-C92D-D259-53E80F8F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26331"/>
              </p:ext>
            </p:extLst>
          </p:nvPr>
        </p:nvGraphicFramePr>
        <p:xfrm>
          <a:off x="193267" y="5619913"/>
          <a:ext cx="9946100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4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6951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14095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80664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827495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37651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BEF365-88BE-8965-F88B-99123BC5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Read byte from RAM and store in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9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1905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1C7705-512A-D5B1-13A4-F95D55811649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LMA Rd, #Addr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C65C7F76-08C9-A783-0A26-86BFCDB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4625343-D641-8AD9-270B-F2ECB688E69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45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354594-F9AC-4523-1FA8-EAC7F18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LMA (Load Memory Absolute) (01001)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93D3CE1-38D7-191B-0EF4-AD8DC8103AA0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9E256E3-5172-E123-7A49-AF736503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4EF1FC-C9E8-D475-1AAA-628B153C1E7C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5541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CB470-F768-D3E9-221A-C0C2D4A9C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SMA (Store Memory Absolute) (01010)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01_0000_0100_0000 = 1040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8-bit address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byte to RAM from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238525" y="1"/>
            <a:ext cx="10374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9384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(LSBs)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B05335-D813-0960-AB8C-249EBCEA0B8F}"/>
              </a:ext>
            </a:extLst>
          </p:cNvPr>
          <p:cNvSpPr txBox="1"/>
          <p:nvPr/>
        </p:nvSpPr>
        <p:spPr>
          <a:xfrm>
            <a:off x="6615405" y="473411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SMA Rd, #Addr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2ABBA0B3-A236-6438-0C78-56A73E80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36E190E-DED1-DA72-4861-25FB126E7F3E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967B202-62F2-B31B-E50A-F87CEE2E949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7FF965-4803-D741-A1BC-E5F4FFC4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CDA5CB-FA65-1377-C5A4-282C9CE7CB7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7144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0_0100_0010_0000 = 0420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at the address into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861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4207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36679A-5813-3B35-C4DB-FA7701EDB66F}"/>
              </a:ext>
            </a:extLst>
          </p:cNvPr>
          <p:cNvSpPr txBox="1"/>
          <p:nvPr/>
        </p:nvSpPr>
        <p:spPr>
          <a:xfrm>
            <a:off x="6615405" y="4734113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LMR Rd, Rs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11E673A1-DBE4-6272-EAF9-9A80B21D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4A4CE8B-46DF-5FBF-4D30-7ECC4688DB8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116B2DF-83DB-C077-155E-F485525ED128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434E0-C865-7E9D-8FF2-ED39C2941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LMR (Load Memory Register) (01011)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2E4C7-8D82-4BBC-11DB-B927C762C048}"/>
              </a:ext>
            </a:extLst>
          </p:cNvPr>
          <p:cNvSpPr txBox="1"/>
          <p:nvPr/>
        </p:nvSpPr>
        <p:spPr>
          <a:xfrm>
            <a:off x="9095149" y="4734114"/>
            <a:ext cx="2481659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Effect: Rd = *Rs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613B23-2B07-A414-AB6B-A872A26F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16B431-52C9-5DDE-5063-455EE95C2853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935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3" y="742463"/>
          <a:ext cx="651483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4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704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01_0000_0001_0000 = 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Rs1 to Address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10_1000_0001_0000 = 2810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value at Rd to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00_0000_1000_0000 = 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717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3821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SMR 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Rd_data</a:t>
            </a:r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, Rs1_</a:t>
            </a:r>
            <a:r>
              <a:rPr lang="en-US" sz="2800" err="1">
                <a:solidFill>
                  <a:srgbClr val="00B050"/>
                </a:solidFill>
                <a:latin typeface="Consolas" panose="020B0609020204030204" pitchFamily="49" charset="0"/>
              </a:rPr>
              <a:t>addr</a:t>
            </a:r>
            <a:endParaRPr lang="en-US" sz="280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898617EE-D2B9-D6B9-18F0-F694B35A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D8CA7C-AECB-0FFD-A138-60BE8541BB1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5F730E-82A6-A656-8790-A9B5264B404E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ABF288D3-7226-179A-78F5-181C864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SMR (Store Memory Register) (01100)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455E1C5-3D17-21C2-7FAD-3279636E9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AC3470-D431-BD3B-9BF7-BE303D4719B8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37786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2442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0000_0000 = 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Wait for H instruction register to be loaded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5894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0100_0000 = 0x40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Write program register H to the 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3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AD6081-617D-4B70-9D8B-1ADCBBB7A32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E3F-C8F7-4A57-B4B7-8519519F6F28}"/>
              </a:ext>
            </a:extLst>
          </p:cNvPr>
          <p:cNvSpPr txBox="1"/>
          <p:nvPr/>
        </p:nvSpPr>
        <p:spPr>
          <a:xfrm>
            <a:off x="11100035" y="1"/>
            <a:ext cx="10919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CF342-B9FD-D13A-D350-C97D9065E710}"/>
              </a:ext>
            </a:extLst>
          </p:cNvPr>
          <p:cNvSpPr txBox="1"/>
          <p:nvPr/>
        </p:nvSpPr>
        <p:spPr>
          <a:xfrm>
            <a:off x="6615404" y="4734113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OUT #Imm, A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9C5D7454-98C0-7A25-89EA-FF1C8CAE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FCAF05E-4BFA-899E-6D79-950297BCE9B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49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892C097-18EA-199A-5957-566E57593F1F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B4254FB-0E45-7326-F358-BFB24EB1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OUT immediate (01101)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6F86473-6CDF-7258-CF32-F21E700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63215"/>
              </p:ext>
            </p:extLst>
          </p:nvPr>
        </p:nvGraphicFramePr>
        <p:xfrm>
          <a:off x="193267" y="5634601"/>
          <a:ext cx="10331858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663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259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3145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06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38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9926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Out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I=1; A=0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F96814-EBF4-F227-16BD-AE79F9C0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9BE0-EDF4-FB03-378E-8B44891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06009A91-1383-B9CF-6EEB-80DF8F8E0DDB}"/>
              </a:ext>
            </a:extLst>
          </p:cNvPr>
          <p:cNvSpPr/>
          <p:nvPr/>
        </p:nvSpPr>
        <p:spPr>
          <a:xfrm>
            <a:off x="2437168" y="3801937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BCCE4F1-4DD2-6FE5-56CC-F1F7F34F9097}"/>
              </a:ext>
            </a:extLst>
          </p:cNvPr>
          <p:cNvSpPr/>
          <p:nvPr/>
        </p:nvSpPr>
        <p:spPr>
          <a:xfrm>
            <a:off x="2437168" y="3228181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AD4371E-C483-3F72-24BB-A12779456BD0}"/>
              </a:ext>
            </a:extLst>
          </p:cNvPr>
          <p:cNvSpPr/>
          <p:nvPr/>
        </p:nvSpPr>
        <p:spPr>
          <a:xfrm>
            <a:off x="2437168" y="2654425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B46006F-3F4E-0533-F64D-2C2263802F25}"/>
              </a:ext>
            </a:extLst>
          </p:cNvPr>
          <p:cNvSpPr/>
          <p:nvPr/>
        </p:nvSpPr>
        <p:spPr>
          <a:xfrm>
            <a:off x="2437168" y="2080669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4A42E4E-9302-702B-7944-5213532D6264}"/>
              </a:ext>
            </a:extLst>
          </p:cNvPr>
          <p:cNvSpPr/>
          <p:nvPr/>
        </p:nvSpPr>
        <p:spPr>
          <a:xfrm>
            <a:off x="2437168" y="4375692"/>
            <a:ext cx="99060" cy="12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7B4D0A-F7E1-7B97-C4F2-394F6A512798}"/>
              </a:ext>
            </a:extLst>
          </p:cNvPr>
          <p:cNvSpPr txBox="1"/>
          <p:nvPr/>
        </p:nvSpPr>
        <p:spPr>
          <a:xfrm>
            <a:off x="4631207" y="2154137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3msb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B0A132-BF5C-FEF5-2C95-3BEE99BEBA36}"/>
              </a:ext>
            </a:extLst>
          </p:cNvPr>
          <p:cNvSpPr txBox="1"/>
          <p:nvPr/>
        </p:nvSpPr>
        <p:spPr>
          <a:xfrm>
            <a:off x="5612891" y="274023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1600C10-A819-89AA-8034-D168409F2690}"/>
              </a:ext>
            </a:extLst>
          </p:cNvPr>
          <p:cNvSpPr txBox="1"/>
          <p:nvPr/>
        </p:nvSpPr>
        <p:spPr>
          <a:xfrm>
            <a:off x="5612891" y="354801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AD2189-933E-F904-A4B3-2E3331C4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Bus Operation (v2.0)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DEFC76-9998-19B4-1F88-A502BC47381D}"/>
              </a:ext>
            </a:extLst>
          </p:cNvPr>
          <p:cNvSpPr/>
          <p:nvPr/>
        </p:nvSpPr>
        <p:spPr>
          <a:xfrm>
            <a:off x="7681949" y="1200727"/>
            <a:ext cx="282975" cy="5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4EA2B-76E2-56E0-D502-7EA795D4766A}"/>
              </a:ext>
            </a:extLst>
          </p:cNvPr>
          <p:cNvSpPr/>
          <p:nvPr/>
        </p:nvSpPr>
        <p:spPr>
          <a:xfrm>
            <a:off x="772914" y="1874983"/>
            <a:ext cx="282975" cy="4481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78E0D-0ACE-E826-DD06-FBCB740A2466}"/>
              </a:ext>
            </a:extLst>
          </p:cNvPr>
          <p:cNvSpPr/>
          <p:nvPr/>
        </p:nvSpPr>
        <p:spPr>
          <a:xfrm rot="16200000">
            <a:off x="4901686" y="1944603"/>
            <a:ext cx="282975" cy="85405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/>
              <a:t>Data  Bus 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0624C475-378C-9235-EDCB-4968A695E201}"/>
              </a:ext>
            </a:extLst>
          </p:cNvPr>
          <p:cNvSpPr/>
          <p:nvPr/>
        </p:nvSpPr>
        <p:spPr>
          <a:xfrm>
            <a:off x="1512429" y="5384416"/>
            <a:ext cx="100584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Instruction Registers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28E6A-30EC-6071-B087-C34D5761DE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35605" y="5613016"/>
            <a:ext cx="476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133538-73E4-D915-0FE1-7AF7515A16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055888" y="3768105"/>
            <a:ext cx="47703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8986A6-3FB3-7696-2F78-B527DC212D3C}"/>
              </a:ext>
            </a:extLst>
          </p:cNvPr>
          <p:cNvSpPr/>
          <p:nvPr/>
        </p:nvSpPr>
        <p:spPr>
          <a:xfrm>
            <a:off x="5786491" y="3789235"/>
            <a:ext cx="1005840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SRAM</a:t>
            </a:r>
          </a:p>
        </p:txBody>
      </p:sp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A8554522-2D3F-3A1E-D752-7CF3E3C6A555}"/>
              </a:ext>
            </a:extLst>
          </p:cNvPr>
          <p:cNvSpPr/>
          <p:nvPr/>
        </p:nvSpPr>
        <p:spPr>
          <a:xfrm>
            <a:off x="5786491" y="2997435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EEPROM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7AEC6-DD2E-51B8-9D93-908A045CE8C5}"/>
              </a:ext>
            </a:extLst>
          </p:cNvPr>
          <p:cNvSpPr/>
          <p:nvPr/>
        </p:nvSpPr>
        <p:spPr>
          <a:xfrm>
            <a:off x="4356027" y="1274618"/>
            <a:ext cx="282975" cy="37592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Address  Bus  +  Read/Write 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BBD9601B-98CE-4F02-B323-B7B412025CA7}"/>
              </a:ext>
            </a:extLst>
          </p:cNvPr>
          <p:cNvSpPr/>
          <p:nvPr/>
        </p:nvSpPr>
        <p:spPr>
          <a:xfrm>
            <a:off x="1532925" y="3015433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Stack Pointer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2D77E-55A6-C26F-E2ED-F55A505FF7E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065337" y="3198313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C594A1F6-C28A-EB8E-76BE-450E36097344}"/>
              </a:ext>
            </a:extLst>
          </p:cNvPr>
          <p:cNvSpPr/>
          <p:nvPr/>
        </p:nvSpPr>
        <p:spPr>
          <a:xfrm>
            <a:off x="1532925" y="2445641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Program Counter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459A8F-BF3A-2321-BC37-D10E815B57E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69960" y="2628521"/>
            <a:ext cx="46296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897969-8673-5BD5-00B1-36B8D83437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8765" y="3198313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0DB054-52F7-0722-599C-E00DA8DC17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38765" y="3768105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EE9FA-3859-9850-DA2D-C93395F1B82A}"/>
              </a:ext>
            </a:extLst>
          </p:cNvPr>
          <p:cNvCxnSpPr>
            <a:endCxn id="16" idx="1"/>
          </p:cNvCxnSpPr>
          <p:nvPr/>
        </p:nvCxnSpPr>
        <p:spPr>
          <a:xfrm>
            <a:off x="4639002" y="32260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753AB0-2B26-A839-D50D-50BF64CF061E}"/>
              </a:ext>
            </a:extLst>
          </p:cNvPr>
          <p:cNvCxnSpPr>
            <a:endCxn id="15" idx="1"/>
          </p:cNvCxnSpPr>
          <p:nvPr/>
        </p:nvCxnSpPr>
        <p:spPr>
          <a:xfrm flipV="1">
            <a:off x="4639002" y="4017835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hlinkClick r:id="rId7" action="ppaction://hlinksldjump"/>
            <a:extLst>
              <a:ext uri="{FF2B5EF4-FFF2-40B4-BE49-F238E27FC236}">
                <a16:creationId xmlns:a16="http://schemas.microsoft.com/office/drawing/2014/main" id="{3EEA8D10-E1B4-C258-C78F-4730CD1CE8A3}"/>
              </a:ext>
            </a:extLst>
          </p:cNvPr>
          <p:cNvSpPr/>
          <p:nvPr/>
        </p:nvSpPr>
        <p:spPr>
          <a:xfrm>
            <a:off x="5098918" y="2123490"/>
            <a:ext cx="787701" cy="420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AMAP</a:t>
            </a:r>
          </a:p>
          <a:p>
            <a:pPr algn="ctr"/>
            <a:r>
              <a:rPr lang="en-US" sz="1400"/>
              <a:t>Decoder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116D635-A96F-3F83-A600-91BC0354B683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489196" y="2547528"/>
            <a:ext cx="450324" cy="44317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C2733D-BDB0-0620-AB53-DA6B664AEC0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095810" y="2940914"/>
            <a:ext cx="1242978" cy="449060"/>
          </a:xfrm>
          <a:prstGeom prst="bentConnector3">
            <a:avLst>
              <a:gd name="adj1" fmla="val 8492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3C68E8-1F1F-34AD-5DE7-B184B37CF8A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639002" y="2333723"/>
            <a:ext cx="459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2D5E0DC-1648-593D-63BD-A4CDD15BF2BA}"/>
              </a:ext>
            </a:extLst>
          </p:cNvPr>
          <p:cNvSpPr/>
          <p:nvPr/>
        </p:nvSpPr>
        <p:spPr>
          <a:xfrm>
            <a:off x="5786491" y="4581033"/>
            <a:ext cx="100584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MMIO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F8153F-F3C5-7E1C-3B43-FA3DB4BA2FFE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639002" y="4809633"/>
            <a:ext cx="11474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256ADC5-FC67-0B20-380B-6CB6C6C60725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4698759" y="3337965"/>
            <a:ext cx="2037078" cy="449058"/>
          </a:xfrm>
          <a:prstGeom prst="bentConnector3">
            <a:avLst>
              <a:gd name="adj1" fmla="val 9126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hlinkClick r:id="rId8" action="ppaction://hlinksldjump"/>
            <a:extLst>
              <a:ext uri="{FF2B5EF4-FFF2-40B4-BE49-F238E27FC236}">
                <a16:creationId xmlns:a16="http://schemas.microsoft.com/office/drawing/2014/main" id="{8D1C9749-F348-2468-3BCE-E2990428FA73}"/>
              </a:ext>
            </a:extLst>
          </p:cNvPr>
          <p:cNvSpPr/>
          <p:nvPr/>
        </p:nvSpPr>
        <p:spPr>
          <a:xfrm>
            <a:off x="2804053" y="5383730"/>
            <a:ext cx="2092820" cy="458572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Micro</a:t>
            </a:r>
            <a:endParaRPr lang="en-US"/>
          </a:p>
          <a:p>
            <a:pPr algn="ctr"/>
            <a:r>
              <a:rPr lang="en-US" sz="1400"/>
              <a:t>Instructions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CE59664-9AFB-709F-E257-A0C462BE60EC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>
            <a:off x="2518269" y="5613016"/>
            <a:ext cx="285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2D733F0-5CE4-90CB-1652-50F96E34DBE5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rot="5400000" flipH="1" flipV="1">
            <a:off x="3999035" y="4885250"/>
            <a:ext cx="349909" cy="647052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345AEB7-CF42-EB69-C4C0-22FD7438F19F}"/>
              </a:ext>
            </a:extLst>
          </p:cNvPr>
          <p:cNvSpPr txBox="1"/>
          <p:nvPr/>
        </p:nvSpPr>
        <p:spPr>
          <a:xfrm>
            <a:off x="3661458" y="4988948"/>
            <a:ext cx="883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Read /Write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AACC9-4329-2478-3593-64318A337E3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92330" y="3226035"/>
            <a:ext cx="8759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56A677-10B7-45F3-383D-039231A6EC2C}"/>
              </a:ext>
            </a:extLst>
          </p:cNvPr>
          <p:cNvCxnSpPr>
            <a:cxnSpLocks/>
          </p:cNvCxnSpPr>
          <p:nvPr/>
        </p:nvCxnSpPr>
        <p:spPr>
          <a:xfrm>
            <a:off x="6811659" y="4051589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AFCCFF-D79A-4FFF-26DB-79155D090E63}"/>
              </a:ext>
            </a:extLst>
          </p:cNvPr>
          <p:cNvCxnSpPr>
            <a:cxnSpLocks/>
          </p:cNvCxnSpPr>
          <p:nvPr/>
        </p:nvCxnSpPr>
        <p:spPr>
          <a:xfrm>
            <a:off x="6811659" y="4830601"/>
            <a:ext cx="870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505C732-EA41-18D8-A5E5-9BC4FF3D3D79}"/>
              </a:ext>
            </a:extLst>
          </p:cNvPr>
          <p:cNvSpPr/>
          <p:nvPr/>
        </p:nvSpPr>
        <p:spPr>
          <a:xfrm>
            <a:off x="5786491" y="5384416"/>
            <a:ext cx="100584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/>
              <a:t>Register</a:t>
            </a:r>
          </a:p>
          <a:p>
            <a:pPr algn="ctr"/>
            <a:r>
              <a:rPr lang="en-US" sz="1400"/>
              <a:t>File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E94DF95-B15A-D41A-BF25-5E94F5D61C11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92331" y="5613016"/>
            <a:ext cx="88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hlinkClick r:id="rId9" action="ppaction://hlinksldjump"/>
            <a:extLst>
              <a:ext uri="{FF2B5EF4-FFF2-40B4-BE49-F238E27FC236}">
                <a16:creationId xmlns:a16="http://schemas.microsoft.com/office/drawing/2014/main" id="{0EBA0DD2-33A7-A74E-0D5B-7045E6E31E2F}"/>
              </a:ext>
            </a:extLst>
          </p:cNvPr>
          <p:cNvSpPr/>
          <p:nvPr/>
        </p:nvSpPr>
        <p:spPr>
          <a:xfrm>
            <a:off x="6125639" y="1227860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H</a:t>
            </a:r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9AB89FF-4462-CF61-08EF-9861178A439E}"/>
              </a:ext>
            </a:extLst>
          </p:cNvPr>
          <p:cNvSpPr/>
          <p:nvPr/>
        </p:nvSpPr>
        <p:spPr>
          <a:xfrm>
            <a:off x="6137028" y="1580151"/>
            <a:ext cx="638471" cy="2486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Addr</a:t>
            </a:r>
            <a:r>
              <a:rPr lang="en-US" sz="1400" dirty="0"/>
              <a:t> L</a:t>
            </a:r>
          </a:p>
        </p:txBody>
      </p:sp>
      <p:sp>
        <p:nvSpPr>
          <p:cNvPr id="46" name="Rectangle 45">
            <a:hlinkClick r:id="rId6" action="ppaction://hlinksldjump"/>
            <a:extLst>
              <a:ext uri="{FF2B5EF4-FFF2-40B4-BE49-F238E27FC236}">
                <a16:creationId xmlns:a16="http://schemas.microsoft.com/office/drawing/2014/main" id="{62855FB6-801B-327B-1EBA-B764D214C3E7}"/>
              </a:ext>
            </a:extLst>
          </p:cNvPr>
          <p:cNvSpPr/>
          <p:nvPr/>
        </p:nvSpPr>
        <p:spPr>
          <a:xfrm>
            <a:off x="1532925" y="4155017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Base Pointer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5DFA60-0A2D-6AC8-114D-A68D4ADAADF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2538765" y="4337897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1238-0D66-FF27-6F2A-54305081840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65337" y="4337897"/>
            <a:ext cx="46758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Rectangle 64">
            <a:hlinkClick r:id="rId10" action="ppaction://hlinksldjump"/>
            <a:extLst>
              <a:ext uri="{FF2B5EF4-FFF2-40B4-BE49-F238E27FC236}">
                <a16:creationId xmlns:a16="http://schemas.microsoft.com/office/drawing/2014/main" id="{F8C7235A-FC51-D67D-98AC-99EFDE4380EB}"/>
              </a:ext>
            </a:extLst>
          </p:cNvPr>
          <p:cNvSpPr/>
          <p:nvPr/>
        </p:nvSpPr>
        <p:spPr>
          <a:xfrm>
            <a:off x="1532925" y="1875849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/>
              <a:t>TmpAR</a:t>
            </a:r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1C77BC-F221-2A50-2FB0-606342117FA8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538765" y="2058729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hlinkClick r:id="rId10" action="ppaction://hlinksldjump"/>
            <a:extLst>
              <a:ext uri="{FF2B5EF4-FFF2-40B4-BE49-F238E27FC236}">
                <a16:creationId xmlns:a16="http://schemas.microsoft.com/office/drawing/2014/main" id="{BCCC7742-C3BE-8E8E-0505-A736000DF7EA}"/>
              </a:ext>
            </a:extLst>
          </p:cNvPr>
          <p:cNvSpPr/>
          <p:nvPr/>
        </p:nvSpPr>
        <p:spPr>
          <a:xfrm>
            <a:off x="1532925" y="1120480"/>
            <a:ext cx="1005840" cy="457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16bitAdder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64623-27E6-4340-76F9-8EC71741E54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38765" y="2628521"/>
            <a:ext cx="18172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43D321-0EE6-D927-CDC3-5158AEEB50B5}"/>
              </a:ext>
            </a:extLst>
          </p:cNvPr>
          <p:cNvCxnSpPr>
            <a:cxnSpLocks/>
            <a:stCxn id="7" idx="0"/>
            <a:endCxn id="84" idx="1"/>
          </p:cNvCxnSpPr>
          <p:nvPr/>
        </p:nvCxnSpPr>
        <p:spPr>
          <a:xfrm rot="5400000" flipH="1" flipV="1">
            <a:off x="960712" y="1302771"/>
            <a:ext cx="525903" cy="618523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68354-3112-3AC6-5E78-D584EA6319E3}"/>
              </a:ext>
            </a:extLst>
          </p:cNvPr>
          <p:cNvSpPr txBox="1"/>
          <p:nvPr/>
        </p:nvSpPr>
        <p:spPr>
          <a:xfrm>
            <a:off x="829014" y="1124786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8b</a:t>
            </a:r>
            <a:r>
              <a:rPr lang="en-US" sz="1100" dirty="0">
                <a:sym typeface="Wingdings" panose="05000000000000000000" pitchFamily="2" charset="2"/>
              </a:rPr>
              <a:t>16b</a:t>
            </a:r>
            <a:endParaRPr lang="en-US" sz="11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C31C31-63FB-DECA-AB9B-1A137F478E1B}"/>
              </a:ext>
            </a:extLst>
          </p:cNvPr>
          <p:cNvCxnSpPr>
            <a:cxnSpLocks/>
            <a:stCxn id="84" idx="2"/>
            <a:endCxn id="65" idx="0"/>
          </p:cNvCxnSpPr>
          <p:nvPr/>
        </p:nvCxnSpPr>
        <p:spPr>
          <a:xfrm>
            <a:off x="2035845" y="1577680"/>
            <a:ext cx="0" cy="298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3672053-1ABF-20DA-3218-FBC1587E34C3}"/>
              </a:ext>
            </a:extLst>
          </p:cNvPr>
          <p:cNvCxnSpPr>
            <a:stCxn id="61" idx="3"/>
            <a:endCxn id="88" idx="1"/>
          </p:cNvCxnSpPr>
          <p:nvPr/>
        </p:nvCxnSpPr>
        <p:spPr>
          <a:xfrm>
            <a:off x="4896873" y="5613016"/>
            <a:ext cx="889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hlinkClick r:id="rId11" action="ppaction://hlinksldjump"/>
            <a:extLst>
              <a:ext uri="{FF2B5EF4-FFF2-40B4-BE49-F238E27FC236}">
                <a16:creationId xmlns:a16="http://schemas.microsoft.com/office/drawing/2014/main" id="{F3CA3F7A-DB6B-1F6C-3860-096BA9172147}"/>
              </a:ext>
            </a:extLst>
          </p:cNvPr>
          <p:cNvSpPr/>
          <p:nvPr/>
        </p:nvSpPr>
        <p:spPr>
          <a:xfrm>
            <a:off x="2070601" y="4828639"/>
            <a:ext cx="1605100" cy="305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AR Select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E5B068-4E06-151C-AD93-14E2FF8B029A}"/>
              </a:ext>
            </a:extLst>
          </p:cNvPr>
          <p:cNvCxnSpPr>
            <a:cxnSpLocks/>
          </p:cNvCxnSpPr>
          <p:nvPr/>
        </p:nvCxnSpPr>
        <p:spPr>
          <a:xfrm flipV="1">
            <a:off x="2355273" y="5134120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B68532-B566-055C-EC8C-B7FB0386B0BE}"/>
              </a:ext>
            </a:extLst>
          </p:cNvPr>
          <p:cNvCxnSpPr>
            <a:cxnSpLocks/>
          </p:cNvCxnSpPr>
          <p:nvPr/>
        </p:nvCxnSpPr>
        <p:spPr>
          <a:xfrm flipV="1">
            <a:off x="3274291" y="5137958"/>
            <a:ext cx="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148293-F401-31C6-1D64-649F31B8199D}"/>
              </a:ext>
            </a:extLst>
          </p:cNvPr>
          <p:cNvCxnSpPr>
            <a:cxnSpLocks/>
          </p:cNvCxnSpPr>
          <p:nvPr/>
        </p:nvCxnSpPr>
        <p:spPr>
          <a:xfrm>
            <a:off x="2538765" y="1349081"/>
            <a:ext cx="1817262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DC13BD0-E33C-84CB-5D7A-3F327932E7FB}"/>
              </a:ext>
            </a:extLst>
          </p:cNvPr>
          <p:cNvSpPr txBox="1"/>
          <p:nvPr/>
        </p:nvSpPr>
        <p:spPr>
          <a:xfrm>
            <a:off x="5612891" y="43617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F031CD1-FC68-7973-0B30-A52916074EC7}"/>
              </a:ext>
            </a:extLst>
          </p:cNvPr>
          <p:cNvCxnSpPr>
            <a:cxnSpLocks/>
          </p:cNvCxnSpPr>
          <p:nvPr/>
        </p:nvCxnSpPr>
        <p:spPr>
          <a:xfrm flipV="1">
            <a:off x="4639002" y="1352186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93C7FBD-BD38-DA2C-1C0A-0F019528FD5E}"/>
              </a:ext>
            </a:extLst>
          </p:cNvPr>
          <p:cNvCxnSpPr>
            <a:cxnSpLocks/>
          </p:cNvCxnSpPr>
          <p:nvPr/>
        </p:nvCxnSpPr>
        <p:spPr>
          <a:xfrm>
            <a:off x="4650391" y="1704477"/>
            <a:ext cx="1486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743CB3DA-FB9A-22C3-2443-58D8D3EC6151}"/>
              </a:ext>
            </a:extLst>
          </p:cNvPr>
          <p:cNvSpPr txBox="1"/>
          <p:nvPr/>
        </p:nvSpPr>
        <p:spPr>
          <a:xfrm>
            <a:off x="5387715" y="1490548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lsb</a:t>
            </a:r>
            <a:endParaRPr lang="en-US" sz="11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0A5CAC-696D-C1B9-70F9-CA19F00F49F7}"/>
              </a:ext>
            </a:extLst>
          </p:cNvPr>
          <p:cNvSpPr txBox="1"/>
          <p:nvPr/>
        </p:nvSpPr>
        <p:spPr>
          <a:xfrm>
            <a:off x="5387715" y="1138257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 </a:t>
            </a:r>
            <a:r>
              <a:rPr lang="en-US" sz="1100" dirty="0" err="1"/>
              <a:t>msb</a:t>
            </a:r>
            <a:endParaRPr lang="en-US" sz="1100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463C2FE-6ED1-85F3-DD91-70DF8769AA2B}"/>
              </a:ext>
            </a:extLst>
          </p:cNvPr>
          <p:cNvCxnSpPr>
            <a:cxnSpLocks/>
          </p:cNvCxnSpPr>
          <p:nvPr/>
        </p:nvCxnSpPr>
        <p:spPr>
          <a:xfrm>
            <a:off x="6764110" y="1352186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56E5EF4-DFAB-DAF9-FAB6-FE9EE1BE33C9}"/>
              </a:ext>
            </a:extLst>
          </p:cNvPr>
          <p:cNvCxnSpPr>
            <a:cxnSpLocks/>
          </p:cNvCxnSpPr>
          <p:nvPr/>
        </p:nvCxnSpPr>
        <p:spPr>
          <a:xfrm>
            <a:off x="6749651" y="1704477"/>
            <a:ext cx="932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898118BB-E26B-1008-6226-CE4730FD8F6D}"/>
              </a:ext>
            </a:extLst>
          </p:cNvPr>
          <p:cNvCxnSpPr>
            <a:cxnSpLocks/>
            <a:stCxn id="112" idx="0"/>
            <a:endCxn id="171" idx="3"/>
          </p:cNvCxnSpPr>
          <p:nvPr/>
        </p:nvCxnSpPr>
        <p:spPr>
          <a:xfrm rot="16200000" flipV="1">
            <a:off x="2509673" y="4465160"/>
            <a:ext cx="390035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741F6AAE-E616-7CA1-1616-727DD2B336A9}"/>
              </a:ext>
            </a:extLst>
          </p:cNvPr>
          <p:cNvCxnSpPr>
            <a:cxnSpLocks/>
            <a:stCxn id="112" idx="0"/>
            <a:endCxn id="164" idx="3"/>
          </p:cNvCxnSpPr>
          <p:nvPr/>
        </p:nvCxnSpPr>
        <p:spPr>
          <a:xfrm rot="16200000" flipV="1">
            <a:off x="2222795" y="4178282"/>
            <a:ext cx="963790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12" action="ppaction://hlinksldjump"/>
            <a:extLst>
              <a:ext uri="{FF2B5EF4-FFF2-40B4-BE49-F238E27FC236}">
                <a16:creationId xmlns:a16="http://schemas.microsoft.com/office/drawing/2014/main" id="{A85457E7-0A17-A2F7-3CB9-3D5AB0E7E6E5}"/>
              </a:ext>
            </a:extLst>
          </p:cNvPr>
          <p:cNvSpPr/>
          <p:nvPr/>
        </p:nvSpPr>
        <p:spPr>
          <a:xfrm>
            <a:off x="1532925" y="3585225"/>
            <a:ext cx="1005840" cy="365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Data Pointer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100EC02C-79B7-FC12-6DC4-1BB47EAC4321}"/>
              </a:ext>
            </a:extLst>
          </p:cNvPr>
          <p:cNvCxnSpPr>
            <a:cxnSpLocks/>
            <a:stCxn id="112" idx="0"/>
            <a:endCxn id="168" idx="3"/>
          </p:cNvCxnSpPr>
          <p:nvPr/>
        </p:nvCxnSpPr>
        <p:spPr>
          <a:xfrm rot="16200000" flipV="1">
            <a:off x="1935917" y="3891404"/>
            <a:ext cx="1537546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7E88183-D48E-5780-FC51-37930368ED76}"/>
              </a:ext>
            </a:extLst>
          </p:cNvPr>
          <p:cNvCxnSpPr>
            <a:cxnSpLocks/>
            <a:stCxn id="112" idx="0"/>
            <a:endCxn id="169" idx="3"/>
          </p:cNvCxnSpPr>
          <p:nvPr/>
        </p:nvCxnSpPr>
        <p:spPr>
          <a:xfrm rot="16200000" flipV="1">
            <a:off x="1649039" y="3604526"/>
            <a:ext cx="2111302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4070226-3DCE-27ED-333B-A3734C0BF7B9}"/>
              </a:ext>
            </a:extLst>
          </p:cNvPr>
          <p:cNvCxnSpPr>
            <a:cxnSpLocks/>
            <a:stCxn id="112" idx="0"/>
            <a:endCxn id="170" idx="3"/>
          </p:cNvCxnSpPr>
          <p:nvPr/>
        </p:nvCxnSpPr>
        <p:spPr>
          <a:xfrm rot="16200000" flipV="1">
            <a:off x="1362161" y="3317648"/>
            <a:ext cx="2685058" cy="336923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72EF9E5-039B-047F-F599-9A8F60726343}"/>
              </a:ext>
            </a:extLst>
          </p:cNvPr>
          <p:cNvSpPr txBox="1"/>
          <p:nvPr/>
        </p:nvSpPr>
        <p:spPr>
          <a:xfrm>
            <a:off x="2471006" y="2684832"/>
            <a:ext cx="304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6DB1294-AAE0-4A6A-108F-01BF32DE7BAA}"/>
              </a:ext>
            </a:extLst>
          </p:cNvPr>
          <p:cNvSpPr txBox="1"/>
          <p:nvPr/>
        </p:nvSpPr>
        <p:spPr>
          <a:xfrm>
            <a:off x="2471006" y="3262102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1324B96-2595-A49A-603B-0FF8D8870AD7}"/>
              </a:ext>
            </a:extLst>
          </p:cNvPr>
          <p:cNvSpPr txBox="1"/>
          <p:nvPr/>
        </p:nvSpPr>
        <p:spPr>
          <a:xfrm>
            <a:off x="2471006" y="3812465"/>
            <a:ext cx="314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DP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90FF7B1-AD84-2A2D-EFB8-6799B5109499}"/>
              </a:ext>
            </a:extLst>
          </p:cNvPr>
          <p:cNvSpPr txBox="1"/>
          <p:nvPr/>
        </p:nvSpPr>
        <p:spPr>
          <a:xfrm>
            <a:off x="2471006" y="4425885"/>
            <a:ext cx="306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BP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B578E3-3BB2-5879-C370-7F52D29B0ACE}"/>
              </a:ext>
            </a:extLst>
          </p:cNvPr>
          <p:cNvSpPr txBox="1"/>
          <p:nvPr/>
        </p:nvSpPr>
        <p:spPr>
          <a:xfrm>
            <a:off x="2471006" y="212653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TmpAR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6669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32E04A8-F98F-55ED-0D39-66F317FC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E40CC5-42D7-BAA1-B890-1FCDA857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47862"/>
              </p:ext>
            </p:extLst>
          </p:nvPr>
        </p:nvGraphicFramePr>
        <p:xfrm>
          <a:off x="4716583" y="742463"/>
          <a:ext cx="629244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0_0100_1000_0001_0000 = 0x04810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Store Rs1 in the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1_1000_0000_1000_0000 = 0x18080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stack pointer (and increment 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9044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69425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PUSH Rs1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DD774CA-9AAD-056F-768D-427388A49C3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96D2A77-FD16-1755-E673-4C890FC4BB5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CC2EE01-2DAE-05C9-DCEF-B89AC57A4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202ECA5-60B5-7547-D177-B665B5FA4F49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0583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55272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0_0000_0000_0000_0000 = 0x00000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Wait for next clock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0_1000_0000_0000_0000 = 0x08000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0_0100_0100_0010_0000 = 0x04420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 value from stack to 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1305310" y="1"/>
            <a:ext cx="8627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1063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20323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831694502"/>
                    </a:ext>
                  </a:extLst>
                </a:gridCol>
                <a:gridCol w="2634940">
                  <a:extLst>
                    <a:ext uri="{9D8B030D-6E8A-4147-A177-3AD203B41FA5}">
                      <a16:colId xmlns:a16="http://schemas.microsoft.com/office/drawing/2014/main" val="3449330376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4" y="473411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POP Rd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E62FB0C6-44AE-CAD0-0781-7042C24A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A7D28ED-17BC-77D9-2CE5-C7B2964ADFE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C2B6716-EFE6-7EE1-26FE-44AEA072636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F6FD8C74-4815-A18F-2874-7F542B7E3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POP (1111)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FFCBED8-ABEF-96BA-4904-6CC48485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E10F7A-3044-51A5-A1CB-7D1E068A1E95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16833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F94AC3-E70C-41F9-8834-5ED5BD7A184B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7658"/>
              </p:ext>
            </p:extLst>
          </p:nvPr>
        </p:nvGraphicFramePr>
        <p:xfrm>
          <a:off x="4716583" y="742463"/>
          <a:ext cx="6292440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2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955636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0_0100_1010_0000_0000 = 0x04A00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Write PC to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Increase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0_0000_0001_0100_0000 = 0x00140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Jump to immediate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731257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8-bit Immediate (Program Address)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5" y="473411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JSR #Imm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9C44F75-B0F0-BB6F-0108-F4388C28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F7584E8-6FA6-AC06-A408-0F5077F067B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DEE4E4-8F43-A96C-AF7A-F885CFB9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JSR Jump Subroutine (10000)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95C05BC-73BF-10D9-4287-8F3C194A1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690752-46B4-E7D6-3043-309A7F03B1E6}"/>
              </a:ext>
            </a:extLst>
          </p:cNvPr>
          <p:cNvSpPr txBox="1"/>
          <p:nvPr/>
        </p:nvSpPr>
        <p:spPr>
          <a:xfrm rot="1788306">
            <a:off x="3821395" y="2537332"/>
            <a:ext cx="4876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Removed</a:t>
            </a:r>
          </a:p>
        </p:txBody>
      </p:sp>
    </p:spTree>
    <p:extLst>
      <p:ext uri="{BB962C8B-B14F-4D97-AF65-F5344CB8AC3E}">
        <p14:creationId xmlns:p14="http://schemas.microsoft.com/office/powerpoint/2010/main" val="28821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09073"/>
              </p:ext>
            </p:extLst>
          </p:nvPr>
        </p:nvGraphicFramePr>
        <p:xfrm>
          <a:off x="4716583" y="742464"/>
          <a:ext cx="6292441" cy="251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5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70401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00_1000_0000_0000_0000 = 0x08000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stack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10_0100_0100_0000_0000 = 0x24400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Dummy from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54921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01_1000_0000_0000_0000 = 0x18000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Increment 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00_0100_0101_0000_0000 = 0x04500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Load program address on the stack to the program counter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00_1000_0000_1000_0000 = 0x08080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/>
                        <a:t>Decrement SP, Advance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18A3303-6AE1-4192-B847-C968E4DE1C58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1A55406-8888-4A18-89FC-AB289657F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43882"/>
              </p:ext>
            </p:extLst>
          </p:nvPr>
        </p:nvGraphicFramePr>
        <p:xfrm>
          <a:off x="179752" y="5624993"/>
          <a:ext cx="1017361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0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4488136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77098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653608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181183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15 14 13 12 11 10 9 8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Load Reg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XXXX </a:t>
                      </a:r>
                      <a:r>
                        <a:rPr lang="en-US" sz="1300" err="1"/>
                        <a:t>XXXX</a:t>
                      </a:r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1AADA8-3F5D-1E95-C0F5-9407CE2D0472}"/>
              </a:ext>
            </a:extLst>
          </p:cNvPr>
          <p:cNvSpPr txBox="1"/>
          <p:nvPr/>
        </p:nvSpPr>
        <p:spPr>
          <a:xfrm>
            <a:off x="6615406" y="473411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RTS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5DE6CA12-7A81-3D82-2B5D-FE1F744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64856F-B5E5-EACD-CE07-02B9A56CACA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DFC8E44-BDD3-F532-7F36-E84938107F8D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7FE020F8-5822-1790-AE28-D0194C1F6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RTS Return from Subroutine (10001)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D68651-4C92-A3B9-047F-BB34279FB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27CDA5E-31B8-183A-D357-ABFA451CB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55119"/>
              </p:ext>
            </p:extLst>
          </p:nvPr>
        </p:nvGraphicFramePr>
        <p:xfrm>
          <a:off x="4715048" y="3230779"/>
          <a:ext cx="2761904" cy="93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63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Stack 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Expected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9508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Low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Start SP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Return Address High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85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4400EC-EF58-B073-A0F5-A12496D7665E}"/>
              </a:ext>
            </a:extLst>
          </p:cNvPr>
          <p:cNvSpPr txBox="1"/>
          <p:nvPr/>
        </p:nvSpPr>
        <p:spPr>
          <a:xfrm>
            <a:off x="7582470" y="3218620"/>
            <a:ext cx="4521781" cy="93871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Return address must be 16-bit! I.e., to jump to a subroutine, you must use:</a:t>
            </a:r>
          </a:p>
          <a:p>
            <a:r>
              <a:rPr lang="en-US" sz="1100" dirty="0"/>
              <a:t>PUSH Return Address High Byte</a:t>
            </a:r>
          </a:p>
          <a:p>
            <a:r>
              <a:rPr lang="en-US" sz="1100" dirty="0"/>
              <a:t>LSP </a:t>
            </a:r>
            <a:r>
              <a:rPr lang="en-US" sz="1100" dirty="0" err="1"/>
              <a:t>DummyPC</a:t>
            </a:r>
            <a:r>
              <a:rPr lang="en-US" sz="1100" dirty="0"/>
              <a:t>, Subroutine Address High Byte</a:t>
            </a:r>
          </a:p>
          <a:p>
            <a:r>
              <a:rPr lang="en-US" sz="1100" dirty="0"/>
              <a:t>JSR Subroutine Address Low 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A6458-B785-780D-232C-5F9C8D03AE56}"/>
              </a:ext>
            </a:extLst>
          </p:cNvPr>
          <p:cNvSpPr txBox="1"/>
          <p:nvPr/>
        </p:nvSpPr>
        <p:spPr>
          <a:xfrm>
            <a:off x="7582470" y="4214443"/>
            <a:ext cx="4521781" cy="43088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Note: Bits 7-6 </a:t>
            </a:r>
            <a:r>
              <a:rPr lang="en-US" sz="1100" b="1" dirty="0"/>
              <a:t>MUST</a:t>
            </a:r>
            <a:r>
              <a:rPr lang="en-US" sz="1100" dirty="0"/>
              <a:t> be 00 so that the special pointer is specified as DHPC</a:t>
            </a:r>
          </a:p>
          <a:p>
            <a:r>
              <a:rPr lang="en-US" sz="1100" dirty="0"/>
              <a:t>(for cycle 2).</a:t>
            </a:r>
          </a:p>
        </p:txBody>
      </p:sp>
    </p:spTree>
    <p:extLst>
      <p:ext uri="{BB962C8B-B14F-4D97-AF65-F5344CB8AC3E}">
        <p14:creationId xmlns:p14="http://schemas.microsoft.com/office/powerpoint/2010/main" val="32729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42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0001_0010 = 0x12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Rs1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0001_1001 = 0x19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Rs2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Output ALU value on bus (but don’t save in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5470"/>
              </p:ext>
            </p:extLst>
          </p:nvPr>
        </p:nvGraphicFramePr>
        <p:xfrm>
          <a:off x="179752" y="5619913"/>
          <a:ext cx="9964376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04069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28523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62345A-68AE-69A8-FFFE-5EB648CC51A4}"/>
              </a:ext>
            </a:extLst>
          </p:cNvPr>
          <p:cNvSpPr txBox="1"/>
          <p:nvPr/>
        </p:nvSpPr>
        <p:spPr>
          <a:xfrm>
            <a:off x="6615404" y="473411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Rs1, Rs2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6C5B6-7188-0F61-1029-5F0390E190B9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6BE138DB-6748-9123-B9CD-E4300158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E6F0EF7-A144-22EC-62BA-F17746FB9707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581ED9B-872D-649A-AD9A-85C4BF32FC83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72EDB4B7-C1DD-4EAC-DE16-275CB479C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(10010)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0F0AD3B-46BC-07BA-7E58-AA387519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/>
        </p:nvGraphicFramePr>
        <p:xfrm>
          <a:off x="4716584" y="742463"/>
          <a:ext cx="5638802" cy="355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7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29489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488124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10_0000_0001_0010 = 0x2012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Rd to reg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0100_0001 = 0x0041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Load 4 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 to reg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0000_0100 = 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Write ALU output to bus (but not to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1000_0000 = 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FA9C31-EF12-4E73-95D6-4A8DD48CB5A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619913"/>
          <a:ext cx="9276863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2089399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824031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26261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584927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1149517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  <a:gridCol w="1053392">
                  <a:extLst>
                    <a:ext uri="{9D8B030D-6E8A-4147-A177-3AD203B41FA5}">
                      <a16:colId xmlns:a16="http://schemas.microsoft.com/office/drawing/2014/main" val="167715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15 14 13 12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11 10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7 6 5 4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38A22CA-2606-4EC2-9E31-AA955DF6E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91017"/>
              </p:ext>
            </p:extLst>
          </p:nvPr>
        </p:nvGraphicFramePr>
        <p:xfrm>
          <a:off x="179752" y="5619913"/>
          <a:ext cx="10116777" cy="66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62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859147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2595403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765213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2050007723"/>
                    </a:ext>
                  </a:extLst>
                </a:gridCol>
                <a:gridCol w="300477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15 14 13 12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ALU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4-bit </a:t>
                      </a:r>
                      <a:r>
                        <a:rPr lang="en-US" sz="1300" err="1"/>
                        <a:t>imm</a:t>
                      </a:r>
                      <a:r>
                        <a:rPr lang="en-US" sz="13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S2 S1 S0 SF (Function </a:t>
                      </a:r>
                      <a:r>
                        <a:rPr lang="en-US" sz="1300" err="1"/>
                        <a:t>sel</a:t>
                      </a:r>
                      <a:r>
                        <a:rPr lang="en-US" sz="13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92F7E5-2629-1A32-5661-12B67655FB8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TST Rd, #0x00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951B7-364F-2F4F-3116-B54995F4C6C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13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304A87AF-6E05-FA3A-929E-1DCBBB9E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A0E0862-B017-8BFB-A2F7-7027E035761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8DD8DB5-6921-23EC-1D01-E8AC5F776787}"/>
              </a:ext>
            </a:extLst>
          </p:cNvPr>
          <p:cNvGraphicFramePr>
            <a:graphicFrameLocks noGrp="1"/>
          </p:cNvGraphicFramePr>
          <p:nvPr/>
        </p:nvGraphicFramePr>
        <p:xfrm>
          <a:off x="193268" y="742463"/>
          <a:ext cx="4329725" cy="444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9B886F29-E580-D654-FD93-393B5ED96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Test immediate (10011)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D94DE7E-A37C-DF33-CE6F-59BC61C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72225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C7287B-AAD9-5418-44A1-19FEE626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/>
              <a:t>Micro-Instructions Control: Load Special Register (Immediate)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B91328-3C75-4219-B849-F6944D75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440"/>
              </p:ext>
            </p:extLst>
          </p:nvPr>
        </p:nvGraphicFramePr>
        <p:xfrm>
          <a:off x="4716581" y="742463"/>
          <a:ext cx="6249874" cy="2224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30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10_0000_0000_0100_0000 = 0x20040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Loads 8-bit immediate to specified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00_0000_0000_1000_0000 = 0x00080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Increment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B096B179-9480-A74B-D8D7-A217029B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8163F4-933F-B66C-DAB2-7734F7E6B63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56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C0D94F-6899-E739-45E1-F61FBCB51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74083"/>
              </p:ext>
            </p:extLst>
          </p:nvPr>
        </p:nvGraphicFramePr>
        <p:xfrm>
          <a:off x="193268" y="742463"/>
          <a:ext cx="4329725" cy="467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r>
                        <a:rPr lang="en-US" sz="9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Load Special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Increment / Decrement (0: decrease / 1: increase)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Stack Pointer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RAM Address Select (0: Address register / 1: Stack pointer)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Use Rd as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Lower Address Register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Mem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PC advance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37624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Program Register H Write to Bus (parameter)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Input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368205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Register File Output Select (parameter – 0 -&gt; Rs1, 1 -&gt; Rs2)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output enable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A</a:t>
                      </a:r>
                    </a:p>
                  </a:txBody>
                  <a:tcPr marT="0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ALU load register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1FE4E9B-A000-439D-AE95-5C88C554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3523"/>
              </p:ext>
            </p:extLst>
          </p:nvPr>
        </p:nvGraphicFramePr>
        <p:xfrm>
          <a:off x="179752" y="5619913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Branch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C1 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OpCode=14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FFFB1F-FF49-EF67-4814-547097376531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39A7871-B82F-AF03-D019-C976E7EB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11308"/>
              </p:ext>
            </p:extLst>
          </p:nvPr>
        </p:nvGraphicFramePr>
        <p:xfrm>
          <a:off x="5645696" y="2949767"/>
          <a:ext cx="38575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13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361460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2264175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Special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Stack Pointer (High Byte)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5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 (in future, perhaps a Frame Pointer (High Byte))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183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DAB9D9-F093-B92B-C40C-F25DAAFCFD57}"/>
              </a:ext>
            </a:extLst>
          </p:cNvPr>
          <p:cNvSpPr txBox="1"/>
          <p:nvPr/>
        </p:nvSpPr>
        <p:spPr>
          <a:xfrm>
            <a:off x="6615405" y="495833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Consolas" panose="020B0609020204030204" pitchFamily="49" charset="0"/>
              </a:rPr>
              <a:t> LSP DP, #0x00</a:t>
            </a:r>
          </a:p>
        </p:txBody>
      </p:sp>
    </p:spTree>
    <p:extLst>
      <p:ext uri="{BB962C8B-B14F-4D97-AF65-F5344CB8AC3E}">
        <p14:creationId xmlns:p14="http://schemas.microsoft.com/office/powerpoint/2010/main" val="23677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C35E-FDD3-D165-F9B0-5E3FC0134F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Addressing Modes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3CF8-2E6D-18DB-E69D-057147472A6C}"/>
              </a:ext>
            </a:extLst>
          </p:cNvPr>
          <p:cNvSpPr txBox="1"/>
          <p:nvPr/>
        </p:nvSpPr>
        <p:spPr>
          <a:xfrm>
            <a:off x="535404" y="1197142"/>
            <a:ext cx="935455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New architectural perspective:</a:t>
            </a:r>
          </a:p>
          <a:p>
            <a:r>
              <a:rPr lang="en-US" sz="1400" dirty="0"/>
              <a:t>Two kinds of words exist (data words (8 bit) and address words (16 bit)).</a:t>
            </a:r>
          </a:p>
          <a:p>
            <a:r>
              <a:rPr lang="en-US" sz="1400" dirty="0"/>
              <a:t>Each kind of words have their own registers (data registers and address registers), register files, and dedicated busses (data bus and address bus).</a:t>
            </a:r>
          </a:p>
          <a:p>
            <a:r>
              <a:rPr lang="en-US" sz="1400" dirty="0"/>
              <a:t>Programming Model-wise, moving towards using Address Registers for all pointer use; i.e., to perform memory loads/stores, an address register must be set to the relevant address and then used. The additional instruction overhead of this (setting the address register using an immediate / GR which takes at least 2 instructions for high and low bytes) is reduced by allowing for 8 bit immediate offsets and by setting an AR to another AR (with offset) in a single instruction.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830EA4-ABA3-BB20-4E95-5EEC7E3E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01729"/>
              </p:ext>
            </p:extLst>
          </p:nvPr>
        </p:nvGraphicFramePr>
        <p:xfrm>
          <a:off x="535404" y="3177758"/>
          <a:ext cx="980105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264">
                  <a:extLst>
                    <a:ext uri="{9D8B030D-6E8A-4147-A177-3AD203B41FA5}">
                      <a16:colId xmlns:a16="http://schemas.microsoft.com/office/drawing/2014/main" val="238212452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4055632774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3656758536"/>
                    </a:ext>
                  </a:extLst>
                </a:gridCol>
                <a:gridCol w="2450264">
                  <a:extLst>
                    <a:ext uri="{9D8B030D-6E8A-4147-A177-3AD203B41FA5}">
                      <a16:colId xmlns:a16="http://schemas.microsoft.com/office/drawing/2014/main" val="20565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Instruction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Opcodes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3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[L/H]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L/H (1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Memory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= 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Rd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6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</a:t>
                      </a:r>
                      <a:r>
                        <a:rPr lang="en-US" sz="110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ARDest[L/H] = 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L/H (1 bit), Rs1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69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AR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=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ARDest (2 bits),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5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GR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*(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+ Imm) = 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(2 bits), Imm (8 bits), Rs (2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(need two opcodes to account for </a:t>
                      </a:r>
                      <a:r>
                        <a:rPr lang="en-US" sz="1100" dirty="0" err="1"/>
                        <a:t>ARSrc</a:t>
                      </a:r>
                      <a:r>
                        <a:rPr lang="en-US" sz="1100" dirty="0"/>
                        <a:t> being 2 bits, but only having 1 bit for the operand in instruction 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881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07E00B-83D9-2E66-58E8-E0A4777F40FD}"/>
              </a:ext>
            </a:extLst>
          </p:cNvPr>
          <p:cNvSpPr txBox="1"/>
          <p:nvPr/>
        </p:nvSpPr>
        <p:spPr>
          <a:xfrm>
            <a:off x="9889958" y="999984"/>
            <a:ext cx="21175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opcodes needed: 9</a:t>
            </a:r>
          </a:p>
          <a:p>
            <a:endParaRPr lang="en-US" sz="1200" dirty="0"/>
          </a:p>
          <a:p>
            <a:r>
              <a:rPr lang="en-US" sz="1200" dirty="0"/>
              <a:t>But, can offset this by removing: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LSP (1)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PUSH / POP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Current load-store memory instructions (4)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OUT instructions (2) (need to make display interface part of MMIO)</a:t>
            </a:r>
          </a:p>
        </p:txBody>
      </p:sp>
    </p:spTree>
    <p:extLst>
      <p:ext uri="{BB962C8B-B14F-4D97-AF65-F5344CB8AC3E}">
        <p14:creationId xmlns:p14="http://schemas.microsoft.com/office/powerpoint/2010/main" val="3308824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10AF-C2F7-F904-8982-9EF5028E3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Instruction Decode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7AD91-9B73-3B63-B08A-109723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03088"/>
              </p:ext>
            </p:extLst>
          </p:nvPr>
        </p:nvGraphicFramePr>
        <p:xfrm>
          <a:off x="914400" y="1582054"/>
          <a:ext cx="6106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15">
                  <a:extLst>
                    <a:ext uri="{9D8B030D-6E8A-4147-A177-3AD203B41FA5}">
                      <a16:colId xmlns:a16="http://schemas.microsoft.com/office/drawing/2014/main" val="4096420902"/>
                    </a:ext>
                  </a:extLst>
                </a:gridCol>
                <a:gridCol w="935656">
                  <a:extLst>
                    <a:ext uri="{9D8B030D-6E8A-4147-A177-3AD203B41FA5}">
                      <a16:colId xmlns:a16="http://schemas.microsoft.com/office/drawing/2014/main" val="238005480"/>
                    </a:ext>
                  </a:extLst>
                </a:gridCol>
                <a:gridCol w="3940155">
                  <a:extLst>
                    <a:ext uri="{9D8B030D-6E8A-4147-A177-3AD203B41FA5}">
                      <a16:colId xmlns:a16="http://schemas.microsoft.com/office/drawing/2014/main" val="3437111917"/>
                    </a:ext>
                  </a:extLst>
                </a:gridCol>
              </a:tblGrid>
              <a:tr h="323842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Number of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9120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317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62350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5701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7433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ALU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8147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11203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Immediate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79662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Branch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576104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A/I (Display)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2043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94259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 err="1"/>
                        <a:t>ARSrc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Special Case – See Sidebar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509186"/>
                  </a:ext>
                </a:extLst>
              </a:tr>
              <a:tr h="244882">
                <a:tc>
                  <a:txBody>
                    <a:bodyPr/>
                    <a:lstStyle/>
                    <a:p>
                      <a:r>
                        <a:rPr lang="en-US" sz="11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7:6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0762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5FD756-0733-1E2D-D8A6-5FFBC32D31B4}"/>
              </a:ext>
            </a:extLst>
          </p:cNvPr>
          <p:cNvSpPr/>
          <p:nvPr/>
        </p:nvSpPr>
        <p:spPr>
          <a:xfrm>
            <a:off x="3074068" y="1009096"/>
            <a:ext cx="1076827" cy="4060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Decode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C1AE6-74F9-6277-AC82-95630E8D2FE9}"/>
              </a:ext>
            </a:extLst>
          </p:cNvPr>
          <p:cNvSpPr txBox="1"/>
          <p:nvPr/>
        </p:nvSpPr>
        <p:spPr>
          <a:xfrm>
            <a:off x="914400" y="1081425"/>
            <a:ext cx="1732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String (16 bits)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421354-07D2-AC96-83F7-B7DD2800CC2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646947" y="1212119"/>
            <a:ext cx="427121" cy="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98D84C-79DC-C012-7D33-336AE8AA98C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4150895" y="1212118"/>
            <a:ext cx="603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CD6510-AF09-7826-9275-DD158DB449D9}"/>
              </a:ext>
            </a:extLst>
          </p:cNvPr>
          <p:cNvSpPr txBox="1"/>
          <p:nvPr/>
        </p:nvSpPr>
        <p:spPr>
          <a:xfrm>
            <a:off x="4754880" y="1081313"/>
            <a:ext cx="2608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 operands (Opcode, Rd, Rs1, …)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0535-7873-B7BA-A0AA-FAC07DA290A2}"/>
              </a:ext>
            </a:extLst>
          </p:cNvPr>
          <p:cNvSpPr txBox="1"/>
          <p:nvPr/>
        </p:nvSpPr>
        <p:spPr>
          <a:xfrm>
            <a:off x="7832558" y="1828562"/>
            <a:ext cx="3356810" cy="3323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ARSrc</a:t>
            </a:r>
            <a:r>
              <a:rPr lang="en-US" sz="1400" dirty="0"/>
              <a:t> Decode:</a:t>
            </a:r>
          </a:p>
          <a:p>
            <a:pPr marL="342900" indent="-342900">
              <a:buAutoNum type="arabicPeriod"/>
            </a:pPr>
            <a:r>
              <a:rPr lang="en-US" sz="1400" dirty="0"/>
              <a:t>If opcode is of (AR </a:t>
            </a:r>
            <a:r>
              <a:rPr lang="en-US" sz="1400" dirty="0">
                <a:sym typeface="Wingdings" panose="05000000000000000000" pitchFamily="2" charset="2"/>
              </a:rPr>
              <a:t> GR) (Rd =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[L/H]) instruction, then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in bits 9:8.</a:t>
            </a:r>
          </a:p>
          <a:p>
            <a:pPr marL="342900" indent="-342900">
              <a:buAutoNum type="arabicPeriod"/>
            </a:pPr>
            <a:r>
              <a:rPr lang="en-US" sz="1400" dirty="0">
                <a:sym typeface="Wingdings" panose="05000000000000000000" pitchFamily="2" charset="2"/>
              </a:rPr>
              <a:t>Otherwise,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a function of bits 5 and the opcode (maybe the opcode’ least significant bit?)</a:t>
            </a:r>
          </a:p>
          <a:p>
            <a:r>
              <a:rPr lang="en-US" sz="1400" dirty="0">
                <a:sym typeface="Wingdings" panose="05000000000000000000" pitchFamily="2" charset="2"/>
              </a:rPr>
              <a:t>Instructions that specify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with 1 bit in bit 5 need to get the other bit from the opcode; if we always assign these two-opcode instructions opcodes as [4-bit opcode x][0/1], then we can get the other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bit from the least significant bit of the opcode, i.e., in these instructions </a:t>
            </a:r>
            <a:r>
              <a:rPr lang="en-US" sz="1400" dirty="0" err="1">
                <a:sym typeface="Wingdings" panose="05000000000000000000" pitchFamily="2" charset="2"/>
              </a:rPr>
              <a:t>ARSrc</a:t>
            </a:r>
            <a:r>
              <a:rPr lang="en-US" sz="1400" dirty="0">
                <a:sym typeface="Wingdings" panose="05000000000000000000" pitchFamily="2" charset="2"/>
              </a:rPr>
              <a:t> is {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[5], </a:t>
            </a:r>
            <a:r>
              <a:rPr lang="en-US" sz="1400" dirty="0" err="1">
                <a:sym typeface="Wingdings" panose="05000000000000000000" pitchFamily="2" charset="2"/>
              </a:rPr>
              <a:t>Instr</a:t>
            </a:r>
            <a:r>
              <a:rPr lang="en-US" sz="1400" dirty="0">
                <a:sym typeface="Wingdings" panose="05000000000000000000" pitchFamily="2" charset="2"/>
              </a:rPr>
              <a:t>[0]} (in bits 5 and 0)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1DABB-7083-6112-3702-DEE7F74DC2A7}"/>
              </a:ext>
            </a:extLst>
          </p:cNvPr>
          <p:cNvSpPr txBox="1"/>
          <p:nvPr/>
        </p:nvSpPr>
        <p:spPr>
          <a:xfrm>
            <a:off x="7832558" y="523374"/>
            <a:ext cx="335681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</a:t>
            </a:r>
            <a:r>
              <a:rPr lang="en-US" sz="1200" dirty="0"/>
              <a:t>Decode module always creates values for all operands, even those that don’t exist in the current instruction (e.g., no Immediate in the opcode 2 ALU instruction). It’s up to the microcode to specify which operands to read / use to avoid reading garbage data.</a:t>
            </a:r>
          </a:p>
        </p:txBody>
      </p:sp>
    </p:spTree>
    <p:extLst>
      <p:ext uri="{BB962C8B-B14F-4D97-AF65-F5344CB8AC3E}">
        <p14:creationId xmlns:p14="http://schemas.microsoft.com/office/powerpoint/2010/main" val="446998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802C-F942-54F9-74C1-936CC4CC81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2000" dirty="0"/>
              <a:t>New Addressing Mode Instructions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EE46AF-8843-DCF0-6E80-572B8DCEAEE6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1280510"/>
          <a:ext cx="9744185" cy="57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70611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3217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15 14 13 12 11 10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421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FB76A1-7E8A-53DA-2BAB-A6ACDF7E3824}"/>
              </a:ext>
            </a:extLst>
          </p:cNvPr>
          <p:cNvSpPr txBox="1"/>
          <p:nvPr/>
        </p:nvSpPr>
        <p:spPr>
          <a:xfrm>
            <a:off x="421104" y="914400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Rd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[L/H]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802FAE-93BB-B199-1864-CDEF8F7052B7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2255031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25B92-C322-E92B-3F5B-73DB3330DFBD}"/>
              </a:ext>
            </a:extLst>
          </p:cNvPr>
          <p:cNvSpPr txBox="1"/>
          <p:nvPr/>
        </p:nvSpPr>
        <p:spPr>
          <a:xfrm>
            <a:off x="421104" y="1888921"/>
            <a:ext cx="43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Rd =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5F6387-ABB4-D80F-7D7B-EE8C95137864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3218723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Rd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36C016-1681-BB66-12BB-CEBF7695B1E1}"/>
              </a:ext>
            </a:extLst>
          </p:cNvPr>
          <p:cNvSpPr txBox="1"/>
          <p:nvPr/>
        </p:nvSpPr>
        <p:spPr>
          <a:xfrm>
            <a:off x="421104" y="2852613"/>
            <a:ext cx="510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*(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Imm) = Rs (Rd as source)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15D0550-F330-BDBE-1DDF-D143918F81FC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4171586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918703-F60A-0B3E-1CD0-1450B8E1C381}"/>
              </a:ext>
            </a:extLst>
          </p:cNvPr>
          <p:cNvSpPr txBox="1"/>
          <p:nvPr/>
        </p:nvSpPr>
        <p:spPr>
          <a:xfrm>
            <a:off x="421104" y="3805476"/>
            <a:ext cx="426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Imm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153155B-D72E-749F-2EE5-67F51953F908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5156936"/>
          <a:ext cx="9748362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03202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999024">
                  <a:extLst>
                    <a:ext uri="{9D8B030D-6E8A-4147-A177-3AD203B41FA5}">
                      <a16:colId xmlns:a16="http://schemas.microsoft.com/office/drawing/2014/main" val="2966517136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3326960323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13 12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11 10 9 8</a:t>
                      </a:r>
                      <a:endParaRPr lang="en-US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Rs1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XXXX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L/H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8F59D4-0539-8FF3-9E44-D183F823FFAE}"/>
              </a:ext>
            </a:extLst>
          </p:cNvPr>
          <p:cNvSpPr txBox="1"/>
          <p:nvPr/>
        </p:nvSpPr>
        <p:spPr>
          <a:xfrm>
            <a:off x="421104" y="4790826"/>
            <a:ext cx="29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AR) ARDest[L/H] = Rs1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7F783F9E-5CDE-3538-7290-72961856D31D}"/>
              </a:ext>
            </a:extLst>
          </p:cNvPr>
          <p:cNvGraphicFramePr>
            <a:graphicFrameLocks noGrp="1"/>
          </p:cNvGraphicFramePr>
          <p:nvPr/>
        </p:nvGraphicFramePr>
        <p:xfrm>
          <a:off x="1007034" y="6069115"/>
          <a:ext cx="9744185" cy="54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469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893614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1249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29096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482292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201439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143911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73612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15 14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13 12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11 10 9 8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7 6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4 3 2 1 0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73612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84188" marR="84188" marT="42094" marB="42094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Immediate (8-bit)</a:t>
                      </a:r>
                    </a:p>
                  </a:txBody>
                  <a:tcPr marL="84188" marR="84188" marT="42094" marB="42094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ARDest</a:t>
                      </a:r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 marL="84188" marR="84188" marT="42094" marB="42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OpCode</a:t>
                      </a:r>
                      <a:r>
                        <a:rPr lang="en-US" sz="1200" dirty="0"/>
                        <a:t> (bit 0 is part of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84188" marR="84188" marT="42094" marB="42094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4D80DF-1035-FD15-6BAB-F80E6E869BB8}"/>
              </a:ext>
            </a:extLst>
          </p:cNvPr>
          <p:cNvSpPr txBox="1"/>
          <p:nvPr/>
        </p:nvSpPr>
        <p:spPr>
          <a:xfrm>
            <a:off x="421104" y="5703005"/>
            <a:ext cx="3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ARDest = </a:t>
            </a:r>
            <a:r>
              <a:rPr lang="en-US" dirty="0" err="1">
                <a:sym typeface="Wingdings" panose="05000000000000000000" pitchFamily="2" charset="2"/>
              </a:rPr>
              <a:t>ARSrc</a:t>
            </a:r>
            <a:r>
              <a:rPr lang="en-US" dirty="0">
                <a:sym typeface="Wingdings" panose="05000000000000000000" pitchFamily="2" charset="2"/>
              </a:rPr>
              <a:t> + Imm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472-50A2-E7D3-F3E3-A0A3B32FD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5849BF-4643-977C-2129-6E960F424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ByteFrost Addressing Modes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5AB008-47BB-7A9F-9FE5-C24C20F61F8E}"/>
              </a:ext>
            </a:extLst>
          </p:cNvPr>
          <p:cNvSpPr/>
          <p:nvPr/>
        </p:nvSpPr>
        <p:spPr>
          <a:xfrm>
            <a:off x="795338" y="1194608"/>
            <a:ext cx="128016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F7F1C-C364-557C-11FE-43714C0428DB}"/>
              </a:ext>
            </a:extLst>
          </p:cNvPr>
          <p:cNvSpPr/>
          <p:nvPr/>
        </p:nvSpPr>
        <p:spPr>
          <a:xfrm>
            <a:off x="2124075" y="2148752"/>
            <a:ext cx="1280160" cy="54864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Register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0DDA3C-2A74-9DCA-3A46-14645AF70D04}"/>
              </a:ext>
            </a:extLst>
          </p:cNvPr>
          <p:cNvSpPr/>
          <p:nvPr/>
        </p:nvSpPr>
        <p:spPr>
          <a:xfrm>
            <a:off x="795338" y="3102896"/>
            <a:ext cx="1280160" cy="548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Register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C9BFC3-FE66-6335-C204-A56F91F77BF9}"/>
              </a:ext>
            </a:extLst>
          </p:cNvPr>
          <p:cNvSpPr/>
          <p:nvPr/>
        </p:nvSpPr>
        <p:spPr>
          <a:xfrm>
            <a:off x="3452812" y="1194608"/>
            <a:ext cx="1280160" cy="5486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206A7A-2459-2D06-AB28-C3D4070EE540}"/>
              </a:ext>
            </a:extLst>
          </p:cNvPr>
          <p:cNvSpPr/>
          <p:nvPr/>
        </p:nvSpPr>
        <p:spPr>
          <a:xfrm>
            <a:off x="5913120" y="95250"/>
            <a:ext cx="6209030" cy="2560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There are five forms of memory in the ByteFrost – Immediates (read-only), General-Purpose Registers (R0 – R3), Address Registers (DP, SP, PC, BP), Memory (64KB divided into ROM, RAM, and MMIO regions), and Stack</a:t>
            </a:r>
          </a:p>
          <a:p>
            <a:endParaRPr lang="en-US" sz="1200" dirty="0"/>
          </a:p>
          <a:p>
            <a:r>
              <a:rPr lang="en-US" sz="1200" dirty="0"/>
              <a:t>Every solid directed edge (u, v) in the following graph means that memory u can write to memory v with a dedicated instruction.</a:t>
            </a:r>
          </a:p>
          <a:p>
            <a:endParaRPr lang="en-US" sz="1200" dirty="0"/>
          </a:p>
          <a:p>
            <a:r>
              <a:rPr lang="en-US" sz="1200" dirty="0"/>
              <a:t>Every dotted directed edge (u, v) means that the memory u can write to memory v indirectly (i.e., a path exists from u to v but requires multiple instructions to implement).</a:t>
            </a:r>
          </a:p>
          <a:p>
            <a:endParaRPr lang="en-US" sz="1200" dirty="0"/>
          </a:p>
          <a:p>
            <a:r>
              <a:rPr lang="en-US" sz="1200" dirty="0"/>
              <a:t>There are technically 5 x 5 = 25 possible permutations here, but as immediates are read-only, there are in effect only 5 x 4 = 20 possible permutations.</a:t>
            </a:r>
          </a:p>
          <a:p>
            <a:r>
              <a:rPr lang="en-US" sz="1200" dirty="0"/>
              <a:t>Instructions with an asterisk (*) are currently not implemented.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2E86BE9-844B-D11E-5AC8-3D7570F1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780305"/>
              </p:ext>
            </p:extLst>
          </p:nvPr>
        </p:nvGraphicFramePr>
        <p:xfrm>
          <a:off x="269339" y="3922694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Imm_8</a:t>
                      </a:r>
                    </a:p>
                    <a:p>
                      <a:r>
                        <a:rPr lang="en-US" sz="900" dirty="0"/>
                        <a:t>(LDR Rd,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(LDR)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4434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Rs</a:t>
                      </a:r>
                    </a:p>
                    <a:p>
                      <a:r>
                        <a:rPr lang="en-US" sz="900" dirty="0"/>
                        <a:t>(MOV Rd, Rs)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(MOV)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[L/H]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1086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(LMA) Rd = *{%DP[H], Imm}, DP[L] = Imm</a:t>
                      </a:r>
                    </a:p>
                    <a:p>
                      <a:r>
                        <a:rPr lang="en-US" sz="900" dirty="0"/>
                        <a:t>(LMR) Rd = *{%DP[H], Rs}, DP[L] = Rs</a:t>
                      </a:r>
                    </a:p>
                    <a:p>
                      <a:r>
                        <a:rPr lang="en-US" sz="900" dirty="0"/>
                        <a:t>(LMO*) Rd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(LMA, LMR, *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18415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Rd = *(SP), SP++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(POP)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2657BB-2261-20EA-1A05-AFAD3CA9488D}"/>
              </a:ext>
            </a:extLst>
          </p:cNvPr>
          <p:cNvSpPr/>
          <p:nvPr/>
        </p:nvSpPr>
        <p:spPr>
          <a:xfrm>
            <a:off x="3452812" y="3102896"/>
            <a:ext cx="1280160" cy="548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Stack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3E10A7-BF18-74B6-8E25-148822ECAC82}"/>
              </a:ext>
            </a:extLst>
          </p:cNvPr>
          <p:cNvGrpSpPr/>
          <p:nvPr/>
        </p:nvGrpSpPr>
        <p:grpSpPr>
          <a:xfrm>
            <a:off x="1435418" y="1743248"/>
            <a:ext cx="904097" cy="396268"/>
            <a:chOff x="1435418" y="1743248"/>
            <a:chExt cx="904097" cy="39626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90661C-6B05-233E-AF05-34D636F47D5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435418" y="1743248"/>
              <a:ext cx="837405" cy="396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675C2-587E-CD89-DAA2-57BAED0D7597}"/>
                </a:ext>
              </a:extLst>
            </p:cNvPr>
            <p:cNvSpPr txBox="1"/>
            <p:nvPr/>
          </p:nvSpPr>
          <p:spPr>
            <a:xfrm>
              <a:off x="1870284" y="1796986"/>
              <a:ext cx="469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LDR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D6BE3-9A99-271E-8212-040BC816AB6A}"/>
              </a:ext>
            </a:extLst>
          </p:cNvPr>
          <p:cNvCxnSpPr>
            <a:cxnSpLocks/>
          </p:cNvCxnSpPr>
          <p:nvPr/>
        </p:nvCxnSpPr>
        <p:spPr>
          <a:xfrm flipV="1">
            <a:off x="1703971" y="2706628"/>
            <a:ext cx="651833" cy="38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A09A44-42E1-ECD2-41B7-02FA1457A169}"/>
              </a:ext>
            </a:extLst>
          </p:cNvPr>
          <p:cNvSpPr txBox="1"/>
          <p:nvPr/>
        </p:nvSpPr>
        <p:spPr>
          <a:xfrm>
            <a:off x="1505166" y="2139516"/>
            <a:ext cx="454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MOV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B8C28A2-BAD3-35C8-98BC-2440AAE7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02043"/>
              </p:ext>
            </p:extLst>
          </p:nvPr>
        </p:nvGraphicFramePr>
        <p:xfrm>
          <a:off x="3347817" y="3922694"/>
          <a:ext cx="2743200" cy="24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05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28086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6773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ARDest[L/H]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(?)</a:t>
                      </a:r>
                    </a:p>
                    <a:p>
                      <a:r>
                        <a:rPr lang="en-US" sz="900" dirty="0"/>
                        <a:t>ARDest = *{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 + 1,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 + Imm}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5711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ARDest = *{SP + 1, SP}, SP += 2 (?) (e.g. POP ARDest)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779DEF-FE58-4D15-0561-71C70060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6596"/>
              </p:ext>
            </p:extLst>
          </p:nvPr>
        </p:nvGraphicFramePr>
        <p:xfrm>
          <a:off x="6247428" y="3922693"/>
          <a:ext cx="2743200" cy="2468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 = Imm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Rs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(*)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532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 + 1, ARDest + Imm)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*(ARDest + Imm) = 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 (load-store architecture)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38727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 + Imm) = *SP, SP++ (?)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2FBA3AA-A6E3-F336-224E-26BDAC00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08304"/>
              </p:ext>
            </p:extLst>
          </p:nvPr>
        </p:nvGraphicFramePr>
        <p:xfrm>
          <a:off x="9246330" y="3922693"/>
          <a:ext cx="2743200" cy="246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627398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7792821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120575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41578217"/>
                    </a:ext>
                  </a:extLst>
                </a:gridCol>
              </a:tblGrid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Src</a:t>
                      </a:r>
                      <a:endParaRPr lang="en-US" sz="900" dirty="0"/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Dest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Semantics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Dedicated Instruction?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2409673025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Imm</a:t>
                      </a:r>
                    </a:p>
                  </a:txBody>
                  <a:tcPr marL="9144" marR="9144"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Imm, SP– (Push Imm)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1813460202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GR</a:t>
                      </a:r>
                    </a:p>
                  </a:txBody>
                  <a:tcPr marL="9144" marR="914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*(SP) = Rs, SP--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 (PUSH *)</a:t>
                      </a:r>
                    </a:p>
                    <a:p>
                      <a:r>
                        <a:rPr lang="en-US" sz="900" dirty="0"/>
                        <a:t>(change to full-descending)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4238323"/>
                  </a:ext>
                </a:extLst>
              </a:tr>
              <a:tr h="43891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AR</a:t>
                      </a:r>
                    </a:p>
                  </a:txBody>
                  <a:tcPr marL="9144" marR="91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*(SP, SP – 1) =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, SP -= 2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No? (Push </a:t>
                      </a:r>
                      <a:r>
                        <a:rPr lang="en-US" sz="900" dirty="0" err="1"/>
                        <a:t>ARSrc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3926728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Memory</a:t>
                      </a:r>
                    </a:p>
                  </a:txBody>
                  <a:tcPr marL="9144" marR="914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097999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Stack</a:t>
                      </a:r>
                    </a:p>
                  </a:txBody>
                  <a:tcPr marL="9144" marR="9144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</a:t>
                      </a:r>
                    </a:p>
                  </a:txBody>
                  <a:tcPr marL="9144" marR="9144"/>
                </a:tc>
                <a:extLst>
                  <a:ext uri="{0D108BD9-81ED-4DB2-BD59-A6C34878D82A}">
                    <a16:rowId xmlns:a16="http://schemas.microsoft.com/office/drawing/2014/main" val="3161806886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024229-DB71-E055-33CD-D0591FD17B6C}"/>
              </a:ext>
            </a:extLst>
          </p:cNvPr>
          <p:cNvCxnSpPr>
            <a:cxnSpLocks/>
          </p:cNvCxnSpPr>
          <p:nvPr/>
        </p:nvCxnSpPr>
        <p:spPr>
          <a:xfrm flipH="1">
            <a:off x="3094182" y="1734012"/>
            <a:ext cx="720436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D53C8-0FF7-1701-C435-8E6C5F2C9FD8}"/>
              </a:ext>
            </a:extLst>
          </p:cNvPr>
          <p:cNvCxnSpPr>
            <a:cxnSpLocks/>
          </p:cNvCxnSpPr>
          <p:nvPr/>
        </p:nvCxnSpPr>
        <p:spPr>
          <a:xfrm flipH="1" flipV="1">
            <a:off x="3184260" y="2706628"/>
            <a:ext cx="667302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331BEA-25E2-D1B8-8909-089471E75021}"/>
              </a:ext>
            </a:extLst>
          </p:cNvPr>
          <p:cNvCxnSpPr>
            <a:cxnSpLocks/>
          </p:cNvCxnSpPr>
          <p:nvPr/>
        </p:nvCxnSpPr>
        <p:spPr>
          <a:xfrm>
            <a:off x="1380002" y="1743248"/>
            <a:ext cx="0" cy="135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DD56F6-9637-454F-9754-22922F0DBD9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435418" y="2678920"/>
            <a:ext cx="737234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782C60-C322-FED0-331D-EB63A493DB6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347817" y="1743248"/>
            <a:ext cx="745075" cy="4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B4FCD91-BB57-5EA8-6E43-3AD61C2ACA8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04235" y="2678920"/>
            <a:ext cx="688657" cy="42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CACD09FF-CAE3-A1D1-4031-516AC16FF069}"/>
              </a:ext>
            </a:extLst>
          </p:cNvPr>
          <p:cNvSpPr/>
          <p:nvPr/>
        </p:nvSpPr>
        <p:spPr>
          <a:xfrm>
            <a:off x="1830949" y="2217152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2132F25-198C-1753-4841-90CD4BE9388D}"/>
              </a:ext>
            </a:extLst>
          </p:cNvPr>
          <p:cNvSpPr/>
          <p:nvPr/>
        </p:nvSpPr>
        <p:spPr>
          <a:xfrm>
            <a:off x="487064" y="3200827"/>
            <a:ext cx="512703" cy="365459"/>
          </a:xfrm>
          <a:prstGeom prst="arc">
            <a:avLst>
              <a:gd name="adj1" fmla="val 4404093"/>
              <a:gd name="adj2" fmla="val 17510318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4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3128-C1AE-1B98-6A98-544E31DD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237C11-0F7F-2C9A-0EAC-C6AA1F93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64442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L/H (1 bit)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FF068C-177E-58EE-681D-C9214F16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3230"/>
              </p:ext>
            </p:extLst>
          </p:nvPr>
        </p:nvGraphicFramePr>
        <p:xfrm>
          <a:off x="914400" y="3968651"/>
          <a:ext cx="5881438" cy="184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611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32054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668278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err="1"/>
                        <a:t>ARSelect</a:t>
                      </a:r>
                      <a:r>
                        <a:rPr lang="en-US" sz="1200" dirty="0"/>
                        <a:t> = </a:t>
                      </a:r>
                      <a:r>
                        <a:rPr lang="en-US" sz="1200" dirty="0" err="1"/>
                        <a:t>ARSrc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AddressByteSelect</a:t>
                      </a:r>
                      <a:r>
                        <a:rPr lang="en-US" sz="1200" dirty="0"/>
                        <a:t> = L/H (default behavior)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byte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sng" dirty="0" err="1"/>
                        <a:t>AddressBusToDataBus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RegisterFileInputEnable</a:t>
                      </a:r>
                      <a:r>
                        <a:rPr lang="en-US" sz="1200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90270B-736A-1B7F-69FB-527BCAD76D37}"/>
              </a:ext>
            </a:extLst>
          </p:cNvPr>
          <p:cNvSpPr txBox="1"/>
          <p:nvPr/>
        </p:nvSpPr>
        <p:spPr>
          <a:xfrm>
            <a:off x="914400" y="3195186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655646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0CE5-B671-5CFA-26B2-DF3417D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6472-78F3-56DF-180C-A9C17AA032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(Memory </a:t>
            </a:r>
            <a:r>
              <a:rPr lang="en-US" dirty="0">
                <a:sym typeface="Wingdings" panose="05000000000000000000" pitchFamily="2" charset="2"/>
              </a:rPr>
              <a:t> GR)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BF9AE-F7E6-A82E-BB48-7456BBAB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419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Memory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GR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= 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Rd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B8DC3-5F2C-3AE0-F4A7-D9A8F2F6B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73114"/>
              </p:ext>
            </p:extLst>
          </p:nvPr>
        </p:nvGraphicFramePr>
        <p:xfrm>
          <a:off x="6980321" y="1041534"/>
          <a:ext cx="4852737" cy="305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ARSrc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TmpARRead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(from the 16-bit adder).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/>
                        <a:t>ARSelect</a:t>
                      </a:r>
                      <a:r>
                        <a:rPr lang="en-US" sz="1200" b="0" dirty="0"/>
                        <a:t> = </a:t>
                      </a:r>
                      <a:r>
                        <a:rPr lang="en-US" sz="1200" b="0" dirty="0" err="1"/>
                        <a:t>TmpAR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53557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Memory data word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83338"/>
                  </a:ext>
                </a:extLst>
              </a:tr>
              <a:tr h="30574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RegisterFileInputEnable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94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DC429A-E0C2-4418-6370-107A5F5D28AF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909485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0E63-28A7-1211-ED2B-1379AA38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5B2-EFB3-5438-7A79-599AD0F58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(Imm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FF272E-A609-C499-FE80-C8EFFAEF0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70306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Immediate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C4048D-4A5D-4657-8F34-70059B7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63157"/>
              </p:ext>
            </p:extLst>
          </p:nvPr>
        </p:nvGraphicFramePr>
        <p:xfrm>
          <a:off x="6980321" y="1041534"/>
          <a:ext cx="4852737" cy="122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94F6D-0053-A6AD-A8E7-CC1BC9C28D4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3108267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F2F-6A2B-0049-F095-3BE996AE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D10-7372-EFEA-2EAE-33F0F6A5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3D278C-F257-7239-1517-818283E73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12233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ARDest[L/H] = Rs1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L/H (1 bit), Rs1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 (currently Load Special Register)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390C3-EDB7-B22A-B319-E25FD579A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80260"/>
              </p:ext>
            </p:extLst>
          </p:nvPr>
        </p:nvGraphicFramePr>
        <p:xfrm>
          <a:off x="6980321" y="1041534"/>
          <a:ext cx="4852737" cy="170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17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Register File Output Enable </a:t>
                      </a:r>
                      <a:r>
                        <a:rPr lang="en-US" sz="1200" i="0" dirty="0"/>
                        <a:t>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/>
                        <a:t>RegisterFileOutputSelect</a:t>
                      </a:r>
                      <a:r>
                        <a:rPr lang="en-US" sz="1200" i="0" dirty="0"/>
                        <a:t> = 0 (Rs1)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4774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1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187B98-2756-5C44-AC5A-39F165C45DA0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17343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6F1D-408A-7B6A-2395-1CD654A3D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9E94-623D-4B0F-018D-DCD18BEF04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(AR </a:t>
            </a:r>
            <a:r>
              <a:rPr lang="en-US" dirty="0">
                <a:sym typeface="Wingdings" panose="05000000000000000000" pitchFamily="2" charset="2"/>
              </a:rPr>
              <a:t> AR)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B25D3-1867-8BC2-3CA0-A87C19E1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1142"/>
              </p:ext>
            </p:extLst>
          </p:nvPr>
        </p:nvGraphicFramePr>
        <p:xfrm>
          <a:off x="914400" y="1041534"/>
          <a:ext cx="5881438" cy="238733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=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ARDest (2 bits), 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1" dirty="0" err="1"/>
                        <a:t>AddressByteSelect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AddressBusToDataBus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loadARHorL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19FE5-7248-1B6A-6FA2-C9E4EB8F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8469"/>
              </p:ext>
            </p:extLst>
          </p:nvPr>
        </p:nvGraphicFramePr>
        <p:xfrm>
          <a:off x="6980321" y="1041534"/>
          <a:ext cx="4852737" cy="53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AddressBusToDataBus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low byte of the Address Bus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0 (L)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= 0 (L)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37605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15431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AddressByteSelect</a:t>
                      </a:r>
                      <a:r>
                        <a:rPr lang="en-US" sz="1200" b="0" i="0" dirty="0"/>
                        <a:t> = 1 (H)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high byte of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851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4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loadARHorL</a:t>
                      </a:r>
                      <a:r>
                        <a:rPr lang="en-US" sz="1200" b="0" i="0" dirty="0"/>
                        <a:t> = 1 (H)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034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506A87-D8D3-5B63-3292-F9AE3DCDD683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2422697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1A5A-5F2E-6F9F-C49E-29244CAB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3F6-75B2-AA93-C534-79052E441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(GR </a:t>
            </a:r>
            <a:r>
              <a:rPr lang="en-US" dirty="0">
                <a:sym typeface="Wingdings" panose="05000000000000000000" pitchFamily="2" charset="2"/>
              </a:rPr>
              <a:t> Memory) Instruction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41FD6F-A015-4B14-A7BD-49763C85E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97268"/>
              </p:ext>
            </p:extLst>
          </p:nvPr>
        </p:nvGraphicFramePr>
        <p:xfrm>
          <a:off x="914400" y="1041534"/>
          <a:ext cx="5881438" cy="202651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40719">
                  <a:extLst>
                    <a:ext uri="{9D8B030D-6E8A-4147-A177-3AD203B41FA5}">
                      <a16:colId xmlns:a16="http://schemas.microsoft.com/office/drawing/2014/main" val="4194745349"/>
                    </a:ext>
                  </a:extLst>
                </a:gridCol>
                <a:gridCol w="2940719">
                  <a:extLst>
                    <a:ext uri="{9D8B030D-6E8A-4147-A177-3AD203B41FA5}">
                      <a16:colId xmlns:a16="http://schemas.microsoft.com/office/drawing/2014/main" val="3037212644"/>
                    </a:ext>
                  </a:extLst>
                </a:gridCol>
              </a:tblGrid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 </a:t>
                      </a:r>
                      <a:r>
                        <a:rPr lang="en-US" sz="1400" dirty="0">
                          <a:sym typeface="Wingdings" panose="05000000000000000000" pitchFamily="2" charset="2"/>
                        </a:rPr>
                        <a:t> Memory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833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*(</a:t>
                      </a:r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+ Imm) = Rs (Rd as source)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94194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Opcodes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78540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Operands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ARSrc</a:t>
                      </a:r>
                      <a:r>
                        <a:rPr lang="en-US" sz="1400" dirty="0"/>
                        <a:t> (2 bits), Imm (8 bits), Rd (2 bits)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3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ARSelect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90451"/>
                  </a:ext>
                </a:extLst>
              </a:tr>
              <a:tr h="337753">
                <a:tc>
                  <a:txBody>
                    <a:bodyPr/>
                    <a:lstStyle/>
                    <a:p>
                      <a:r>
                        <a:rPr lang="en-US" sz="1400" dirty="0"/>
                        <a:t>Control Signals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err="1"/>
                        <a:t>TmpARRead</a:t>
                      </a:r>
                      <a:r>
                        <a:rPr lang="en-US" sz="1400" i="1" dirty="0"/>
                        <a:t>, </a:t>
                      </a:r>
                      <a:r>
                        <a:rPr lang="en-US" sz="1400" i="1" dirty="0" err="1"/>
                        <a:t>TmpARWrite</a:t>
                      </a:r>
                      <a:endParaRPr lang="en-US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07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C163C-2C47-72BC-39CE-4D8D5D71A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38489"/>
              </p:ext>
            </p:extLst>
          </p:nvPr>
        </p:nvGraphicFramePr>
        <p:xfrm>
          <a:off x="6980321" y="1041534"/>
          <a:ext cx="4852737" cy="32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8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914670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20157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/>
                        <a:t>Program Register H Write to Bus</a:t>
                      </a:r>
                      <a:r>
                        <a:rPr lang="en-US" sz="1200" i="0" dirty="0"/>
                        <a:t> = 1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err="1"/>
                        <a:t>ARSelect</a:t>
                      </a:r>
                      <a:r>
                        <a:rPr lang="en-US" sz="1200" b="0" i="0" dirty="0"/>
                        <a:t> = </a:t>
                      </a:r>
                      <a:r>
                        <a:rPr lang="en-US" sz="1200" b="0" i="0" dirty="0" err="1"/>
                        <a:t>ARSrc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675711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TmpARRead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err="1"/>
                        <a:t>ARSelect</a:t>
                      </a:r>
                      <a:r>
                        <a:rPr lang="en-US" sz="1200" b="1" i="0" dirty="0"/>
                        <a:t> </a:t>
                      </a:r>
                      <a:r>
                        <a:rPr lang="en-US" sz="1200" b="0" i="0" dirty="0"/>
                        <a:t>= </a:t>
                      </a:r>
                      <a:r>
                        <a:rPr lang="en-US" sz="1200" b="0" i="0" dirty="0" err="1"/>
                        <a:t>TmpAR</a:t>
                      </a:r>
                      <a:endParaRPr lang="en-US" sz="12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5993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Register File Output Enable </a:t>
                      </a:r>
                      <a:r>
                        <a:rPr lang="en-US" sz="1200" b="0" i="0" dirty="0"/>
                        <a:t>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 (Rd) to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84353"/>
                  </a:ext>
                </a:extLst>
              </a:tr>
              <a:tr h="39851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/>
                        <a:t>Use Rd as Source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539783"/>
                  </a:ext>
                </a:extLst>
              </a:tr>
              <a:tr h="44614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err="1"/>
                        <a:t>MemWrite</a:t>
                      </a:r>
                      <a:r>
                        <a:rPr lang="en-US" sz="1200" b="0" i="0" dirty="0"/>
                        <a:t> = 1</a:t>
                      </a:r>
                      <a:endParaRPr lang="en-US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356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735A8D-9B8B-9377-F15A-FD5964A7BDED}"/>
              </a:ext>
            </a:extLst>
          </p:cNvPr>
          <p:cNvSpPr txBox="1"/>
          <p:nvPr/>
        </p:nvSpPr>
        <p:spPr>
          <a:xfrm>
            <a:off x="4878805" y="362634"/>
            <a:ext cx="543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Non-control signals are marked as bold. Control signals are marked as italic.</a:t>
            </a:r>
          </a:p>
        </p:txBody>
      </p:sp>
    </p:spTree>
    <p:extLst>
      <p:ext uri="{BB962C8B-B14F-4D97-AF65-F5344CB8AC3E}">
        <p14:creationId xmlns:p14="http://schemas.microsoft.com/office/powerpoint/2010/main" val="768046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8945-FAFE-1954-2875-805161DE9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ARSelect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547023-F92B-4D04-0B0B-335E7F1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73938"/>
              </p:ext>
            </p:extLst>
          </p:nvPr>
        </p:nvGraphicFramePr>
        <p:xfrm>
          <a:off x="914400" y="3758209"/>
          <a:ext cx="9601200" cy="283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91300">
                <a:tc>
                  <a:txBody>
                    <a:bodyPr/>
                    <a:lstStyle/>
                    <a:p>
                      <a:r>
                        <a:rPr lang="en-US" sz="1050" dirty="0"/>
                        <a:t>Bus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FetchCycle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 Out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r>
                        <a:rPr lang="en-US" sz="1050" dirty="0"/>
                        <a:t> Write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Opcode_MAG_LDW_SDW_MAA</a:t>
                      </a:r>
                      <a:r>
                        <a:rPr lang="en-US" sz="105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TmpAR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755617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AR </a:t>
                      </a:r>
                      <a:r>
                        <a:rPr lang="en-US" sz="1050" dirty="0" err="1"/>
                        <a:t>Src</a:t>
                      </a:r>
                      <a:r>
                        <a:rPr lang="en-US" sz="1050" dirty="0"/>
                        <a:t> </a:t>
                      </a:r>
                    </a:p>
                    <a:p>
                      <a:r>
                        <a:rPr lang="en-US" sz="1050" dirty="0"/>
                        <a:t>(PC, DP, SP, or BP)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160504"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5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0A8B5C-5DF9-442A-7655-C9F168939242}"/>
              </a:ext>
            </a:extLst>
          </p:cNvPr>
          <p:cNvSpPr txBox="1"/>
          <p:nvPr/>
        </p:nvSpPr>
        <p:spPr>
          <a:xfrm>
            <a:off x="914400" y="11049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ARSelect</a:t>
            </a:r>
            <a:r>
              <a:rPr lang="en-US" dirty="0"/>
              <a:t>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A6CB-ACF5-75E4-A445-2D16B0ED0CD3}"/>
              </a:ext>
            </a:extLst>
          </p:cNvPr>
          <p:cNvSpPr txBox="1"/>
          <p:nvPr/>
        </p:nvSpPr>
        <p:spPr>
          <a:xfrm>
            <a:off x="914400" y="25146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</a:t>
            </a:r>
            <a:r>
              <a:rPr lang="en-US" dirty="0"/>
              <a:t> SP </a:t>
            </a:r>
            <a:r>
              <a:rPr lang="en-US" dirty="0" err="1"/>
              <a:t>Addr</a:t>
            </a:r>
            <a:r>
              <a:rPr lang="en-US" dirty="0"/>
              <a:t> control signal, </a:t>
            </a:r>
            <a:r>
              <a:rPr lang="en-US" dirty="0" err="1"/>
              <a:t>FetchCycle</a:t>
            </a:r>
            <a:r>
              <a:rPr lang="en-US" dirty="0"/>
              <a:t> (output of fetch state machine), Bus Grant (cause bus to float to allow external entity to write on the Address Bus), other control signals, instruction string operands.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2AC1B-D159-63C0-7BCA-4EC6E2E572F8}"/>
              </a:ext>
            </a:extLst>
          </p:cNvPr>
          <p:cNvSpPr txBox="1"/>
          <p:nvPr/>
        </p:nvSpPr>
        <p:spPr>
          <a:xfrm>
            <a:off x="4864099" y="594784"/>
            <a:ext cx="687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Outputs:</a:t>
            </a:r>
            <a:r>
              <a:rPr lang="en-US" dirty="0"/>
              <a:t> {None (Address Bus floats), PC, DP, SP, BP, </a:t>
            </a:r>
            <a:r>
              <a:rPr lang="en-US" dirty="0" err="1"/>
              <a:t>TmpAR</a:t>
            </a:r>
            <a:r>
              <a:rPr lang="en-US" dirty="0"/>
              <a:t>} (3 bits)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469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9EDD6D-79E7-1F42-CAB9-E009BD1D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A49-4FEE-DEF5-3140-C57536C31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 err="1"/>
              <a:t>ARSelect</a:t>
            </a:r>
            <a:r>
              <a:rPr lang="en-US" dirty="0"/>
              <a:t> LUT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103B-5310-48D9-D02D-72A5A504279B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ARSelect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combinational logic (explained in previous slide) is implemented as a (8 bit  5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633AF8-FA79-89FA-A4F0-14881D48B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2268"/>
              </p:ext>
            </p:extLst>
          </p:nvPr>
        </p:nvGraphicFramePr>
        <p:xfrm>
          <a:off x="914399" y="1982110"/>
          <a:ext cx="3742442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621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15821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 Grant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FetchCycle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SP Out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TmpARWrite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OPCODE_MAG_LDW_SDW_MAA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b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[1]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[0]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4DA595-EEA9-2434-5D2E-9DCD8E74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56103"/>
              </p:ext>
            </p:extLst>
          </p:nvPr>
        </p:nvGraphicFramePr>
        <p:xfrm>
          <a:off x="4778542" y="1982111"/>
          <a:ext cx="4205202" cy="334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9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48981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43766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TmpAR</a:t>
                      </a:r>
                      <a:r>
                        <a:rPr lang="en-US" sz="1200" i="0" dirty="0"/>
                        <a:t>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 Output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4913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39678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Output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b="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97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4B3B-65E4-532C-21A5-B09A5A82A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AddressByteSelect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613DB-20B1-7A29-FE44-A7C57BE754EF}"/>
              </a:ext>
            </a:extLst>
          </p:cNvPr>
          <p:cNvSpPr txBox="1"/>
          <p:nvPr/>
        </p:nvSpPr>
        <p:spPr>
          <a:xfrm>
            <a:off x="914400" y="105878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AddressByteSelect</a:t>
            </a:r>
            <a:r>
              <a:rPr lang="en-US" dirty="0"/>
              <a:t> selects whether the high (H) or low (L) byte of the Address Bus should be written to the Data Bus (which will be written to the Data Bus if the </a:t>
            </a:r>
            <a:r>
              <a:rPr lang="en-US" dirty="0" err="1"/>
              <a:t>AddressBusToDataBus</a:t>
            </a:r>
            <a:r>
              <a:rPr lang="en-US" dirty="0"/>
              <a:t> control signal is high).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E303-D8B3-F375-908E-11BC09E018C7}"/>
              </a:ext>
            </a:extLst>
          </p:cNvPr>
          <p:cNvSpPr txBox="1"/>
          <p:nvPr/>
        </p:nvSpPr>
        <p:spPr>
          <a:xfrm>
            <a:off x="914400" y="225910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</a:t>
            </a:r>
            <a:r>
              <a:rPr lang="en-US" dirty="0" err="1"/>
              <a:t>AddressHorL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83AFE-5B14-85E0-A2D5-568F271C7A2A}"/>
              </a:ext>
            </a:extLst>
          </p:cNvPr>
          <p:cNvSpPr txBox="1"/>
          <p:nvPr/>
        </p:nvSpPr>
        <p:spPr>
          <a:xfrm>
            <a:off x="914400" y="2905440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{Low, High} (1 bit)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745D06-06C7-7C78-C3A0-C9D8DA993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73551"/>
              </p:ext>
            </p:extLst>
          </p:nvPr>
        </p:nvGraphicFramePr>
        <p:xfrm>
          <a:off x="914400" y="3429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AddressHorL</a:t>
                      </a:r>
                      <a:r>
                        <a:rPr lang="en-US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MAA or JSR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32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39CB-9E33-4AFD-7E60-86831522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7238-6417-3A69-BC97-3F33B555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9CF88-50A4-1388-375E-99AA36E862E3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must be able to tell an AR to read from the Data Bus, and we must specify which byte (L or H) it should write the Data </a:t>
            </a:r>
            <a:r>
              <a:rPr lang="en-US" dirty="0" err="1"/>
              <a:t>Bus’</a:t>
            </a:r>
            <a:r>
              <a:rPr lang="en-US" dirty="0"/>
              <a:t> data word into.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C02A9-C9D8-0467-07CA-41D6A1980554}"/>
              </a:ext>
            </a:extLst>
          </p:cNvPr>
          <p:cNvSpPr txBox="1"/>
          <p:nvPr/>
        </p:nvSpPr>
        <p:spPr>
          <a:xfrm>
            <a:off x="914400" y="2024493"/>
            <a:ext cx="610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Inputs: </a:t>
            </a:r>
            <a:r>
              <a:rPr lang="en-US" dirty="0"/>
              <a:t>L/H instruction operand (1 bit), ARDest instruction operand (2 bits), </a:t>
            </a:r>
            <a:r>
              <a:rPr lang="en-US" dirty="0" err="1"/>
              <a:t>loadAR</a:t>
            </a:r>
            <a:r>
              <a:rPr lang="en-US" dirty="0"/>
              <a:t> control signal, PC Load control signal, </a:t>
            </a:r>
            <a:r>
              <a:rPr lang="en-US" dirty="0" err="1"/>
              <a:t>loadARHorL</a:t>
            </a:r>
            <a:r>
              <a:rPr lang="en-US" dirty="0"/>
              <a:t> control signal, opcode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7543C-F6BD-A5D2-F3D8-ED4DF0F88407}"/>
              </a:ext>
            </a:extLst>
          </p:cNvPr>
          <p:cNvSpPr txBox="1"/>
          <p:nvPr/>
        </p:nvSpPr>
        <p:spPr>
          <a:xfrm>
            <a:off x="914400" y="2905440"/>
            <a:ext cx="9270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Output:</a:t>
            </a:r>
            <a:r>
              <a:rPr lang="en-US" dirty="0"/>
              <a:t> {None (no AR reads), PC[Dummy H], PC[L], SP[H], SP[L], DP[H], DP[L], BP[H], BP[L]}</a:t>
            </a:r>
          </a:p>
          <a:p>
            <a:r>
              <a:rPr lang="en-US" dirty="0"/>
              <a:t>(</a:t>
            </a:r>
            <a:r>
              <a:rPr lang="en-US" b="1" dirty="0"/>
              <a:t>Note:</a:t>
            </a:r>
            <a:r>
              <a:rPr lang="en-US" dirty="0"/>
              <a:t> Can’t write to the actual PC H, can only write to the PC Dummy H from the data bus! Actual PC H only reads from the Dummy PC High!)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4358B2-A174-B944-6A75-80775B531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06257"/>
              </p:ext>
            </p:extLst>
          </p:nvPr>
        </p:nvGraphicFramePr>
        <p:xfrm>
          <a:off x="914400" y="3862140"/>
          <a:ext cx="965534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335">
                  <a:extLst>
                    <a:ext uri="{9D8B030D-6E8A-4147-A177-3AD203B41FA5}">
                      <a16:colId xmlns:a16="http://schemas.microsoft.com/office/drawing/2014/main" val="1676049159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42109212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1761791855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3752676654"/>
                    </a:ext>
                  </a:extLst>
                </a:gridCol>
                <a:gridCol w="1379335">
                  <a:extLst>
                    <a:ext uri="{9D8B030D-6E8A-4147-A177-3AD203B41FA5}">
                      <a16:colId xmlns:a16="http://schemas.microsoft.com/office/drawing/2014/main" val="261883317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1516667648"/>
                    </a:ext>
                  </a:extLst>
                </a:gridCol>
                <a:gridCol w="1540045">
                  <a:extLst>
                    <a:ext uri="{9D8B030D-6E8A-4147-A177-3AD203B41FA5}">
                      <a16:colId xmlns:a16="http://schemas.microsoft.com/office/drawing/2014/main" val="327176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Opcode_MAA</a:t>
                      </a:r>
                      <a:r>
                        <a:rPr lang="en-US" sz="1200" dirty="0"/>
                        <a:t> (active 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loadARHorL</a:t>
                      </a:r>
                      <a:r>
                        <a:rPr lang="en-US" sz="1200" dirty="0"/>
                        <a:t> control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 instruction operand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36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Active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(and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28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PC[HorL] (if L, PC[L] = data bus and PC[H] = DHPC)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9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ARDest[HorL]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ARDest[L/H]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Inactive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2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90F-262B-44FA-188B-40F48AD6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Bus Arbiter (v2.0)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906901-D599-B141-2BC3-42562243554C}"/>
              </a:ext>
            </a:extLst>
          </p:cNvPr>
          <p:cNvGrpSpPr/>
          <p:nvPr/>
        </p:nvGrpSpPr>
        <p:grpSpPr>
          <a:xfrm rot="10800000">
            <a:off x="5883497" y="1557825"/>
            <a:ext cx="1066795" cy="1348207"/>
            <a:chOff x="7412689" y="3305857"/>
            <a:chExt cx="1066794" cy="1348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992195-39C6-9279-352F-56B8B770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7412689" y="3305857"/>
              <a:ext cx="1066794" cy="13482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5F78E8-253F-44D0-378F-0682A3ADEAFD}"/>
                </a:ext>
              </a:extLst>
            </p:cNvPr>
            <p:cNvSpPr txBox="1"/>
            <p:nvPr/>
          </p:nvSpPr>
          <p:spPr>
            <a:xfrm rot="5400000">
              <a:off x="7424929" y="3826734"/>
              <a:ext cx="926411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>
                  <a:hlinkClick r:id="rId3" action="ppaction://hlinksldjump"/>
                </a:rPr>
                <a:t>138: </a:t>
              </a:r>
              <a:r>
                <a:rPr lang="en-US" sz="1100" err="1">
                  <a:hlinkClick r:id="rId3" action="ppaction://hlinksldjump"/>
                </a:rPr>
                <a:t>Addr</a:t>
              </a:r>
              <a:r>
                <a:rPr lang="en-US" sz="1100">
                  <a:hlinkClick r:id="rId3" action="ppaction://hlinksldjump"/>
                </a:rPr>
                <a:t> Bus Arbiter</a:t>
              </a:r>
              <a:endParaRPr lang="en-US" sz="1100"/>
            </a:p>
          </p:txBody>
        </p:sp>
      </p:grp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C5D4EC4-6998-6072-0D2C-5FAA9921AE59}"/>
              </a:ext>
            </a:extLst>
          </p:cNvPr>
          <p:cNvSpPr/>
          <p:nvPr/>
        </p:nvSpPr>
        <p:spPr>
          <a:xfrm>
            <a:off x="3245831" y="1563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98A72-B500-55CC-8978-BED2F9FF4ADB}"/>
              </a:ext>
            </a:extLst>
          </p:cNvPr>
          <p:cNvCxnSpPr>
            <a:stCxn id="6" idx="3"/>
          </p:cNvCxnSpPr>
          <p:nvPr/>
        </p:nvCxnSpPr>
        <p:spPr>
          <a:xfrm>
            <a:off x="4708871" y="1655351"/>
            <a:ext cx="121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51A6C49A-2E9F-071C-D8A6-A0F2EA849EB4}"/>
              </a:ext>
            </a:extLst>
          </p:cNvPr>
          <p:cNvSpPr txBox="1"/>
          <p:nvPr/>
        </p:nvSpPr>
        <p:spPr>
          <a:xfrm>
            <a:off x="3857804" y="1838231"/>
            <a:ext cx="85106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err="1"/>
              <a:t>FetchCycle</a:t>
            </a:r>
            <a:endParaRPr lang="en-US" sz="12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79C408-F9AD-10C7-EFC3-92D18E60585C}"/>
              </a:ext>
            </a:extLst>
          </p:cNvPr>
          <p:cNvCxnSpPr>
            <a:stCxn id="9" idx="3"/>
          </p:cNvCxnSpPr>
          <p:nvPr/>
        </p:nvCxnSpPr>
        <p:spPr>
          <a:xfrm flipV="1">
            <a:off x="4708871" y="1838229"/>
            <a:ext cx="1211637" cy="92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74E4938B-F0AE-8838-6851-EF1AF740E8BD}"/>
              </a:ext>
            </a:extLst>
          </p:cNvPr>
          <p:cNvSpPr txBox="1"/>
          <p:nvPr/>
        </p:nvSpPr>
        <p:spPr>
          <a:xfrm>
            <a:off x="7643089" y="1617957"/>
            <a:ext cx="13422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Data Pointer OE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905D15D-FCD4-98DF-660F-B549CCC1F436}"/>
              </a:ext>
            </a:extLst>
          </p:cNvPr>
          <p:cNvSpPr txBox="1"/>
          <p:nvPr/>
        </p:nvSpPr>
        <p:spPr>
          <a:xfrm>
            <a:off x="7643088" y="1945939"/>
            <a:ext cx="138557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 dirty="0"/>
              <a:t>Stack Pointer OE</a:t>
            </a:r>
          </a:p>
        </p:txBody>
      </p:sp>
      <p:sp>
        <p:nvSpPr>
          <p:cNvPr id="15" name="TextBox 14">
            <a:hlinkClick r:id="rId8" action="ppaction://hlinksldjump"/>
            <a:extLst>
              <a:ext uri="{FF2B5EF4-FFF2-40B4-BE49-F238E27FC236}">
                <a16:creationId xmlns:a16="http://schemas.microsoft.com/office/drawing/2014/main" id="{AF48A073-3C4C-830D-905E-A24A043B4C46}"/>
              </a:ext>
            </a:extLst>
          </p:cNvPr>
          <p:cNvSpPr txBox="1"/>
          <p:nvPr/>
        </p:nvSpPr>
        <p:spPr>
          <a:xfrm>
            <a:off x="7643087" y="2273921"/>
            <a:ext cx="168135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400"/>
              <a:t>Program Counter OE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693F4-8BC8-9BA6-F75F-34FA4858ED42}"/>
              </a:ext>
            </a:extLst>
          </p:cNvPr>
          <p:cNvCxnSpPr>
            <a:endCxn id="13" idx="1"/>
          </p:cNvCxnSpPr>
          <p:nvPr/>
        </p:nvCxnSpPr>
        <p:spPr>
          <a:xfrm flipV="1">
            <a:off x="6950293" y="1725679"/>
            <a:ext cx="692796" cy="1077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2E4A97-C44F-B8BE-8324-9CA5BB8EC06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50293" y="1985800"/>
            <a:ext cx="692795" cy="67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CE0CDAC-13EB-0466-F010-4B2CCA00960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60770" y="2138201"/>
            <a:ext cx="782317" cy="243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hlinkClick r:id="rId9" action="ppaction://hlinksldjump"/>
            <a:extLst>
              <a:ext uri="{FF2B5EF4-FFF2-40B4-BE49-F238E27FC236}">
                <a16:creationId xmlns:a16="http://schemas.microsoft.com/office/drawing/2014/main" id="{CC5174A9-3B26-4DE8-66A7-9856560C687A}"/>
              </a:ext>
            </a:extLst>
          </p:cNvPr>
          <p:cNvSpPr txBox="1"/>
          <p:nvPr/>
        </p:nvSpPr>
        <p:spPr>
          <a:xfrm>
            <a:off x="3959948" y="2103720"/>
            <a:ext cx="748923" cy="2616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Bus Grant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2DBC24-7BD8-1A78-4933-808AC3EB174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708871" y="1985800"/>
            <a:ext cx="1223727" cy="248725"/>
          </a:xfrm>
          <a:prstGeom prst="bentConnector3">
            <a:avLst>
              <a:gd name="adj1" fmla="val 573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1A0C293-07C9-7C02-3899-7DD340105F2D}"/>
              </a:ext>
            </a:extLst>
          </p:cNvPr>
          <p:cNvSpPr/>
          <p:nvPr/>
        </p:nvSpPr>
        <p:spPr>
          <a:xfrm>
            <a:off x="1390245" y="3819912"/>
            <a:ext cx="3711171" cy="803564"/>
          </a:xfrm>
          <a:prstGeom prst="wedgeRoundRectCallout">
            <a:avLst>
              <a:gd name="adj1" fmla="val 32848"/>
              <a:gd name="adj2" fmla="val -2301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When the bus is granted to MMIO Master (SD Card) all other masters set to three state (No one transmit address on the bus)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0F792-37CA-BFD5-7763-A3E4B5F3ABBB}"/>
              </a:ext>
            </a:extLst>
          </p:cNvPr>
          <p:cNvSpPr txBox="1"/>
          <p:nvPr/>
        </p:nvSpPr>
        <p:spPr>
          <a:xfrm>
            <a:off x="5314689" y="218365"/>
            <a:ext cx="372979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Address Bus Arbiter </a:t>
            </a:r>
            <a:r>
              <a:rPr lang="en-US" b="1" dirty="0">
                <a:solidFill>
                  <a:srgbClr val="C00000"/>
                </a:solidFill>
              </a:rPr>
              <a:t>Deprecated</a:t>
            </a:r>
            <a:r>
              <a:rPr lang="en-US" dirty="0"/>
              <a:t>. It is replaced by the </a:t>
            </a:r>
            <a:r>
              <a:rPr lang="en-US" dirty="0" err="1"/>
              <a:t>ARSelect</a:t>
            </a:r>
            <a:r>
              <a:rPr lang="en-US" dirty="0"/>
              <a:t> LUT.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F5A1C-D7C8-A1AD-B973-CD06C9B803BB}"/>
              </a:ext>
            </a:extLst>
          </p:cNvPr>
          <p:cNvSpPr txBox="1"/>
          <p:nvPr/>
        </p:nvSpPr>
        <p:spPr>
          <a:xfrm rot="1788306">
            <a:off x="4145201" y="2537332"/>
            <a:ext cx="4228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1661920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EC9E7-EF34-96FE-B93C-0B3B5C34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D380-2825-28A7-B0D7-272A23B1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206916" cy="457200"/>
          </a:xfrm>
        </p:spPr>
        <p:txBody>
          <a:bodyPr/>
          <a:lstStyle/>
          <a:p>
            <a:r>
              <a:rPr lang="en-US" dirty="0"/>
              <a:t>(Data Bus </a:t>
            </a:r>
            <a:r>
              <a:rPr lang="en-US" dirty="0">
                <a:sym typeface="Wingdings" panose="05000000000000000000" pitchFamily="2" charset="2"/>
              </a:rPr>
              <a:t> AR) Loading (AR Data Bus Load Enable LUT)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A4B3-5E75-4CF0-1009-3506AF138A92}"/>
              </a:ext>
            </a:extLst>
          </p:cNvPr>
          <p:cNvSpPr txBox="1"/>
          <p:nvPr/>
        </p:nvSpPr>
        <p:spPr>
          <a:xfrm>
            <a:off x="914400" y="105878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Bus </a:t>
            </a:r>
            <a:r>
              <a:rPr lang="en-US" dirty="0">
                <a:sym typeface="Wingdings" panose="05000000000000000000" pitchFamily="2" charset="2"/>
              </a:rPr>
              <a:t> AR Loading combinational logic (explained in previous slide) is implemented as a (8 bit  8 bit) (256 byte) LUT in an EEPROM.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78AD53-DD2C-78A5-23A4-3FD596777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5727"/>
              </p:ext>
            </p:extLst>
          </p:nvPr>
        </p:nvGraphicFramePr>
        <p:xfrm>
          <a:off x="914399" y="1982110"/>
          <a:ext cx="3639553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50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154903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EEPROM Address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Load Branch (</a:t>
                      </a:r>
                      <a:r>
                        <a:rPr lang="en-US" sz="1200" b="1" dirty="0"/>
                        <a:t>ACTIVE LOW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PC Load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err="1"/>
                        <a:t>loadARHorL</a:t>
                      </a:r>
                      <a:r>
                        <a:rPr lang="en-US" sz="1200" i="0" dirty="0"/>
                        <a:t> (control signal)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/>
                        <a:t>Opcode_MAA</a:t>
                      </a:r>
                      <a:r>
                        <a:rPr lang="en-US" sz="1200" i="0" dirty="0"/>
                        <a:t>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(AR) L/H instruction operand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ARDest[0]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8DA712-7969-F98A-955A-98721ECF8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7608"/>
              </p:ext>
            </p:extLst>
          </p:nvPr>
        </p:nvGraphicFramePr>
        <p:xfrm>
          <a:off x="4778542" y="1982111"/>
          <a:ext cx="3812005" cy="343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96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2257009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BP[H]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BP[L]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SP[L]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/>
                        <a:t>DP[H] Load Enable 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DP[L]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359706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452989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PC[L] + PC[H] = DHPC Load Enable </a:t>
                      </a:r>
                      <a:r>
                        <a:rPr lang="en-US" sz="1200" i="0" dirty="0"/>
                        <a:t>(</a:t>
                      </a:r>
                      <a:r>
                        <a:rPr lang="en-US" sz="1200" b="1" i="0" dirty="0"/>
                        <a:t>ACTIVE LOW</a:t>
                      </a:r>
                      <a:r>
                        <a:rPr lang="en-US" sz="1200" i="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10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6D05-8C86-7504-8005-95342D8C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FEEF34-838E-B29E-8FC5-50DAE2B91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PUSH (01110)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00E323-44B1-DE56-4403-D030F30F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02593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(SP--;)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0x00_48_10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(*SP = Rs1;) Write Rs1 to the Data Bus, Write SP to the Address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55ECF280-2D58-1864-D5BF-EFC4AF43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E0E71A-1FEF-F78D-17B0-7E791D369E66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3692F6C-5E73-F4E7-FC71-7862E87A13A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D722-32A6-D50F-A11B-FF2A90587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2952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PUSH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8A771D-F471-9F63-C33E-DAE4F058AD6F}"/>
              </a:ext>
            </a:extLst>
          </p:cNvPr>
          <p:cNvSpPr txBox="1"/>
          <p:nvPr/>
        </p:nvSpPr>
        <p:spPr>
          <a:xfrm>
            <a:off x="10966456" y="2"/>
            <a:ext cx="686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1A32F-75DD-06DA-7BFF-19B60B9E6991}"/>
              </a:ext>
            </a:extLst>
          </p:cNvPr>
          <p:cNvSpPr txBox="1"/>
          <p:nvPr/>
        </p:nvSpPr>
        <p:spPr>
          <a:xfrm>
            <a:off x="6615405" y="495833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PUSH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5319C-9B8C-F466-3454-912C255CDF76}"/>
              </a:ext>
            </a:extLst>
          </p:cNvPr>
          <p:cNvSpPr txBox="1"/>
          <p:nvPr/>
        </p:nvSpPr>
        <p:spPr>
          <a:xfrm>
            <a:off x="6615404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Rs1</a:t>
            </a:r>
          </a:p>
        </p:txBody>
      </p:sp>
    </p:spTree>
    <p:extLst>
      <p:ext uri="{BB962C8B-B14F-4D97-AF65-F5344CB8AC3E}">
        <p14:creationId xmlns:p14="http://schemas.microsoft.com/office/powerpoint/2010/main" val="2243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D9F8-C3EF-D193-0BD0-39BFC809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C3FEED-B206-F005-627C-CA50A3F42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POP (01111)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FE19AE-1AFE-8892-A73D-F4E03934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14333"/>
              </p:ext>
            </p:extLst>
          </p:nvPr>
        </p:nvGraphicFramePr>
        <p:xfrm>
          <a:off x="4716581" y="742463"/>
          <a:ext cx="6249874" cy="1726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0x01_c4_20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(Rd = *SP; SP++;) Write SP to the Address Bus, Set Memory to write to the Data Bus, Set Rd to read from the Data Bus,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C368D3-8318-B846-936D-A8010B2F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E7B3A47-F6AE-5A30-4F40-CA1A4466727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309B28F-4BCC-6778-6923-4AA632E15BAA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2F53A48-8C99-235C-9252-28192844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5378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DAA6B7-DF62-0B04-86DB-DFE7F58D6B77}"/>
              </a:ext>
            </a:extLst>
          </p:cNvPr>
          <p:cNvSpPr txBox="1"/>
          <p:nvPr/>
        </p:nvSpPr>
        <p:spPr>
          <a:xfrm>
            <a:off x="10966456" y="2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0D677-160E-B531-5F75-33143192D450}"/>
              </a:ext>
            </a:extLst>
          </p:cNvPr>
          <p:cNvSpPr txBox="1"/>
          <p:nvPr/>
        </p:nvSpPr>
        <p:spPr>
          <a:xfrm>
            <a:off x="6615405" y="495833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POP 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9354-458B-2172-18DC-36341E65606D}"/>
              </a:ext>
            </a:extLst>
          </p:cNvPr>
          <p:cNvSpPr txBox="1"/>
          <p:nvPr/>
        </p:nvSpPr>
        <p:spPr>
          <a:xfrm>
            <a:off x="6615404" y="449576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*SP; SP++</a:t>
            </a:r>
          </a:p>
        </p:txBody>
      </p:sp>
    </p:spTree>
    <p:extLst>
      <p:ext uri="{BB962C8B-B14F-4D97-AF65-F5344CB8AC3E}">
        <p14:creationId xmlns:p14="http://schemas.microsoft.com/office/powerpoint/2010/main" val="2937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F85A-E372-E6DE-DBFA-1E083ACD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6C4FE5-2344-E136-C7F8-D19E872F1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JSR (10000)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DEFE0E-372A-DB78-D385-D1FB7BD83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145645"/>
              </p:ext>
            </p:extLst>
          </p:nvPr>
        </p:nvGraphicFramePr>
        <p:xfrm>
          <a:off x="4716581" y="742464"/>
          <a:ext cx="6249874" cy="42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226840">
                <a:tc>
                  <a:txBody>
                    <a:bodyPr/>
                    <a:lstStyle/>
                    <a:p>
                      <a:r>
                        <a:rPr lang="en-US" sz="10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0x00_82_00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(SP--; Address Bus Register High = PC[H];) Decrement SP and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0x60_c8_00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PC[H]; SP--;) Write SP to the Address Bus, Write Address Bus Register High to the Data Bus (PC[H]), Set Memory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0x00_02_00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Low = PC[L]) Write PC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637560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0x20_48_00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(*SP = PC[L]) Write SP to the Address Bus, write Address Bus Register Low to the Data Bus (PC[L]),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49307"/>
                  </a:ext>
                </a:extLst>
              </a:tr>
              <a:tr h="3686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(Address Bus Register High = DP[H]) Write DP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56149"/>
                  </a:ext>
                </a:extLst>
              </a:tr>
              <a:tr h="652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0x66_01_00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(DHPC = DP[H]; Address Bus Register Low = DP[L]) Write DP to the Address Bus, write Address Bus Register High to the Data Bus (DP[H], and set DHPC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6575"/>
                  </a:ext>
                </a:extLst>
              </a:tr>
              <a:tr h="51038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0x22_01_00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(PC[L] = DP[L] (and PC[H] = DHPC)) Write Address Bus Register Low to the Data Bus (DP[L]) and set PC[L] to load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195"/>
                  </a:ext>
                </a:extLst>
              </a:tr>
              <a:tr h="32056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4386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187D84-6671-77EE-AE4F-8DEE65E4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E0B63D0-51AF-73E8-1E7D-55E7806471F1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B90AD57-76C3-B627-452C-41659135678D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B3169C-758F-F593-CAAC-0F0AAEFE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46553"/>
              </p:ext>
            </p:extLst>
          </p:nvPr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JSR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C4DFC-C86E-0BEC-AFD7-75FAF187D55D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2C29-7235-DD28-BD1F-10BC027AA9FD}"/>
              </a:ext>
            </a:extLst>
          </p:cNvPr>
          <p:cNvSpPr txBox="1"/>
          <p:nvPr/>
        </p:nvSpPr>
        <p:spPr>
          <a:xfrm>
            <a:off x="8584876" y="510500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JSR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ECC07-4EB8-DA08-DFFD-15411969A1D9}"/>
              </a:ext>
            </a:extLst>
          </p:cNvPr>
          <p:cNvSpPr txBox="1"/>
          <p:nvPr/>
        </p:nvSpPr>
        <p:spPr>
          <a:xfrm>
            <a:off x="4716581" y="5012672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SP--; *SP = PC[H]; SP--;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*SP = PC[L]; PC = DP;</a:t>
            </a:r>
          </a:p>
        </p:txBody>
      </p:sp>
    </p:spTree>
    <p:extLst>
      <p:ext uri="{BB962C8B-B14F-4D97-AF65-F5344CB8AC3E}">
        <p14:creationId xmlns:p14="http://schemas.microsoft.com/office/powerpoint/2010/main" val="243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9FF6-6D1A-B11F-0796-3122032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55CAA9-ADBE-FBED-CA9E-958DB9DDA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RTS (10001)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8C052-5DC6-D28B-7EB0-E24E11F9C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01173"/>
              </p:ext>
            </p:extLst>
          </p:nvPr>
        </p:nvGraphicFramePr>
        <p:xfrm>
          <a:off x="4716581" y="742463"/>
          <a:ext cx="6249874" cy="3128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0x01_80_00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0x06_c5_00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(DHPC = *SP; SP--;) Write SP to the Address Bus, Set Memory to write to the Data Bus, Set DHPC to read from the Data Bus, and decrement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0x03_c5_00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(PC[L] = *SP; SP++;) Write SP to the Address Bus, Set Memory to write to the Data Bus, Set PC[L] to read from the Data Bus (and PC[H] = DHPC), and increment SP.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8806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0x01_80_80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(SP++;) Increment SP and 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231817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C7213E28-90B9-E153-D551-49CF0B6D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A8BDC13-907A-105A-60AB-006150257600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74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ED70C8FA-748D-5D91-44C7-0989CEF2A91E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EE0DFB-0671-6951-FFDF-01D7F071F35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5818357"/>
          <a:ext cx="10585849" cy="595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4832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41986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30566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=0x0f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703536-D4E9-C0AD-46D5-B02AA850C4D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C7FF3-741B-2204-9EAF-5E7C1831DA34}"/>
              </a:ext>
            </a:extLst>
          </p:cNvPr>
          <p:cNvSpPr txBox="1"/>
          <p:nvPr/>
        </p:nvSpPr>
        <p:spPr>
          <a:xfrm>
            <a:off x="10898970" y="4847867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513FE-61DE-15F2-E0CE-6D73B277653C}"/>
              </a:ext>
            </a:extLst>
          </p:cNvPr>
          <p:cNvSpPr txBox="1"/>
          <p:nvPr/>
        </p:nvSpPr>
        <p:spPr>
          <a:xfrm>
            <a:off x="4667486" y="4361643"/>
            <a:ext cx="5508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DHPC = *SP; SP--;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PC[L] = *SP, PC[H] = DHPC; 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SP++; SP++;</a:t>
            </a:r>
          </a:p>
        </p:txBody>
      </p:sp>
    </p:spTree>
    <p:extLst>
      <p:ext uri="{BB962C8B-B14F-4D97-AF65-F5344CB8AC3E}">
        <p14:creationId xmlns:p14="http://schemas.microsoft.com/office/powerpoint/2010/main" val="178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D7D-F44E-F6DF-D3AB-A3E71AA5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D16503-5467-A048-091B-52B859C1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1 </a:t>
            </a:r>
            <a:r>
              <a:rPr lang="en-US" dirty="0"/>
              <a:t>(LDW1) (10100)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3FA4E-A49D-9545-E8EC-3133E09DA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03582"/>
              </p:ext>
            </p:extLst>
          </p:nvPr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7E7A34B-1456-EB10-F5D6-7F6CDC3F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E071211-4972-1148-2B4D-35CD83D1C6F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75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3A00062-0D5C-B315-8177-E0E4FA982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7833"/>
              </p:ext>
            </p:extLst>
          </p:nvPr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042F1B9-5FBF-B518-81CA-93FA18744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71633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=14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161D5F-117C-9DDC-9241-F30E30354324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14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3429238-B0DE-D4ED-BF3A-4B8B4A24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23012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369890-D1AD-C0C2-5F7B-BB3A623E4E6D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FF83A-6EEA-1244-5974-C8707D71A068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31783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EFBB-12AA-CFAD-96D4-3B156C5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DB381B1-931B-4516-89CC-862CE3E8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</a:t>
            </a:r>
            <a:r>
              <a:rPr lang="en-US" dirty="0">
                <a:solidFill>
                  <a:schemeClr val="dk1"/>
                </a:solidFill>
              </a:rPr>
              <a:t>Load Data Byte with Offset 2 </a:t>
            </a:r>
            <a:r>
              <a:rPr lang="en-US" dirty="0"/>
              <a:t>(LDW2) (10101)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DF7538-1DA9-AFC5-8FC5-E039753EFB43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1975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 from the 16-bit adder.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0x10_04_20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Memory data word to the Data Bus,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32AEBA81-3CAC-EDF0-F091-DEEBAB39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6089AAF-E62D-AE7C-30A9-5A23233DA358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76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FA0D27E-3CCF-50C6-DE02-68CD6394A465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9AD4BD-8E5F-289E-B91F-0CEC234D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41822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=15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1E3B2-C8E9-864E-B3D9-2FCC7130800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8952755-C2F6-2076-1E5D-B6A19EAB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695400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F394-A413-8D43-965C-5E8D0FFD3FBF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24B0-AD27-3974-CAD1-6C3F7AB0C10F}"/>
              </a:ext>
            </a:extLst>
          </p:cNvPr>
          <p:cNvSpPr txBox="1"/>
          <p:nvPr/>
        </p:nvSpPr>
        <p:spPr>
          <a:xfrm>
            <a:off x="6615404" y="4495763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</a:t>
            </a:r>
          </a:p>
        </p:txBody>
      </p:sp>
    </p:spTree>
    <p:extLst>
      <p:ext uri="{BB962C8B-B14F-4D97-AF65-F5344CB8AC3E}">
        <p14:creationId xmlns:p14="http://schemas.microsoft.com/office/powerpoint/2010/main" val="926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BFAE-2BDB-2E30-9E79-6CF7D052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88296B-E9B1-10A4-22D9-3D328658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1 (SDW1) (10110)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F9C6D-E18C-FB77-F334-7A3B7C81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672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0x10_28_10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write Rs (Rd) to the Data Bus, and set Memory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B8AE6F08-AF30-067F-3036-58069DAC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808A1A7-AB55-1E12-65C3-1EF83ECA8904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77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1775993-F8A5-7879-62C3-1295C3D0408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D4D6F06-8088-1C32-ADFB-A52488FED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99586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=16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D12CA-91D0-BB27-5BE6-55AB3997A132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ED5A634-59A7-51C3-7253-CF9583555F36}"/>
              </a:ext>
            </a:extLst>
          </p:cNvPr>
          <p:cNvGraphicFramePr>
            <a:graphicFrameLocks noGrp="1"/>
          </p:cNvGraphicFramePr>
          <p:nvPr/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47BB28-99EA-5726-21BC-6D23E2F95B09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B2C5-420E-61DF-6700-2C88915395AA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3436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9EFD1-CAFC-C119-CEE0-D44888A4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59A99F-A78B-F13F-9CA7-E5786EE8A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144000" cy="457200"/>
          </a:xfrm>
        </p:spPr>
        <p:txBody>
          <a:bodyPr/>
          <a:lstStyle/>
          <a:p>
            <a:r>
              <a:rPr lang="en-US" dirty="0"/>
              <a:t>Micro-Instructions Control: Store Data Byte with Offset 2 (SDW2) (10111)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27796E-7072-C94F-9097-E55AACCDB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63238"/>
              </p:ext>
            </p:extLst>
          </p:nvPr>
        </p:nvGraphicFramePr>
        <p:xfrm>
          <a:off x="4716581" y="742463"/>
          <a:ext cx="6249874" cy="19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0x08_00_40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0x10_28_10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Write TmpAR to the Address Bus, write Rs (Rd) to the Data Bus, and set Memory to read from the Data Bus.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0x00_00_80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35801AA-5029-0DBF-8AFB-BFBFBAC0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C6A4B16-A48F-ECDE-5027-F10632B351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78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83037B6-4051-2DBE-00FA-0DAA1D31364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E243013-41E5-038F-77CA-EFF425415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6147"/>
              </p:ext>
            </p:extLst>
          </p:nvPr>
        </p:nvGraphicFramePr>
        <p:xfrm>
          <a:off x="179752" y="5818357"/>
          <a:ext cx="1058350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SDW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 (Rd)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=17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80A3E9-DD48-B004-C843-2B190F68631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17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5676FAE-B7E2-295F-0CE1-27777E77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42325"/>
              </p:ext>
            </p:extLst>
          </p:nvPr>
        </p:nvGraphicFramePr>
        <p:xfrm>
          <a:off x="5576596" y="3030889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63269C-81F2-6FEC-6893-C0FFECB6C248}"/>
              </a:ext>
            </a:extLst>
          </p:cNvPr>
          <p:cNvSpPr txBox="1"/>
          <p:nvPr/>
        </p:nvSpPr>
        <p:spPr>
          <a:xfrm>
            <a:off x="6615405" y="495833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SDW R2, 16(%BP)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6BEF-356D-ABD3-8DCF-8F63E4260BBF}"/>
              </a:ext>
            </a:extLst>
          </p:cNvPr>
          <p:cNvSpPr txBox="1"/>
          <p:nvPr/>
        </p:nvSpPr>
        <p:spPr>
          <a:xfrm>
            <a:off x="4876837" y="4495763"/>
            <a:ext cx="688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*(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+ Imm) = Rs (Rd as source)</a:t>
            </a:r>
          </a:p>
        </p:txBody>
      </p:sp>
    </p:spTree>
    <p:extLst>
      <p:ext uri="{BB962C8B-B14F-4D97-AF65-F5344CB8AC3E}">
        <p14:creationId xmlns:p14="http://schemas.microsoft.com/office/powerpoint/2010/main" val="31831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021E-85D8-8B6F-B91B-51E534EA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10329A9-AB57-E092-FB86-B248B76A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1 (MAA1) (11000)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5877E0-DE7C-C2C4-ED12-E885F7DFB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57097"/>
              </p:ext>
            </p:extLst>
          </p:nvPr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37DF3AF-730D-11CD-6029-FBE6572D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BA6D162-5692-93C2-A780-410A94454E1C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79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8B947B4-9BCF-A3B3-8D33-D5A4D6386FC2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77250E4-9A8C-15E6-96C1-D2FADD97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027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=18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E0075-99C1-4508-F26B-472A46398FE6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64F4-97E6-9138-0572-EC0BB08C240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%SP, %SP,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4CB6-8862-CCD6-B787-F000EAD028E1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CEDC4E4-5D0B-1B22-6C69-7865166A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87370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PC ({PC[H], PC[L]})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%PC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%SP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AB6-FC71-BACC-45F5-B83A06B9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4722395" cy="457200"/>
          </a:xfrm>
        </p:spPr>
        <p:txBody>
          <a:bodyPr/>
          <a:lstStyle/>
          <a:p>
            <a:r>
              <a:rPr lang="en-US" dirty="0"/>
              <a:t>Address Bus Select (ARSelect) v2.0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0EB00-E02E-3781-88B8-86E8AA7B4171}"/>
              </a:ext>
            </a:extLst>
          </p:cNvPr>
          <p:cNvGrpSpPr/>
          <p:nvPr/>
        </p:nvGrpSpPr>
        <p:grpSpPr>
          <a:xfrm>
            <a:off x="7030843" y="1715961"/>
            <a:ext cx="1184722" cy="1672548"/>
            <a:chOff x="5721016" y="2899611"/>
            <a:chExt cx="1184722" cy="1672548"/>
          </a:xfrm>
        </p:grpSpPr>
        <p:pic>
          <p:nvPicPr>
            <p:cNvPr id="4" name="Picture 3" descr="A group of black squares with numbers&#10;&#10;AI-generated content may be incorrect.">
              <a:extLst>
                <a:ext uri="{FF2B5EF4-FFF2-40B4-BE49-F238E27FC236}">
                  <a16:creationId xmlns:a16="http://schemas.microsoft.com/office/drawing/2014/main" id="{1A0DF66E-BB5C-031E-DFB0-F9DF22F70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016" y="2899611"/>
              <a:ext cx="1184722" cy="1672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1F2063-EB65-F498-45CC-84A1C86168A6}"/>
                </a:ext>
              </a:extLst>
            </p:cNvPr>
            <p:cNvSpPr txBox="1"/>
            <p:nvPr/>
          </p:nvSpPr>
          <p:spPr>
            <a:xfrm rot="5400000">
              <a:off x="5769144" y="3669634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ARSelect</a:t>
              </a:r>
              <a:r>
                <a:rPr lang="en-US" sz="1050" dirty="0"/>
                <a:t> 8x8 LUT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07164F-CDE0-B751-A32B-DA36C1B25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24628"/>
              </p:ext>
            </p:extLst>
          </p:nvPr>
        </p:nvGraphicFramePr>
        <p:xfrm>
          <a:off x="288757" y="3976091"/>
          <a:ext cx="823561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399">
                  <a:extLst>
                    <a:ext uri="{9D8B030D-6E8A-4147-A177-3AD203B41FA5}">
                      <a16:colId xmlns:a16="http://schemas.microsoft.com/office/drawing/2014/main" val="3057299652"/>
                    </a:ext>
                  </a:extLst>
                </a:gridCol>
                <a:gridCol w="713848">
                  <a:extLst>
                    <a:ext uri="{9D8B030D-6E8A-4147-A177-3AD203B41FA5}">
                      <a16:colId xmlns:a16="http://schemas.microsoft.com/office/drawing/2014/main" val="3556910871"/>
                    </a:ext>
                  </a:extLst>
                </a:gridCol>
                <a:gridCol w="851521">
                  <a:extLst>
                    <a:ext uri="{9D8B030D-6E8A-4147-A177-3AD203B41FA5}">
                      <a16:colId xmlns:a16="http://schemas.microsoft.com/office/drawing/2014/main" val="1464492428"/>
                    </a:ext>
                  </a:extLst>
                </a:gridCol>
                <a:gridCol w="1151060">
                  <a:extLst>
                    <a:ext uri="{9D8B030D-6E8A-4147-A177-3AD203B41FA5}">
                      <a16:colId xmlns:a16="http://schemas.microsoft.com/office/drawing/2014/main" val="465393676"/>
                    </a:ext>
                  </a:extLst>
                </a:gridCol>
                <a:gridCol w="1181436">
                  <a:extLst>
                    <a:ext uri="{9D8B030D-6E8A-4147-A177-3AD203B41FA5}">
                      <a16:colId xmlns:a16="http://schemas.microsoft.com/office/drawing/2014/main" val="462801025"/>
                    </a:ext>
                  </a:extLst>
                </a:gridCol>
                <a:gridCol w="1508652">
                  <a:extLst>
                    <a:ext uri="{9D8B030D-6E8A-4147-A177-3AD203B41FA5}">
                      <a16:colId xmlns:a16="http://schemas.microsoft.com/office/drawing/2014/main" val="2396601857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1491896773"/>
                    </a:ext>
                  </a:extLst>
                </a:gridCol>
                <a:gridCol w="1233237">
                  <a:extLst>
                    <a:ext uri="{9D8B030D-6E8A-4147-A177-3AD203B41FA5}">
                      <a16:colId xmlns:a16="http://schemas.microsoft.com/office/drawing/2014/main" val="3099209367"/>
                    </a:ext>
                  </a:extLst>
                </a:gridCol>
              </a:tblGrid>
              <a:tr h="231981">
                <a:tc gridSpan="7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Inputs</a:t>
                      </a:r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27432" marR="27432"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  <a:p>
                      <a:pPr algn="ctr"/>
                      <a:r>
                        <a:rPr lang="en-US" sz="1000" dirty="0"/>
                        <a:t>Outputs</a:t>
                      </a:r>
                    </a:p>
                    <a:p>
                      <a:pPr algn="ctr"/>
                      <a:r>
                        <a:rPr lang="en-US" sz="1000" dirty="0"/>
                        <a:t>(Active Low)</a:t>
                      </a:r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697608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Bus Grant (A7)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Fetch Cycle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(A6)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PC Out control signal (A5)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SP Out control signal (A4)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TmpAR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Write control signal (A3)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Opcode_MAG_LDW_SDW_MAA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(Active Low) (A2)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AR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Src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 operand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(A1, A0)</a:t>
                      </a:r>
                    </a:p>
                  </a:txBody>
                  <a:tcPr marL="27432" marR="2743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7432" marR="27432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28469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None (Bus floats)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75515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76983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PC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66174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 (I/O 2)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329507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TmpAR</a:t>
                      </a:r>
                      <a:r>
                        <a:rPr lang="en-US" sz="1000" dirty="0"/>
                        <a:t> (I/O 4)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99286"/>
                  </a:ext>
                </a:extLst>
              </a:tr>
              <a:tr h="345259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MAG, LDW, SDW, MAA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= AR </a:t>
                      </a:r>
                      <a:r>
                        <a:rPr lang="en-US" sz="1000" dirty="0" err="1"/>
                        <a:t>Src</a:t>
                      </a:r>
                      <a:r>
                        <a:rPr lang="en-US" sz="1000" dirty="0"/>
                        <a:t>[1:0] </a:t>
                      </a:r>
                    </a:p>
                    <a:p>
                      <a:r>
                        <a:rPr lang="en-US" sz="1000" dirty="0"/>
                        <a:t>0-PC, 1-DP, </a:t>
                      </a:r>
                    </a:p>
                    <a:p>
                      <a:r>
                        <a:rPr lang="en-US" sz="1000" dirty="0"/>
                        <a:t>2-SP, 3-BP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8182"/>
                  </a:ext>
                </a:extLst>
              </a:tr>
              <a:tr h="212467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/>
                        <a:t>Other Opcodes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DP (I/O 0)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52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6D17F-0985-0DCA-DF13-EF08EAE585DC}"/>
              </a:ext>
            </a:extLst>
          </p:cNvPr>
          <p:cNvSpPr txBox="1"/>
          <p:nvPr/>
        </p:nvSpPr>
        <p:spPr>
          <a:xfrm>
            <a:off x="914400" y="1104900"/>
            <a:ext cx="306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ARSelect specifies which AR gets to write to the Address Bus and whether any of them do (it can do this since it only sends output enables; if it doesn’t send an output enable to any hardware entity, then no entity writes to the address bus).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2BCBD9-F3EB-E903-8BCA-BE962DD11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82327"/>
              </p:ext>
            </p:extLst>
          </p:nvPr>
        </p:nvGraphicFramePr>
        <p:xfrm>
          <a:off x="8720888" y="3976091"/>
          <a:ext cx="29617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68">
                  <a:extLst>
                    <a:ext uri="{9D8B030D-6E8A-4147-A177-3AD203B41FA5}">
                      <a16:colId xmlns:a16="http://schemas.microsoft.com/office/drawing/2014/main" val="2482476324"/>
                    </a:ext>
                  </a:extLst>
                </a:gridCol>
                <a:gridCol w="1753606">
                  <a:extLst>
                    <a:ext uri="{9D8B030D-6E8A-4147-A177-3AD203B41FA5}">
                      <a16:colId xmlns:a16="http://schemas.microsoft.com/office/drawing/2014/main" val="77712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EEPROM Data Output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39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4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1 (unused)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56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 err="1"/>
                        <a:t>TmpAR</a:t>
                      </a:r>
                      <a:r>
                        <a:rPr lang="en-US" sz="800" i="0" dirty="0"/>
                        <a:t>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4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i="0" dirty="0"/>
                        <a:t>BP Output Enable 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DP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PC Output Enable </a:t>
                      </a:r>
                      <a:r>
                        <a:rPr lang="en-US" sz="800" i="0" dirty="0"/>
                        <a:t>(</a:t>
                      </a:r>
                      <a:r>
                        <a:rPr lang="en-US" sz="800" b="1" i="0" dirty="0"/>
                        <a:t>ACTIVE LOW</a:t>
                      </a:r>
                      <a:r>
                        <a:rPr lang="en-US" sz="800" b="0" i="0" dirty="0"/>
                        <a:t>)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27648"/>
                  </a:ext>
                </a:extLst>
              </a:tr>
            </a:tbl>
          </a:graphicData>
        </a:graphic>
      </p:graphicFrame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F2AE5E46-A56A-C146-7FD4-41C9DB1B3CC3}"/>
              </a:ext>
            </a:extLst>
          </p:cNvPr>
          <p:cNvSpPr txBox="1"/>
          <p:nvPr/>
        </p:nvSpPr>
        <p:spPr>
          <a:xfrm>
            <a:off x="5322963" y="1454351"/>
            <a:ext cx="748923" cy="1692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Bus Grant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60A9438-B597-1473-9C09-50AB638CDF7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71886" y="1538990"/>
            <a:ext cx="1068856" cy="34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5464D62C-E432-5961-EC08-CC71E1AB31E0}"/>
              </a:ext>
            </a:extLst>
          </p:cNvPr>
          <p:cNvSpPr txBox="1"/>
          <p:nvPr/>
        </p:nvSpPr>
        <p:spPr>
          <a:xfrm>
            <a:off x="5271667" y="1796625"/>
            <a:ext cx="80021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FetchCycle</a:t>
            </a:r>
            <a:endParaRPr lang="en-US" sz="11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D8C9F42-2F38-7556-0F7C-5CB967398B1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71886" y="1881264"/>
            <a:ext cx="1068856" cy="138499"/>
          </a:xfrm>
          <a:prstGeom prst="bentConnector3">
            <a:avLst>
              <a:gd name="adj1" fmla="val 44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2E645051-0446-6FA6-2CE2-52F71FFE05C1}"/>
              </a:ext>
            </a:extLst>
          </p:cNvPr>
          <p:cNvSpPr txBox="1"/>
          <p:nvPr/>
        </p:nvSpPr>
        <p:spPr>
          <a:xfrm>
            <a:off x="4705895" y="3369518"/>
            <a:ext cx="1364476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Program Counter OE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F4028F8-C5C6-F3CB-4B93-666FF99DB0E7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6070371" y="2857043"/>
            <a:ext cx="955928" cy="597114"/>
          </a:xfrm>
          <a:prstGeom prst="bentConnector3">
            <a:avLst>
              <a:gd name="adj1" fmla="val 2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48F6D1B-1F27-C619-81AA-6832447F1A5A}"/>
              </a:ext>
            </a:extLst>
          </p:cNvPr>
          <p:cNvSpPr/>
          <p:nvPr/>
        </p:nvSpPr>
        <p:spPr>
          <a:xfrm>
            <a:off x="5021017" y="2080636"/>
            <a:ext cx="1050869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/>
              <a:t>µC 9: PC Out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62EE9-54A5-F074-A8C6-29CE816C3FB6}"/>
              </a:ext>
            </a:extLst>
          </p:cNvPr>
          <p:cNvCxnSpPr>
            <a:stCxn id="23" idx="3"/>
          </p:cNvCxnSpPr>
          <p:nvPr/>
        </p:nvCxnSpPr>
        <p:spPr>
          <a:xfrm flipV="1">
            <a:off x="6071886" y="2121170"/>
            <a:ext cx="1068856" cy="509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F779FF1C-7C89-06DD-7D9B-7317F87473B4}"/>
              </a:ext>
            </a:extLst>
          </p:cNvPr>
          <p:cNvSpPr/>
          <p:nvPr/>
        </p:nvSpPr>
        <p:spPr>
          <a:xfrm>
            <a:off x="5021017" y="2321225"/>
            <a:ext cx="1050869" cy="182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100" dirty="0"/>
              <a:t>µC 14: SP Out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6A4228-CD04-08AC-5FF6-194B7718288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071886" y="2243388"/>
            <a:ext cx="1068856" cy="169277"/>
          </a:xfrm>
          <a:prstGeom prst="bentConnector3">
            <a:avLst>
              <a:gd name="adj1" fmla="val 336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C61B61A6-BC9F-1B7A-5533-168C6824FF64}"/>
              </a:ext>
            </a:extLst>
          </p:cNvPr>
          <p:cNvSpPr txBox="1"/>
          <p:nvPr/>
        </p:nvSpPr>
        <p:spPr>
          <a:xfrm>
            <a:off x="4939933" y="3746944"/>
            <a:ext cx="1130438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/>
              <a:t>Stack Pointer OE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FFDE97-E772-26E2-DB98-16B3A1873039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 flipV="1">
            <a:off x="6070372" y="3090405"/>
            <a:ext cx="1045725" cy="741178"/>
          </a:xfrm>
          <a:prstGeom prst="bentConnector3">
            <a:avLst>
              <a:gd name="adj1" fmla="val 14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AA9669CC-9C05-D263-705C-3E0DF44B2DAA}"/>
              </a:ext>
            </a:extLst>
          </p:cNvPr>
          <p:cNvSpPr/>
          <p:nvPr/>
        </p:nvSpPr>
        <p:spPr>
          <a:xfrm>
            <a:off x="4608846" y="2555798"/>
            <a:ext cx="146304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µC 20: </a:t>
            </a:r>
            <a:r>
              <a:rPr lang="en-US" sz="1100" dirty="0" err="1"/>
              <a:t>TmpARWrite</a:t>
            </a:r>
            <a:endParaRPr lang="en-US" sz="11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991C28-F723-EC30-B678-B39BE85DA65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071886" y="2358907"/>
            <a:ext cx="1068856" cy="273733"/>
          </a:xfrm>
          <a:prstGeom prst="bentConnector3">
            <a:avLst>
              <a:gd name="adj1" fmla="val 42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B62D2EB2-00A4-7C9A-636D-2CE6C67A0DF5}"/>
              </a:ext>
            </a:extLst>
          </p:cNvPr>
          <p:cNvSpPr txBox="1"/>
          <p:nvPr/>
        </p:nvSpPr>
        <p:spPr>
          <a:xfrm>
            <a:off x="4037443" y="2772404"/>
            <a:ext cx="2032929" cy="169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 err="1"/>
              <a:t>Opcode_MAG_LDW_SDW_MAA</a:t>
            </a:r>
            <a:endParaRPr lang="en-US" sz="11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028790A-6671-0E48-8D3F-727E6BA5FDC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6070372" y="2490676"/>
            <a:ext cx="1070370" cy="366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8E3BDE55-6044-FF20-107A-D6243635F46A}"/>
              </a:ext>
            </a:extLst>
          </p:cNvPr>
          <p:cNvSpPr/>
          <p:nvPr/>
        </p:nvSpPr>
        <p:spPr>
          <a:xfrm>
            <a:off x="5114443" y="3016300"/>
            <a:ext cx="955930" cy="153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/>
              <a:t>ARSrc</a:t>
            </a:r>
            <a:r>
              <a:rPr lang="en-US" sz="1100" dirty="0"/>
              <a:t> [1:0]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768B553-E156-09A7-6B8D-24D9354F43AC}"/>
              </a:ext>
            </a:extLst>
          </p:cNvPr>
          <p:cNvCxnSpPr>
            <a:stCxn id="52" idx="3"/>
          </p:cNvCxnSpPr>
          <p:nvPr/>
        </p:nvCxnSpPr>
        <p:spPr>
          <a:xfrm flipV="1">
            <a:off x="6070373" y="2625680"/>
            <a:ext cx="1070369" cy="467462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72170E8-05D6-FBD4-A859-0C4647ADFE55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070373" y="2728031"/>
            <a:ext cx="1070369" cy="365111"/>
          </a:xfrm>
          <a:prstGeom prst="bentConnector3">
            <a:avLst>
              <a:gd name="adj1" fmla="val 57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7F4151F2-95CC-556D-6503-54090DB0695A}"/>
              </a:ext>
            </a:extLst>
          </p:cNvPr>
          <p:cNvSpPr txBox="1"/>
          <p:nvPr/>
        </p:nvSpPr>
        <p:spPr>
          <a:xfrm>
            <a:off x="4973597" y="3558231"/>
            <a:ext cx="109677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100" dirty="0"/>
              <a:t>Data Pointer OE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B0D2B27-0E7E-B81B-B541-AE870F1348BE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 flipV="1">
            <a:off x="6070373" y="2975090"/>
            <a:ext cx="1027699" cy="667779"/>
          </a:xfrm>
          <a:prstGeom prst="bentConnector3">
            <a:avLst>
              <a:gd name="adj1" fmla="val 24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103A62F4-9244-C0A2-D746-CE0261901218}"/>
              </a:ext>
            </a:extLst>
          </p:cNvPr>
          <p:cNvSpPr txBox="1"/>
          <p:nvPr/>
        </p:nvSpPr>
        <p:spPr>
          <a:xfrm>
            <a:off x="9206764" y="2220590"/>
            <a:ext cx="79220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pPr algn="r"/>
            <a:r>
              <a:rPr lang="en-US" sz="1100" dirty="0" err="1"/>
              <a:t>TmpAR</a:t>
            </a:r>
            <a:r>
              <a:rPr lang="en-US" sz="1100" dirty="0"/>
              <a:t> OE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4B9964C-3B9E-55DA-29A8-D03AB213EC4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215565" y="2305229"/>
            <a:ext cx="991199" cy="785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DF4BB1-AF1E-4FF8-B88D-8F02FCCE989A}"/>
              </a:ext>
            </a:extLst>
          </p:cNvPr>
          <p:cNvSpPr txBox="1"/>
          <p:nvPr/>
        </p:nvSpPr>
        <p:spPr>
          <a:xfrm>
            <a:off x="8133394" y="3093535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Temporary dangled</a:t>
            </a:r>
          </a:p>
        </p:txBody>
      </p:sp>
    </p:spTree>
    <p:extLst>
      <p:ext uri="{BB962C8B-B14F-4D97-AF65-F5344CB8AC3E}">
        <p14:creationId xmlns:p14="http://schemas.microsoft.com/office/powerpoint/2010/main" val="3353538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4E04-D61B-7E89-ECC1-D955AF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E218DE2-69D0-320C-840E-D6CFAFA38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2880"/>
            <a:ext cx="9932068" cy="457200"/>
          </a:xfrm>
        </p:spPr>
        <p:txBody>
          <a:bodyPr/>
          <a:lstStyle/>
          <a:p>
            <a:r>
              <a:rPr lang="en-US" dirty="0"/>
              <a:t>Micro-Instructions Control: Address with Offset to Address 2 (MAA2) (11001)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79270A-6A29-F07B-E01B-5C6C4B0C3CED}"/>
              </a:ext>
            </a:extLst>
          </p:cNvPr>
          <p:cNvGraphicFramePr>
            <a:graphicFrameLocks noGrp="1"/>
          </p:cNvGraphicFramePr>
          <p:nvPr/>
        </p:nvGraphicFramePr>
        <p:xfrm>
          <a:off x="4716581" y="742463"/>
          <a:ext cx="6249874" cy="313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0x08_00_40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Bus,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Bus, and set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read.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0x10_00_00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0x32_00_00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TmpAR</a:t>
                      </a:r>
                      <a:r>
                        <a:rPr lang="en-US" sz="1200" dirty="0"/>
                        <a:t> to the Address Bus, Address Bus Low register to the Data Bus, and set ARDest[L]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0x66_00_00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High Register to the Data Bus and set ARDest[H]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7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0x_00_00_80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68263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02A8BC71-0AD7-16B1-A503-F3679BF4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69F3810-49CB-9817-2268-FBDA4667076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80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A75695A-2822-084A-3CD7-DFDFE03BFFD4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B934D8B-233B-342F-0C5D-EA4431C40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91618"/>
              </p:ext>
            </p:extLst>
          </p:nvPr>
        </p:nvGraphicFramePr>
        <p:xfrm>
          <a:off x="179752" y="5818357"/>
          <a:ext cx="10583500" cy="58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1469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Immediate (8-bit)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=19 (and </a:t>
                      </a:r>
                      <a:r>
                        <a:rPr lang="en-US" sz="1300" dirty="0" err="1"/>
                        <a:t>ARSrc</a:t>
                      </a:r>
                      <a:r>
                        <a:rPr lang="en-US" sz="1300" dirty="0"/>
                        <a:t>[0] =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A27B42-192E-8709-1B23-16001A4B1D6C}"/>
              </a:ext>
            </a:extLst>
          </p:cNvPr>
          <p:cNvSpPr txBox="1"/>
          <p:nvPr/>
        </p:nvSpPr>
        <p:spPr>
          <a:xfrm>
            <a:off x="10966456" y="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AE9E3-C191-D733-7C96-D33D139E08AB}"/>
              </a:ext>
            </a:extLst>
          </p:cNvPr>
          <p:cNvSpPr txBox="1"/>
          <p:nvPr/>
        </p:nvSpPr>
        <p:spPr>
          <a:xfrm>
            <a:off x="4564622" y="4514839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MAA %DP, %BP, #-1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2FB5E-31C7-5CED-ED6B-9D60357F60E3}"/>
              </a:ext>
            </a:extLst>
          </p:cNvPr>
          <p:cNvSpPr txBox="1"/>
          <p:nvPr/>
        </p:nvSpPr>
        <p:spPr>
          <a:xfrm>
            <a:off x="4564622" y="409554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ARDest =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+ Imm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BB8526B8-4FBB-79E5-76DA-FDD6EED3B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73491"/>
              </p:ext>
            </p:extLst>
          </p:nvPr>
        </p:nvGraphicFramePr>
        <p:xfrm>
          <a:off x="7923209" y="4095543"/>
          <a:ext cx="3857535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078">
                  <a:extLst>
                    <a:ext uri="{9D8B030D-6E8A-4147-A177-3AD203B41FA5}">
                      <a16:colId xmlns:a16="http://schemas.microsoft.com/office/drawing/2014/main" val="3639428745"/>
                    </a:ext>
                  </a:extLst>
                </a:gridCol>
                <a:gridCol w="812131">
                  <a:extLst>
                    <a:ext uri="{9D8B030D-6E8A-4147-A177-3AD203B41FA5}">
                      <a16:colId xmlns:a16="http://schemas.microsoft.com/office/drawing/2014/main" val="136219337"/>
                    </a:ext>
                  </a:extLst>
                </a:gridCol>
                <a:gridCol w="1420239">
                  <a:extLst>
                    <a:ext uri="{9D8B030D-6E8A-4147-A177-3AD203B41FA5}">
                      <a16:colId xmlns:a16="http://schemas.microsoft.com/office/drawing/2014/main" val="322570224"/>
                    </a:ext>
                  </a:extLst>
                </a:gridCol>
                <a:gridCol w="849087">
                  <a:extLst>
                    <a:ext uri="{9D8B030D-6E8A-4147-A177-3AD203B41FA5}">
                      <a16:colId xmlns:a16="http://schemas.microsoft.com/office/drawing/2014/main" val="326693842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200" dirty="0"/>
                        <a:t>INSTR[5]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Address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245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%DP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46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%BP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1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888C-8284-AEFD-1D97-B00EE09E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C25C2C-1852-ECEF-6EA6-D1D7CEAA3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Address to General register (MAG) (11010)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6B5C7D-EE6C-76E4-51C0-464FDCE5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7980"/>
              </p:ext>
            </p:extLst>
          </p:nvPr>
        </p:nvGraphicFramePr>
        <p:xfrm>
          <a:off x="4716581" y="742463"/>
          <a:ext cx="6249874" cy="209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0x00_00_00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</a:t>
                      </a:r>
                      <a:r>
                        <a:rPr lang="en-US" sz="1200" dirty="0" err="1"/>
                        <a:t>ARSrc</a:t>
                      </a:r>
                      <a:r>
                        <a:rPr lang="en-US" sz="1200" dirty="0"/>
                        <a:t> to the Address Bus (special behavior due to opcode being MAG).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0x20_00_20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Address Bus L/H Register to the Data Bus (L or H determined by the (AR) L/H instruction operand) and set Rd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A1E08A24-7CF5-9D37-3DF3-404EC074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266117B-96E3-2FA1-270F-C0CC46BAF0F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81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A8C816B4-AC8F-CA42-7938-AEBCFAD10EE0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90C8B16-E97C-0BE2-6C84-5382787F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29655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MAG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XXXX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ARSrc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620FAB-D9EF-D16E-9D9C-86029D1E70BE}"/>
              </a:ext>
            </a:extLst>
          </p:cNvPr>
          <p:cNvSpPr txBox="1"/>
          <p:nvPr/>
        </p:nvSpPr>
        <p:spPr>
          <a:xfrm>
            <a:off x="10966456" y="2"/>
            <a:ext cx="1297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E498B-609C-25E3-9A99-05681A1D0EE1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MAG R3, %SP[L]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5ACB4-7A60-3FD0-A1C9-3AFEEB7F3002}"/>
              </a:ext>
            </a:extLst>
          </p:cNvPr>
          <p:cNvSpPr txBox="1"/>
          <p:nvPr/>
        </p:nvSpPr>
        <p:spPr>
          <a:xfrm>
            <a:off x="4876837" y="449576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Rd = 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ARSrc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[L/H]</a:t>
            </a:r>
          </a:p>
        </p:txBody>
      </p:sp>
    </p:spTree>
    <p:extLst>
      <p:ext uri="{BB962C8B-B14F-4D97-AF65-F5344CB8AC3E}">
        <p14:creationId xmlns:p14="http://schemas.microsoft.com/office/powerpoint/2010/main" val="3319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2764F-CB2C-C0B9-4218-8EB945552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6ABD0D-0F87-5864-383C-0D1D46C6F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Load Address register(LDA) (11011)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A89C1C-F67E-3146-D431-455A69663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94523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Imm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687E9B2D-8A0F-50DC-0C1B-3E772D475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FC7EA34-A969-719C-33B8-81EB872CFCC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82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98C5F7B6-A168-0E90-4C1B-E3D17AC1F546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8237CB-0D1C-2B0F-C823-BF0D3157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380"/>
              </p:ext>
            </p:extLst>
          </p:nvPr>
        </p:nvGraphicFramePr>
        <p:xfrm>
          <a:off x="179752" y="5818357"/>
          <a:ext cx="105835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97058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LDA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Immediate (8-bit)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F5FEF-769C-C3C3-C0A6-5370D3EDDCA5}"/>
              </a:ext>
            </a:extLst>
          </p:cNvPr>
          <p:cNvSpPr txBox="1"/>
          <p:nvPr/>
        </p:nvSpPr>
        <p:spPr>
          <a:xfrm>
            <a:off x="10966456" y="2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3475-04A4-D618-6A14-D02507E63D3C}"/>
              </a:ext>
            </a:extLst>
          </p:cNvPr>
          <p:cNvSpPr txBox="1"/>
          <p:nvPr/>
        </p:nvSpPr>
        <p:spPr>
          <a:xfrm>
            <a:off x="4876837" y="491658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LDA %BP[L], #0x05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1E57-C78B-7BDE-BCF9-1B780DCF0677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Imm</a:t>
            </a:r>
          </a:p>
        </p:txBody>
      </p:sp>
    </p:spTree>
    <p:extLst>
      <p:ext uri="{BB962C8B-B14F-4D97-AF65-F5344CB8AC3E}">
        <p14:creationId xmlns:p14="http://schemas.microsoft.com/office/powerpoint/2010/main" val="4097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BD90-4766-B635-E162-46A4F005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26D2AA-17A1-4C53-19B8-A16603D3E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182880"/>
            <a:ext cx="10052055" cy="457200"/>
          </a:xfrm>
        </p:spPr>
        <p:txBody>
          <a:bodyPr/>
          <a:lstStyle/>
          <a:p>
            <a:r>
              <a:rPr lang="en-US" dirty="0"/>
              <a:t>Micro-Instructions Control: Move General to Address register (MGA) (11100)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695317-3722-A085-C2C4-6E9A6F60B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68775"/>
              </p:ext>
            </p:extLst>
          </p:nvPr>
        </p:nvGraphicFramePr>
        <p:xfrm>
          <a:off x="4716581" y="742463"/>
          <a:ext cx="6249874" cy="148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528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2465917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2835429">
                  <a:extLst>
                    <a:ext uri="{9D8B030D-6E8A-4147-A177-3AD203B41FA5}">
                      <a16:colId xmlns:a16="http://schemas.microsoft.com/office/drawing/2014/main" val="2801792198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r>
                        <a:rPr lang="en-US" sz="1200" dirty="0"/>
                        <a:t>Cycle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0x02_00_10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Write Rs1 to the Data Bus and set ARDest[L/H] to read from the Data Bus.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0x00_00_80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Advance PC.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</a:tbl>
          </a:graphicData>
        </a:graphic>
      </p:graphicFrame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3879C91-2171-68EE-0D09-CACAEA18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7F0EC3F-B5CD-B046-DA09-3BF1FCF6F62B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83</a:t>
            </a:fld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2E9A666C-03B6-8517-4ABF-F440C90FD7C3}"/>
              </a:ext>
            </a:extLst>
          </p:cNvPr>
          <p:cNvGraphicFramePr>
            <a:graphicFrameLocks noGrp="1"/>
          </p:cNvGraphicFramePr>
          <p:nvPr/>
        </p:nvGraphicFramePr>
        <p:xfrm>
          <a:off x="179752" y="742463"/>
          <a:ext cx="4329725" cy="500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213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3776512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</a:tblGrid>
              <a:tr h="20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/>
                        <a:t>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dirty="0"/>
                        <a:t>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Not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6853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7157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AddressBusToDataBus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93911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TmpARWrite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58094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TmpARRead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15961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loadARHorL</a:t>
                      </a:r>
                      <a:endParaRPr 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1739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 err="1"/>
                        <a:t>loadAR</a:t>
                      </a:r>
                      <a:r>
                        <a:rPr lang="en-US" sz="700" dirty="0"/>
                        <a:t> (formerly: Load Special Pointer)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21048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Stack Pointer Increment / Decrement (0: decrease / 1: increase)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6325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Stack Pointer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66056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SP Out (formerly: RAM Address Select (0: Address register / 1: Stack pointer))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48942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Use Rd as 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442092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Lower Address Register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231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Write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00876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Mem 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15226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6429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PC 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2795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PC advance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Program Register H Write to Bus 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651838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/>
                        <a:t>Register File Input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812184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793510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Register File Output Select (parameter – 0 -&gt; Rs1, 1 -&gt; Rs2)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36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output enable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2211"/>
                  </a:ext>
                </a:extLst>
              </a:tr>
              <a:tr h="156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A</a:t>
                      </a:r>
                    </a:p>
                  </a:txBody>
                  <a:tcPr marT="0" anchor="ctr"/>
                </a:tc>
                <a:extLst>
                  <a:ext uri="{0D108BD9-81ED-4DB2-BD59-A6C34878D82A}">
                    <a16:rowId xmlns:a16="http://schemas.microsoft.com/office/drawing/2014/main" val="2055856817"/>
                  </a:ext>
                </a:extLst>
              </a:tr>
              <a:tr h="2003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7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700" dirty="0"/>
                        <a:t>ALU load register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99189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DF199E1-D77B-4E08-4111-7B30FD35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0026"/>
              </p:ext>
            </p:extLst>
          </p:nvPr>
        </p:nvGraphicFramePr>
        <p:xfrm>
          <a:off x="179752" y="5818357"/>
          <a:ext cx="106562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67">
                  <a:extLst>
                    <a:ext uri="{9D8B030D-6E8A-4147-A177-3AD203B41FA5}">
                      <a16:colId xmlns:a16="http://schemas.microsoft.com/office/drawing/2014/main" val="1810408170"/>
                    </a:ext>
                  </a:extLst>
                </a:gridCol>
                <a:gridCol w="1043375">
                  <a:extLst>
                    <a:ext uri="{9D8B030D-6E8A-4147-A177-3AD203B41FA5}">
                      <a16:colId xmlns:a16="http://schemas.microsoft.com/office/drawing/2014/main" val="950391025"/>
                    </a:ext>
                  </a:extLst>
                </a:gridCol>
                <a:gridCol w="882484">
                  <a:extLst>
                    <a:ext uri="{9D8B030D-6E8A-4147-A177-3AD203B41FA5}">
                      <a16:colId xmlns:a16="http://schemas.microsoft.com/office/drawing/2014/main" val="1217920130"/>
                    </a:ext>
                  </a:extLst>
                </a:gridCol>
                <a:gridCol w="1402159">
                  <a:extLst>
                    <a:ext uri="{9D8B030D-6E8A-4147-A177-3AD203B41FA5}">
                      <a16:colId xmlns:a16="http://schemas.microsoft.com/office/drawing/2014/main" val="1475888205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135518551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039846299"/>
                    </a:ext>
                  </a:extLst>
                </a:gridCol>
                <a:gridCol w="3414712">
                  <a:extLst>
                    <a:ext uri="{9D8B030D-6E8A-4147-A177-3AD203B41FA5}">
                      <a16:colId xmlns:a16="http://schemas.microsoft.com/office/drawing/2014/main" val="309954651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3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15 14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13 12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11 10 9 8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4 3 2 1 0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63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MGA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ARDest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(AR) L/H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OpCode</a:t>
                      </a:r>
                      <a:r>
                        <a:rPr lang="en-US" sz="1300" dirty="0"/>
                        <a:t>=1c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104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3D0255-F19B-74B5-A527-3582A3A19A17}"/>
              </a:ext>
            </a:extLst>
          </p:cNvPr>
          <p:cNvSpPr txBox="1"/>
          <p:nvPr/>
        </p:nvSpPr>
        <p:spPr>
          <a:xfrm>
            <a:off x="10966456" y="2"/>
            <a:ext cx="1250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15CA4-B3F3-21E9-3487-2BD3274E6B1A}"/>
              </a:ext>
            </a:extLst>
          </p:cNvPr>
          <p:cNvSpPr txBox="1"/>
          <p:nvPr/>
        </p:nvSpPr>
        <p:spPr>
          <a:xfrm>
            <a:off x="4876837" y="491658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MGA %SP[L], 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D120-F5E4-F2B9-5CB1-69B1375E0A2A}"/>
              </a:ext>
            </a:extLst>
          </p:cNvPr>
          <p:cNvSpPr txBox="1"/>
          <p:nvPr/>
        </p:nvSpPr>
        <p:spPr>
          <a:xfrm>
            <a:off x="4876837" y="4495763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ARDest[L/H] = Rs1</a:t>
            </a:r>
          </a:p>
        </p:txBody>
      </p:sp>
    </p:spTree>
    <p:extLst>
      <p:ext uri="{BB962C8B-B14F-4D97-AF65-F5344CB8AC3E}">
        <p14:creationId xmlns:p14="http://schemas.microsoft.com/office/powerpoint/2010/main" val="35903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138 -  3-to-8 Line Decoder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3458A-167B-6240-2CA3-33212646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41165" y="184547"/>
            <a:ext cx="2853049" cy="2647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685-E8E2-8CB6-3A74-24B5A45E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3"/>
          <a:stretch/>
        </p:blipFill>
        <p:spPr>
          <a:xfrm>
            <a:off x="400625" y="1265748"/>
            <a:ext cx="6928076" cy="4442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D861A-2C26-5406-E128-AB014450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45" y="3150297"/>
            <a:ext cx="4423275" cy="2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8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161 - 4-Bit Binary Counter, Asynchronous 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DFE0C-AC23-1DC5-0FB9-8413A1F1868C}"/>
              </a:ext>
            </a:extLst>
          </p:cNvPr>
          <p:cNvSpPr txBox="1"/>
          <p:nvPr/>
        </p:nvSpPr>
        <p:spPr>
          <a:xfrm>
            <a:off x="494817" y="5130352"/>
            <a:ext cx="7595377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Notes: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Parallel Load need to happen on </a:t>
            </a:r>
            <a:r>
              <a:rPr lang="en-US" sz="1400" err="1"/>
              <a:t>invese</a:t>
            </a:r>
            <a:r>
              <a:rPr lang="en-US" sz="1400"/>
              <a:t> clock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/>
              <a:t>Count need to happen on [TBD – need timing diagram of the PC Advance]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3505A-FF75-9E62-0CBF-B3F83DB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45" y="306180"/>
            <a:ext cx="2095683" cy="2568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64919-034A-D950-41CF-E7E3607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5" y="1472600"/>
            <a:ext cx="8058848" cy="232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D5F2E-CA71-977C-9678-6A1F3867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18" y="3527274"/>
            <a:ext cx="345596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5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175 -  Quad D-Type Flip-Flop with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75CFD-FB26-F5E0-5BF8-48107309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45" y="2166845"/>
            <a:ext cx="5315411" cy="213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77CAE-D29F-3AE5-02BF-011755A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086" y="2000115"/>
            <a:ext cx="4057777" cy="42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2B28E-621E-936E-4989-02CB618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346" y="284666"/>
            <a:ext cx="1948244" cy="20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245 -  Octal D-Type Flip-Flop with Reset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269C-0E84-C830-638F-23927AE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9" y="1"/>
            <a:ext cx="2704168" cy="2756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2492-51A3-4203-B084-F7DEE41C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884" y="3024074"/>
            <a:ext cx="4974189" cy="3100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886E1-F276-982A-CE33-8B2F47AE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522"/>
          <a:stretch/>
        </p:blipFill>
        <p:spPr>
          <a:xfrm>
            <a:off x="1132107" y="1459385"/>
            <a:ext cx="6535519" cy="2714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029BB8-EF87-9A75-6DEA-95CD9635257E}"/>
              </a:ext>
            </a:extLst>
          </p:cNvPr>
          <p:cNvSpPr/>
          <p:nvPr/>
        </p:nvSpPr>
        <p:spPr>
          <a:xfrm>
            <a:off x="11410951" y="1971676"/>
            <a:ext cx="523875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592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273 -  Octal D-Type Flip-Flop with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C2337-CF2E-6F43-08A1-7FBE0B6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50" y="277390"/>
            <a:ext cx="2343353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7C341-2EFD-7EAA-338F-C7F94406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87" y="2524046"/>
            <a:ext cx="5119708" cy="2520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221080-A18D-F89C-F148-51272DE5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34" y="2524047"/>
            <a:ext cx="3810289" cy="32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9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7D3-1D77-0F51-171C-649C1DB9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57200"/>
            <a:ext cx="6634163" cy="457200"/>
          </a:xfrm>
        </p:spPr>
        <p:txBody>
          <a:bodyPr/>
          <a:lstStyle/>
          <a:p>
            <a:pPr algn="l"/>
            <a:r>
              <a:rPr lang="en-US"/>
              <a:t>547 -  Octal 3−State Noninverting D Flip−Flop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5EF0B-AD20-7AC9-5818-F753A025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77" y="267123"/>
            <a:ext cx="2415131" cy="2177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3CA70-A5AB-E768-1A7D-A72DE20C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8" y="2939021"/>
            <a:ext cx="4930567" cy="2834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E27BE-A8A0-308D-9F3B-0B9ACDE2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68" y="2015997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6B6B-BD05-59B4-51C5-C64184F92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B825018E-EE5A-BC90-78AC-911FBBE32F0F}"/>
              </a:ext>
            </a:extLst>
          </p:cNvPr>
          <p:cNvSpPr/>
          <p:nvPr/>
        </p:nvSpPr>
        <p:spPr>
          <a:xfrm>
            <a:off x="7785360" y="214841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943BEF-6502-D958-7B81-3EC732A882C0}"/>
              </a:ext>
            </a:extLst>
          </p:cNvPr>
          <p:cNvSpPr/>
          <p:nvPr/>
        </p:nvSpPr>
        <p:spPr>
          <a:xfrm>
            <a:off x="6044157" y="285413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1D15A9-A54F-BC41-0C32-698663359A49}"/>
              </a:ext>
            </a:extLst>
          </p:cNvPr>
          <p:cNvSpPr/>
          <p:nvPr/>
        </p:nvSpPr>
        <p:spPr>
          <a:xfrm>
            <a:off x="6044157" y="1801011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1089A12-37E8-CF26-5591-22013DC5673F}"/>
              </a:ext>
            </a:extLst>
          </p:cNvPr>
          <p:cNvSpPr/>
          <p:nvPr/>
        </p:nvSpPr>
        <p:spPr>
          <a:xfrm>
            <a:off x="6044157" y="2503093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25428EF-BAC9-E350-7FC4-EE30082C0059}"/>
              </a:ext>
            </a:extLst>
          </p:cNvPr>
          <p:cNvSpPr/>
          <p:nvPr/>
        </p:nvSpPr>
        <p:spPr>
          <a:xfrm>
            <a:off x="6044157" y="2152052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C249E5-7C42-86C8-33AD-F787C5CA9347}"/>
              </a:ext>
            </a:extLst>
          </p:cNvPr>
          <p:cNvSpPr/>
          <p:nvPr/>
        </p:nvSpPr>
        <p:spPr>
          <a:xfrm>
            <a:off x="6044157" y="144997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46879-1D60-8D9B-5559-DDC21519B5DC}"/>
              </a:ext>
            </a:extLst>
          </p:cNvPr>
          <p:cNvSpPr/>
          <p:nvPr/>
        </p:nvSpPr>
        <p:spPr>
          <a:xfrm>
            <a:off x="6044157" y="109892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B3DFE-7FC2-E45D-D87A-DD879593E0DD}"/>
              </a:ext>
            </a:extLst>
          </p:cNvPr>
          <p:cNvGrpSpPr/>
          <p:nvPr/>
        </p:nvGrpSpPr>
        <p:grpSpPr>
          <a:xfrm rot="5400000">
            <a:off x="5538152" y="1015760"/>
            <a:ext cx="2537758" cy="2390775"/>
            <a:chOff x="8367913" y="235934"/>
            <a:chExt cx="2537758" cy="239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BEBD1-F8FE-AAE0-B16F-F4B9676C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7"/>
            <a:stretch>
              <a:fillRect/>
            </a:stretch>
          </p:blipFill>
          <p:spPr>
            <a:xfrm>
              <a:off x="8367913" y="235934"/>
              <a:ext cx="2537758" cy="2390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47F82D-6AFC-803D-92D1-1E0AF68C08DA}"/>
                </a:ext>
              </a:extLst>
            </p:cNvPr>
            <p:cNvSpPr txBox="1"/>
            <p:nvPr/>
          </p:nvSpPr>
          <p:spPr>
            <a:xfrm>
              <a:off x="9263213" y="1040550"/>
              <a:ext cx="856325" cy="3693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74LS30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C560139-FDDC-F549-5AF5-169C0A5197F5}"/>
              </a:ext>
            </a:extLst>
          </p:cNvPr>
          <p:cNvSpPr/>
          <p:nvPr/>
        </p:nvSpPr>
        <p:spPr>
          <a:xfrm>
            <a:off x="4164479" y="4254640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599736-92C8-E224-2725-57B73BE11166}"/>
              </a:ext>
            </a:extLst>
          </p:cNvPr>
          <p:cNvSpPr/>
          <p:nvPr/>
        </p:nvSpPr>
        <p:spPr>
          <a:xfrm>
            <a:off x="4150947" y="398215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1E408-66B9-7E77-E5A2-3E8EB3EAAA20}"/>
              </a:ext>
            </a:extLst>
          </p:cNvPr>
          <p:cNvSpPr/>
          <p:nvPr/>
        </p:nvSpPr>
        <p:spPr>
          <a:xfrm>
            <a:off x="4589852" y="4122158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EC671-455F-2C35-3B0E-E6B45E22B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5570621" cy="457200"/>
          </a:xfrm>
        </p:spPr>
        <p:txBody>
          <a:bodyPr/>
          <a:lstStyle/>
          <a:p>
            <a:r>
              <a:rPr lang="en-US" dirty="0" err="1"/>
              <a:t>Opcode_MAG_LDW_SDW_MAA</a:t>
            </a:r>
            <a:r>
              <a:rPr lang="en-US" dirty="0"/>
              <a:t> (v2.0)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62B850-ECF2-044F-82E1-AD62E6C2C67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506527" y="1139513"/>
            <a:ext cx="2537630" cy="513690"/>
          </a:xfrm>
          <a:prstGeom prst="bentConnector3">
            <a:avLst>
              <a:gd name="adj1" fmla="val 32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AE0281-D317-7440-B783-E719695AF41F}"/>
              </a:ext>
            </a:extLst>
          </p:cNvPr>
          <p:cNvCxnSpPr>
            <a:cxnSpLocks/>
            <a:stCxn id="55" idx="3"/>
            <a:endCxn id="24" idx="1"/>
          </p:cNvCxnSpPr>
          <p:nvPr/>
        </p:nvCxnSpPr>
        <p:spPr>
          <a:xfrm flipV="1">
            <a:off x="3506527" y="1490554"/>
            <a:ext cx="2537630" cy="525663"/>
          </a:xfrm>
          <a:prstGeom prst="bentConnector3">
            <a:avLst>
              <a:gd name="adj1" fmla="val 38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0A31A0-9B95-36FC-75AD-0314CD7113A9}"/>
              </a:ext>
            </a:extLst>
          </p:cNvPr>
          <p:cNvSpPr txBox="1"/>
          <p:nvPr/>
        </p:nvSpPr>
        <p:spPr>
          <a:xfrm>
            <a:off x="1211216" y="153334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68E16-6770-1891-07F7-6D1FC896CA04}"/>
              </a:ext>
            </a:extLst>
          </p:cNvPr>
          <p:cNvGrpSpPr/>
          <p:nvPr/>
        </p:nvGrpSpPr>
        <p:grpSpPr>
          <a:xfrm>
            <a:off x="2461048" y="1499314"/>
            <a:ext cx="1045479" cy="307777"/>
            <a:chOff x="1992327" y="3559447"/>
            <a:chExt cx="1045480" cy="307778"/>
          </a:xfrm>
        </p:grpSpPr>
        <p:sp>
          <p:nvSpPr>
            <p:cNvPr id="18" name="TextBox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186A7BC-1558-EB9C-EA34-7E62CECA02D5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OpCode_14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D70D72-B727-8A96-4A0E-5EBBF91E8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5F9CCF9-8317-FC3E-7DE8-7126018DA4B4}"/>
              </a:ext>
            </a:extLst>
          </p:cNvPr>
          <p:cNvSpPr txBox="1"/>
          <p:nvPr/>
        </p:nvSpPr>
        <p:spPr>
          <a:xfrm>
            <a:off x="1211216" y="189635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LDWH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20B4A37-531C-4C5D-EA27-FBEF23516233}"/>
              </a:ext>
            </a:extLst>
          </p:cNvPr>
          <p:cNvGrpSpPr/>
          <p:nvPr/>
        </p:nvGrpSpPr>
        <p:grpSpPr>
          <a:xfrm>
            <a:off x="2461048" y="1862328"/>
            <a:ext cx="1045479" cy="307777"/>
            <a:chOff x="1992327" y="3559447"/>
            <a:chExt cx="1045480" cy="307778"/>
          </a:xfrm>
        </p:grpSpPr>
        <p:sp>
          <p:nvSpPr>
            <p:cNvPr id="55" name="TextBox 54">
              <a:hlinkClick r:id="rId3" action="ppaction://hlinksldjump"/>
              <a:extLst>
                <a:ext uri="{FF2B5EF4-FFF2-40B4-BE49-F238E27FC236}">
                  <a16:creationId xmlns:a16="http://schemas.microsoft.com/office/drawing/2014/main" id="{7BE39FCB-2C4B-40E0-B214-F4DD43DAAAA1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1A3B6D-4D9F-B7A3-2958-6641CB9F1C2A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169DD1F-5236-24F3-2D4D-33962283D167}"/>
              </a:ext>
            </a:extLst>
          </p:cNvPr>
          <p:cNvSpPr txBox="1"/>
          <p:nvPr/>
        </p:nvSpPr>
        <p:spPr>
          <a:xfrm>
            <a:off x="1211216" y="224485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DC14C2-3C16-1795-C0A0-5347FE2CA6B9}"/>
              </a:ext>
            </a:extLst>
          </p:cNvPr>
          <p:cNvGrpSpPr/>
          <p:nvPr/>
        </p:nvGrpSpPr>
        <p:grpSpPr>
          <a:xfrm>
            <a:off x="2461048" y="2210830"/>
            <a:ext cx="1045479" cy="307777"/>
            <a:chOff x="1992327" y="3559447"/>
            <a:chExt cx="1045480" cy="307778"/>
          </a:xfrm>
        </p:grpSpPr>
        <p:sp>
          <p:nvSpPr>
            <p:cNvPr id="59" name="TextBox 58">
              <a:hlinkClick r:id="rId3" action="ppaction://hlinksldjump"/>
              <a:extLst>
                <a:ext uri="{FF2B5EF4-FFF2-40B4-BE49-F238E27FC236}">
                  <a16:creationId xmlns:a16="http://schemas.microsoft.com/office/drawing/2014/main" id="{103B7ABA-AB4F-2133-BA2D-FA0EC6782CE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OpCode_16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11D3F2-CBD3-9E44-037B-517718723FF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93458C2-D003-6F67-598B-AC05F724D6AB}"/>
              </a:ext>
            </a:extLst>
          </p:cNvPr>
          <p:cNvSpPr txBox="1"/>
          <p:nvPr/>
        </p:nvSpPr>
        <p:spPr>
          <a:xfrm>
            <a:off x="1211216" y="2593359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SDWH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EE5C21-B9CD-3AB9-4145-3F24A2594938}"/>
              </a:ext>
            </a:extLst>
          </p:cNvPr>
          <p:cNvGrpSpPr/>
          <p:nvPr/>
        </p:nvGrpSpPr>
        <p:grpSpPr>
          <a:xfrm>
            <a:off x="2461048" y="2559332"/>
            <a:ext cx="1045479" cy="307777"/>
            <a:chOff x="1992327" y="3559447"/>
            <a:chExt cx="1045480" cy="307778"/>
          </a:xfrm>
        </p:grpSpPr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5B675561-1850-2E5D-D866-3CAF0A0083A0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OpCode_17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974177-8A40-959E-3AE8-BB0B2FDEB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13F4F4A-4EF4-F64B-0D6F-995E55E8B283}"/>
              </a:ext>
            </a:extLst>
          </p:cNvPr>
          <p:cNvSpPr txBox="1"/>
          <p:nvPr/>
        </p:nvSpPr>
        <p:spPr>
          <a:xfrm>
            <a:off x="1211216" y="2941861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5F0A33-8A83-C9B7-2D67-7527D1871482}"/>
              </a:ext>
            </a:extLst>
          </p:cNvPr>
          <p:cNvGrpSpPr/>
          <p:nvPr/>
        </p:nvGrpSpPr>
        <p:grpSpPr>
          <a:xfrm>
            <a:off x="2461048" y="2907834"/>
            <a:ext cx="1045479" cy="307777"/>
            <a:chOff x="1992327" y="3559447"/>
            <a:chExt cx="1045480" cy="307778"/>
          </a:xfrm>
        </p:grpSpPr>
        <p:sp>
          <p:nvSpPr>
            <p:cNvPr id="67" name="TextBox 66">
              <a:hlinkClick r:id="rId3" action="ppaction://hlinksldjump"/>
              <a:extLst>
                <a:ext uri="{FF2B5EF4-FFF2-40B4-BE49-F238E27FC236}">
                  <a16:creationId xmlns:a16="http://schemas.microsoft.com/office/drawing/2014/main" id="{84BC79C1-EB03-E1A6-5423-7C94BD870B4A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OpCode_18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11F6D1-BF5A-CC97-4F6D-C313814AE98F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74E3F94-4198-8B3A-1CDF-680F85F17B18}"/>
              </a:ext>
            </a:extLst>
          </p:cNvPr>
          <p:cNvSpPr txBox="1"/>
          <p:nvPr/>
        </p:nvSpPr>
        <p:spPr>
          <a:xfrm>
            <a:off x="1211216" y="3317015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MAAH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6456E9-C2DA-F04F-3267-5BD8F137DC29}"/>
              </a:ext>
            </a:extLst>
          </p:cNvPr>
          <p:cNvGrpSpPr/>
          <p:nvPr/>
        </p:nvGrpSpPr>
        <p:grpSpPr>
          <a:xfrm>
            <a:off x="2461048" y="3282988"/>
            <a:ext cx="1045479" cy="307777"/>
            <a:chOff x="1992327" y="3559447"/>
            <a:chExt cx="1045480" cy="307778"/>
          </a:xfrm>
        </p:grpSpPr>
        <p:sp>
          <p:nvSpPr>
            <p:cNvPr id="71" name="TextBox 70">
              <a:hlinkClick r:id="rId3" action="ppaction://hlinksldjump"/>
              <a:extLst>
                <a:ext uri="{FF2B5EF4-FFF2-40B4-BE49-F238E27FC236}">
                  <a16:creationId xmlns:a16="http://schemas.microsoft.com/office/drawing/2014/main" id="{FEEEE9D9-6895-5C62-1508-04BACD8FB772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OpCode_19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73ACC4-4717-ED2C-9C47-FA802AA1CA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7E37862-C066-0D29-36D8-FF36DC89EE0E}"/>
              </a:ext>
            </a:extLst>
          </p:cNvPr>
          <p:cNvSpPr txBox="1"/>
          <p:nvPr/>
        </p:nvSpPr>
        <p:spPr>
          <a:xfrm>
            <a:off x="1216025" y="3676417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MAG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55D2F8-3410-8B24-1798-F804EB170CCE}"/>
              </a:ext>
            </a:extLst>
          </p:cNvPr>
          <p:cNvGrpSpPr/>
          <p:nvPr/>
        </p:nvGrpSpPr>
        <p:grpSpPr>
          <a:xfrm>
            <a:off x="2465857" y="3642390"/>
            <a:ext cx="1058303" cy="307777"/>
            <a:chOff x="1992327" y="3559447"/>
            <a:chExt cx="1058304" cy="307778"/>
          </a:xfrm>
        </p:grpSpPr>
        <p:sp>
          <p:nvSpPr>
            <p:cNvPr id="75" name="TextBox 74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414C3-A02B-60BA-50E0-565DA31ED209}"/>
                </a:ext>
              </a:extLst>
            </p:cNvPr>
            <p:cNvSpPr txBox="1"/>
            <p:nvPr/>
          </p:nvSpPr>
          <p:spPr>
            <a:xfrm>
              <a:off x="1992327" y="3559447"/>
              <a:ext cx="1058304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FD70B-415D-71A5-9512-319CC302C284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Diagram&#10;&#10;Description automatically generated with low confidence">
            <a:extLst>
              <a:ext uri="{FF2B5EF4-FFF2-40B4-BE49-F238E27FC236}">
                <a16:creationId xmlns:a16="http://schemas.microsoft.com/office/drawing/2014/main" id="{0E3A7496-3F77-7F3D-F0A5-2E38BFCA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4072628" y="3940661"/>
            <a:ext cx="659287" cy="459531"/>
          </a:xfrm>
          <a:prstGeom prst="rect">
            <a:avLst/>
          </a:prstGeom>
        </p:spPr>
      </p:pic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C94F09B-A3AE-BFAE-0C31-8B91D8F2B905}"/>
              </a:ext>
            </a:extLst>
          </p:cNvPr>
          <p:cNvCxnSpPr>
            <a:cxnSpLocks/>
            <a:stCxn id="59" idx="3"/>
            <a:endCxn id="90" idx="1"/>
          </p:cNvCxnSpPr>
          <p:nvPr/>
        </p:nvCxnSpPr>
        <p:spPr>
          <a:xfrm flipV="1">
            <a:off x="3506527" y="1841595"/>
            <a:ext cx="2537630" cy="523124"/>
          </a:xfrm>
          <a:prstGeom prst="bentConnector3">
            <a:avLst>
              <a:gd name="adj1" fmla="val 43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62CEC27-1225-7622-9543-1A4836E3F1DD}"/>
              </a:ext>
            </a:extLst>
          </p:cNvPr>
          <p:cNvCxnSpPr>
            <a:cxnSpLocks/>
            <a:stCxn id="63" idx="3"/>
            <a:endCxn id="96" idx="1"/>
          </p:cNvCxnSpPr>
          <p:nvPr/>
        </p:nvCxnSpPr>
        <p:spPr>
          <a:xfrm flipV="1">
            <a:off x="3506527" y="2192636"/>
            <a:ext cx="2537630" cy="5205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64B984E-C5A5-6E23-83AC-5DD254A1C895}"/>
              </a:ext>
            </a:extLst>
          </p:cNvPr>
          <p:cNvCxnSpPr>
            <a:cxnSpLocks/>
            <a:stCxn id="67" idx="3"/>
            <a:endCxn id="93" idx="1"/>
          </p:cNvCxnSpPr>
          <p:nvPr/>
        </p:nvCxnSpPr>
        <p:spPr>
          <a:xfrm>
            <a:off x="3506527" y="3061723"/>
            <a:ext cx="644420" cy="9610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6D1C302-F4EE-37C5-05A0-4CF1989E2187}"/>
              </a:ext>
            </a:extLst>
          </p:cNvPr>
          <p:cNvCxnSpPr>
            <a:cxnSpLocks/>
            <a:stCxn id="71" idx="3"/>
            <a:endCxn id="98" idx="1"/>
          </p:cNvCxnSpPr>
          <p:nvPr/>
        </p:nvCxnSpPr>
        <p:spPr>
          <a:xfrm>
            <a:off x="3506527" y="3436877"/>
            <a:ext cx="657952" cy="858347"/>
          </a:xfrm>
          <a:prstGeom prst="bentConnector3">
            <a:avLst>
              <a:gd name="adj1" fmla="val 278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A7F070C1-D4B5-D46C-8C2D-A3BB49928879}"/>
              </a:ext>
            </a:extLst>
          </p:cNvPr>
          <p:cNvCxnSpPr>
            <a:cxnSpLocks/>
            <a:stCxn id="75" idx="3"/>
            <a:endCxn id="123" idx="3"/>
          </p:cNvCxnSpPr>
          <p:nvPr/>
        </p:nvCxnSpPr>
        <p:spPr>
          <a:xfrm flipV="1">
            <a:off x="3524160" y="2189003"/>
            <a:ext cx="4359172" cy="1607276"/>
          </a:xfrm>
          <a:prstGeom prst="bentConnector3">
            <a:avLst>
              <a:gd name="adj1" fmla="val 105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0A6F715-B942-BA02-5383-DBBBFD5E8FD6}"/>
              </a:ext>
            </a:extLst>
          </p:cNvPr>
          <p:cNvCxnSpPr>
            <a:cxnSpLocks/>
            <a:stCxn id="71" idx="3"/>
            <a:endCxn id="125" idx="1"/>
          </p:cNvCxnSpPr>
          <p:nvPr/>
        </p:nvCxnSpPr>
        <p:spPr>
          <a:xfrm flipV="1">
            <a:off x="3506527" y="2894718"/>
            <a:ext cx="2537630" cy="542159"/>
          </a:xfrm>
          <a:prstGeom prst="bentConnector3">
            <a:avLst>
              <a:gd name="adj1" fmla="val 62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2E0E5C11-F944-17CB-4057-FB591A8023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78163" y="3215611"/>
            <a:ext cx="445129" cy="3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9C9329F-BB15-C049-BA02-8A45609EFF4F}"/>
              </a:ext>
            </a:extLst>
          </p:cNvPr>
          <p:cNvCxnSpPr>
            <a:cxnSpLocks/>
            <a:stCxn id="97" idx="3"/>
            <a:endCxn id="12" idx="1"/>
          </p:cNvCxnSpPr>
          <p:nvPr/>
        </p:nvCxnSpPr>
        <p:spPr>
          <a:xfrm>
            <a:off x="4687824" y="4162742"/>
            <a:ext cx="3137978" cy="23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BEF58FA8-27AA-1D61-BBDD-EDF280CFB2E3}"/>
              </a:ext>
            </a:extLst>
          </p:cNvPr>
          <p:cNvSpPr txBox="1"/>
          <p:nvPr/>
        </p:nvSpPr>
        <p:spPr>
          <a:xfrm>
            <a:off x="7825802" y="4072804"/>
            <a:ext cx="1058623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Opcode_MAA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F4F6B0-8011-3E9E-D044-A502F4520388}"/>
              </a:ext>
            </a:extLst>
          </p:cNvPr>
          <p:cNvGrpSpPr/>
          <p:nvPr/>
        </p:nvGrpSpPr>
        <p:grpSpPr>
          <a:xfrm>
            <a:off x="2428281" y="4558124"/>
            <a:ext cx="1045479" cy="307777"/>
            <a:chOff x="1992327" y="3559447"/>
            <a:chExt cx="1045480" cy="307778"/>
          </a:xfrm>
        </p:grpSpPr>
        <p:sp>
          <p:nvSpPr>
            <p:cNvPr id="17" name="TextBox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D900B185-ABCA-D846-1F2D-6A09EAA6F94C}"/>
                </a:ext>
              </a:extLst>
            </p:cNvPr>
            <p:cNvSpPr txBox="1"/>
            <p:nvPr/>
          </p:nvSpPr>
          <p:spPr>
            <a:xfrm>
              <a:off x="1992327" y="3559447"/>
              <a:ext cx="1045480" cy="3077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OpCode_10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50499D-5DDC-712C-A266-76B4A22E5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0151" y="3626824"/>
              <a:ext cx="8042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508E2D-F430-D027-A1D4-8D5E8A593144}"/>
              </a:ext>
            </a:extLst>
          </p:cNvPr>
          <p:cNvSpPr txBox="1"/>
          <p:nvPr/>
        </p:nvSpPr>
        <p:spPr>
          <a:xfrm>
            <a:off x="1146010" y="4557483"/>
            <a:ext cx="1184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JSR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12F5534-B659-2BA4-E272-B905B6206DB0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3473760" y="4711239"/>
            <a:ext cx="1652249" cy="7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059D93C-C161-2C43-0282-4E81C844DCF2}"/>
              </a:ext>
            </a:extLst>
          </p:cNvPr>
          <p:cNvSpPr/>
          <p:nvPr/>
        </p:nvSpPr>
        <p:spPr>
          <a:xfrm>
            <a:off x="5126009" y="4670655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1F346-CB56-CC24-E850-FD5E0FE5BE34}"/>
              </a:ext>
            </a:extLst>
          </p:cNvPr>
          <p:cNvSpPr/>
          <p:nvPr/>
        </p:nvSpPr>
        <p:spPr>
          <a:xfrm>
            <a:off x="5126009" y="4390174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783A7-AEB8-AC57-F887-777546150B04}"/>
              </a:ext>
            </a:extLst>
          </p:cNvPr>
          <p:cNvSpPr/>
          <p:nvPr/>
        </p:nvSpPr>
        <p:spPr>
          <a:xfrm>
            <a:off x="5546195" y="4531799"/>
            <a:ext cx="97972" cy="8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DCA976-7E8C-FF4F-8C12-66445E909A0F}"/>
              </a:ext>
            </a:extLst>
          </p:cNvPr>
          <p:cNvCxnSpPr>
            <a:cxnSpLocks/>
            <a:stCxn id="12" idx="1"/>
            <a:endCxn id="30" idx="1"/>
          </p:cNvCxnSpPr>
          <p:nvPr/>
        </p:nvCxnSpPr>
        <p:spPr>
          <a:xfrm rot="10800000" flipV="1">
            <a:off x="5126010" y="4165136"/>
            <a:ext cx="2699793" cy="265621"/>
          </a:xfrm>
          <a:prstGeom prst="bentConnector3">
            <a:avLst>
              <a:gd name="adj1" fmla="val 1084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12956D-ECCB-2B2E-1244-18B863544B17}"/>
              </a:ext>
            </a:extLst>
          </p:cNvPr>
          <p:cNvGrpSpPr/>
          <p:nvPr/>
        </p:nvGrpSpPr>
        <p:grpSpPr>
          <a:xfrm>
            <a:off x="7825802" y="4477886"/>
            <a:ext cx="1339149" cy="184666"/>
            <a:chOff x="5292243" y="4304787"/>
            <a:chExt cx="1339149" cy="184667"/>
          </a:xfrm>
        </p:grpSpPr>
        <p:sp>
          <p:nvSpPr>
            <p:cNvPr id="44" name="TextBox 43">
              <a:hlinkClick r:id="rId7" action="ppaction://hlinksldjump"/>
              <a:extLst>
                <a:ext uri="{FF2B5EF4-FFF2-40B4-BE49-F238E27FC236}">
                  <a16:creationId xmlns:a16="http://schemas.microsoft.com/office/drawing/2014/main" id="{878F8E80-F520-6F98-A47B-457873C02247}"/>
                </a:ext>
              </a:extLst>
            </p:cNvPr>
            <p:cNvSpPr txBox="1"/>
            <p:nvPr/>
          </p:nvSpPr>
          <p:spPr>
            <a:xfrm>
              <a:off x="5292243" y="4304787"/>
              <a:ext cx="1339149" cy="18466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tIns="0" bIns="0" rtlCol="0">
              <a:spAutoFit/>
            </a:bodyPr>
            <a:lstStyle/>
            <a:p>
              <a:r>
                <a:rPr lang="en-US" sz="1200" dirty="0" err="1"/>
                <a:t>Opcode_MAA_JSR</a:t>
              </a:r>
              <a:endParaRPr lang="en-US" sz="12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4E5BC8-8E7F-E7CB-E5E0-75A0C5C51923}"/>
                </a:ext>
              </a:extLst>
            </p:cNvPr>
            <p:cNvCxnSpPr>
              <a:cxnSpLocks/>
            </p:cNvCxnSpPr>
            <p:nvPr/>
          </p:nvCxnSpPr>
          <p:spPr>
            <a:xfrm>
              <a:off x="5355775" y="4337825"/>
              <a:ext cx="546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44EC60D-7944-A84A-2229-1137F3406DD3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5644167" y="4570219"/>
            <a:ext cx="2181635" cy="21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 with low confidence">
            <a:extLst>
              <a:ext uri="{FF2B5EF4-FFF2-40B4-BE49-F238E27FC236}">
                <a16:creationId xmlns:a16="http://schemas.microsoft.com/office/drawing/2014/main" id="{0CF4BAEB-16FC-78B0-BE20-00828A523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0000" t="19257" r="4045" b="-1180"/>
          <a:stretch/>
        </p:blipFill>
        <p:spPr>
          <a:xfrm>
            <a:off x="5055792" y="4352212"/>
            <a:ext cx="659287" cy="4595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FC1D71-3620-446B-AD8C-D8CA4075D675}"/>
              </a:ext>
            </a:extLst>
          </p:cNvPr>
          <p:cNvCxnSpPr>
            <a:cxnSpLocks/>
          </p:cNvCxnSpPr>
          <p:nvPr/>
        </p:nvCxnSpPr>
        <p:spPr>
          <a:xfrm>
            <a:off x="7926474" y="4094624"/>
            <a:ext cx="546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7F0109D4-A651-8B89-080C-F40B6A1BFC1D}"/>
              </a:ext>
            </a:extLst>
          </p:cNvPr>
          <p:cNvSpPr txBox="1"/>
          <p:nvPr/>
        </p:nvSpPr>
        <p:spPr>
          <a:xfrm>
            <a:off x="8323292" y="3123278"/>
            <a:ext cx="2201565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1200" dirty="0" err="1"/>
              <a:t>Opcode_MAG_LDW_SDW_MAA</a:t>
            </a:r>
            <a:endParaRPr lang="en-US" sz="12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B215C-14C7-D712-5172-B325F13CB216}"/>
              </a:ext>
            </a:extLst>
          </p:cNvPr>
          <p:cNvCxnSpPr>
            <a:cxnSpLocks/>
            <a:stCxn id="67" idx="3"/>
            <a:endCxn id="126" idx="1"/>
          </p:cNvCxnSpPr>
          <p:nvPr/>
        </p:nvCxnSpPr>
        <p:spPr>
          <a:xfrm flipV="1">
            <a:off x="3506527" y="2543677"/>
            <a:ext cx="2537630" cy="518046"/>
          </a:xfrm>
          <a:prstGeom prst="bentConnector3">
            <a:avLst>
              <a:gd name="adj1" fmla="val 563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72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BD8-ACF3-FAB1-3306-4292E613E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5317" y="2286001"/>
            <a:ext cx="7118131" cy="1363719"/>
          </a:xfrm>
        </p:spPr>
        <p:txBody>
          <a:bodyPr anchor="ctr"/>
          <a:lstStyle/>
          <a:p>
            <a:r>
              <a:rPr lang="en-US" sz="4000"/>
              <a:t>ByteFrost V1.0 – First Working Version</a:t>
            </a:r>
          </a:p>
        </p:txBody>
      </p:sp>
    </p:spTree>
    <p:extLst>
      <p:ext uri="{BB962C8B-B14F-4D97-AF65-F5344CB8AC3E}">
        <p14:creationId xmlns:p14="http://schemas.microsoft.com/office/powerpoint/2010/main" val="3393229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F39B48-29EE-1F5B-E939-B97D8D2AC39B}"/>
              </a:ext>
            </a:extLst>
          </p:cNvPr>
          <p:cNvSpPr/>
          <p:nvPr/>
        </p:nvSpPr>
        <p:spPr>
          <a:xfrm>
            <a:off x="6733529" y="3810593"/>
            <a:ext cx="251559" cy="333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EDC036-9A87-2495-D155-40666FC665C1}"/>
              </a:ext>
            </a:extLst>
          </p:cNvPr>
          <p:cNvSpPr/>
          <p:nvPr/>
        </p:nvSpPr>
        <p:spPr>
          <a:xfrm>
            <a:off x="4346738" y="1659747"/>
            <a:ext cx="91959" cy="142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8BC-B665-C685-8034-B1160A4A8014}"/>
              </a:ext>
            </a:extLst>
          </p:cNvPr>
          <p:cNvSpPr/>
          <p:nvPr/>
        </p:nvSpPr>
        <p:spPr>
          <a:xfrm>
            <a:off x="5588991" y="3810592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83F31-A6A4-1FCD-4779-F9E70A19AD18}"/>
              </a:ext>
            </a:extLst>
          </p:cNvPr>
          <p:cNvSpPr/>
          <p:nvPr/>
        </p:nvSpPr>
        <p:spPr>
          <a:xfrm>
            <a:off x="5588991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96F736-0F0F-2F4F-9BF4-E92BC1AD545D}"/>
              </a:ext>
            </a:extLst>
          </p:cNvPr>
          <p:cNvSpPr/>
          <p:nvPr/>
        </p:nvSpPr>
        <p:spPr>
          <a:xfrm>
            <a:off x="6369578" y="2827949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FF5B0-3807-6403-93A8-72BA5C1985FA}"/>
              </a:ext>
            </a:extLst>
          </p:cNvPr>
          <p:cNvSpPr txBox="1"/>
          <p:nvPr/>
        </p:nvSpPr>
        <p:spPr>
          <a:xfrm>
            <a:off x="6067886" y="3746809"/>
            <a:ext cx="93346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3B354-4A1D-7764-04FD-D962B608D79B}"/>
              </a:ext>
            </a:extLst>
          </p:cNvPr>
          <p:cNvSpPr txBox="1"/>
          <p:nvPr/>
        </p:nvSpPr>
        <p:spPr>
          <a:xfrm rot="5400000">
            <a:off x="5399568" y="4247122"/>
            <a:ext cx="62055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EBE754-6270-3467-C3B9-B894EC8E1F65}"/>
              </a:ext>
            </a:extLst>
          </p:cNvPr>
          <p:cNvSpPr/>
          <p:nvPr/>
        </p:nvSpPr>
        <p:spPr>
          <a:xfrm rot="5400000">
            <a:off x="4960149" y="4049588"/>
            <a:ext cx="330076" cy="660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7C1DA-A2EE-6398-6850-618E481DEAA9}"/>
              </a:ext>
            </a:extLst>
          </p:cNvPr>
          <p:cNvSpPr/>
          <p:nvPr/>
        </p:nvSpPr>
        <p:spPr>
          <a:xfrm>
            <a:off x="3707123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B5593C-A7F7-5209-76B3-8D3919762C82}"/>
              </a:ext>
            </a:extLst>
          </p:cNvPr>
          <p:cNvSpPr/>
          <p:nvPr/>
        </p:nvSpPr>
        <p:spPr>
          <a:xfrm>
            <a:off x="2585890" y="1632304"/>
            <a:ext cx="1891247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(EEPROM)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19F60E6-B6C3-4E2E-06AD-B1C6A15EAD78}"/>
              </a:ext>
            </a:extLst>
          </p:cNvPr>
          <p:cNvSpPr/>
          <p:nvPr/>
        </p:nvSpPr>
        <p:spPr>
          <a:xfrm rot="10800000">
            <a:off x="3861779" y="2802100"/>
            <a:ext cx="330076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200"/>
              <a:t>Opcode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7BD2E-38C4-9B74-0494-33F57B373538}"/>
              </a:ext>
            </a:extLst>
          </p:cNvPr>
          <p:cNvSpPr/>
          <p:nvPr/>
        </p:nvSpPr>
        <p:spPr>
          <a:xfrm>
            <a:off x="308214" y="1901835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Ins</a:t>
            </a:r>
          </a:p>
          <a:p>
            <a:pPr algn="ctr"/>
            <a:r>
              <a:rPr lang="en-US"/>
              <a:t>Counter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7C95-1A62-8EC4-5BDF-28C91F76177E}"/>
              </a:ext>
            </a:extLst>
          </p:cNvPr>
          <p:cNvSpPr txBox="1"/>
          <p:nvPr/>
        </p:nvSpPr>
        <p:spPr>
          <a:xfrm>
            <a:off x="3031039" y="2415008"/>
            <a:ext cx="118352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B24A9-ACF6-F3D5-3682-DABD07431DC6}"/>
              </a:ext>
            </a:extLst>
          </p:cNvPr>
          <p:cNvSpPr txBox="1"/>
          <p:nvPr/>
        </p:nvSpPr>
        <p:spPr>
          <a:xfrm rot="5400000">
            <a:off x="2106176" y="1987558"/>
            <a:ext cx="12059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 Lo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8FA4933-3A29-A47E-9928-53175D586960}"/>
              </a:ext>
            </a:extLst>
          </p:cNvPr>
          <p:cNvSpPr/>
          <p:nvPr/>
        </p:nvSpPr>
        <p:spPr>
          <a:xfrm rot="16200000">
            <a:off x="2237114" y="2020634"/>
            <a:ext cx="330076" cy="26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F04B87-63F5-AD77-569A-6EA589374B65}"/>
              </a:ext>
            </a:extLst>
          </p:cNvPr>
          <p:cNvCxnSpPr>
            <a:cxnSpLocks/>
          </p:cNvCxnSpPr>
          <p:nvPr/>
        </p:nvCxnSpPr>
        <p:spPr>
          <a:xfrm flipV="1">
            <a:off x="3504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6D7D15-BC3F-F71A-3FB6-472E53DB9E85}"/>
              </a:ext>
            </a:extLst>
          </p:cNvPr>
          <p:cNvSpPr txBox="1"/>
          <p:nvPr/>
        </p:nvSpPr>
        <p:spPr>
          <a:xfrm>
            <a:off x="3405901" y="1541987"/>
            <a:ext cx="103279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0E4A6C-CE03-4449-02F6-BB417CC45114}"/>
              </a:ext>
            </a:extLst>
          </p:cNvPr>
          <p:cNvCxnSpPr>
            <a:cxnSpLocks/>
          </p:cNvCxnSpPr>
          <p:nvPr/>
        </p:nvCxnSpPr>
        <p:spPr>
          <a:xfrm flipV="1">
            <a:off x="36571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2D9DBE-6FEA-99A5-6B5D-CBBD27C0D61F}"/>
              </a:ext>
            </a:extLst>
          </p:cNvPr>
          <p:cNvCxnSpPr>
            <a:cxnSpLocks/>
          </p:cNvCxnSpPr>
          <p:nvPr/>
        </p:nvCxnSpPr>
        <p:spPr>
          <a:xfrm flipV="1">
            <a:off x="38095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C31ECD-858E-DA4C-7F81-0DDDD9D0B854}"/>
              </a:ext>
            </a:extLst>
          </p:cNvPr>
          <p:cNvCxnSpPr>
            <a:cxnSpLocks/>
          </p:cNvCxnSpPr>
          <p:nvPr/>
        </p:nvCxnSpPr>
        <p:spPr>
          <a:xfrm flipV="1">
            <a:off x="39619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380E10B-73E3-EBF5-899F-73D72851C714}"/>
              </a:ext>
            </a:extLst>
          </p:cNvPr>
          <p:cNvCxnSpPr>
            <a:cxnSpLocks/>
          </p:cNvCxnSpPr>
          <p:nvPr/>
        </p:nvCxnSpPr>
        <p:spPr>
          <a:xfrm flipV="1">
            <a:off x="41143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00EECD-AFFD-99E4-A2AB-943152CCDF34}"/>
              </a:ext>
            </a:extLst>
          </p:cNvPr>
          <p:cNvCxnSpPr>
            <a:cxnSpLocks/>
          </p:cNvCxnSpPr>
          <p:nvPr/>
        </p:nvCxnSpPr>
        <p:spPr>
          <a:xfrm flipV="1">
            <a:off x="4266755" y="1236597"/>
            <a:ext cx="0" cy="3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EF3927-DAA7-94A0-A573-EEC33E874050}"/>
              </a:ext>
            </a:extLst>
          </p:cNvPr>
          <p:cNvCxnSpPr>
            <a:cxnSpLocks/>
            <a:stCxn id="41" idx="0"/>
            <a:endCxn id="6" idx="1"/>
          </p:cNvCxnSpPr>
          <p:nvPr/>
        </p:nvCxnSpPr>
        <p:spPr>
          <a:xfrm rot="16200000" flipH="1">
            <a:off x="4744528" y="1307935"/>
            <a:ext cx="492651" cy="1196275"/>
          </a:xfrm>
          <a:prstGeom prst="bentConnector4">
            <a:avLst>
              <a:gd name="adj1" fmla="val -46402"/>
              <a:gd name="adj2" fmla="val 5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2B8A72-DE22-E96D-751A-032A4890BABE}"/>
              </a:ext>
            </a:extLst>
          </p:cNvPr>
          <p:cNvSpPr txBox="1"/>
          <p:nvPr/>
        </p:nvSpPr>
        <p:spPr>
          <a:xfrm>
            <a:off x="4673996" y="2145103"/>
            <a:ext cx="91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PC Advance</a:t>
            </a:r>
          </a:p>
        </p:txBody>
      </p:sp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C9475374-5CB6-5EF6-42B7-2FE1E578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A47C82-9A81-696C-0DA6-55858BDD2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Fetch State Machine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0A318-9740-229A-AF89-65ED27429F8A}"/>
              </a:ext>
            </a:extLst>
          </p:cNvPr>
          <p:cNvSpPr/>
          <p:nvPr/>
        </p:nvSpPr>
        <p:spPr>
          <a:xfrm>
            <a:off x="4392715" y="5504278"/>
            <a:ext cx="1891247" cy="50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Fetch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33E97C-B7F1-8AB8-B3CA-F9D6D7035D5D}"/>
              </a:ext>
            </a:extLst>
          </p:cNvPr>
          <p:cNvSpPr/>
          <p:nvPr/>
        </p:nvSpPr>
        <p:spPr>
          <a:xfrm>
            <a:off x="2572395" y="3839583"/>
            <a:ext cx="1005840" cy="1040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Instruction Register</a:t>
            </a:r>
          </a:p>
          <a:p>
            <a:pPr algn="ctr"/>
            <a:r>
              <a:rPr lang="en-US" sz="1600"/>
              <a:t>High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E567D3D-C137-EE5D-6B55-80B822BA2F10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V="1">
            <a:off x="6283961" y="3810592"/>
            <a:ext cx="575347" cy="1944248"/>
          </a:xfrm>
          <a:prstGeom prst="bentConnector4">
            <a:avLst>
              <a:gd name="adj1" fmla="val 268549"/>
              <a:gd name="adj2" fmla="val 111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3E0D80B-F0B8-645F-BBB6-302F877C8319}"/>
              </a:ext>
            </a:extLst>
          </p:cNvPr>
          <p:cNvCxnSpPr>
            <a:cxnSpLocks/>
            <a:stCxn id="2" idx="0"/>
            <a:endCxn id="14" idx="2"/>
          </p:cNvCxnSpPr>
          <p:nvPr/>
        </p:nvCxnSpPr>
        <p:spPr>
          <a:xfrm rot="16200000" flipV="1">
            <a:off x="4461938" y="4627877"/>
            <a:ext cx="624508" cy="1128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985FF14-7C77-61BE-461E-C64B31113277}"/>
              </a:ext>
            </a:extLst>
          </p:cNvPr>
          <p:cNvCxnSpPr>
            <a:cxnSpLocks/>
            <a:stCxn id="2" idx="0"/>
            <a:endCxn id="3" idx="2"/>
          </p:cNvCxnSpPr>
          <p:nvPr/>
        </p:nvCxnSpPr>
        <p:spPr>
          <a:xfrm rot="16200000" flipV="1">
            <a:off x="3894573" y="4060511"/>
            <a:ext cx="624508" cy="2263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4E5EAB0-7E5B-F672-C59E-63E9F3696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91</a:t>
            </a:fld>
            <a:endParaRPr lang="en-US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0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8" grpId="0" animBg="1"/>
      <p:bldP spid="28" grpId="0" animBg="1"/>
      <p:bldP spid="28" grpId="1" animBg="1"/>
      <p:bldP spid="28" grpId="2" animBg="1"/>
      <p:bldP spid="28" grpId="3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81775FE-6390-92F5-EE69-AFC2A7667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6275" r="8402"/>
          <a:stretch/>
        </p:blipFill>
        <p:spPr>
          <a:xfrm rot="10800000">
            <a:off x="369651" y="-28684"/>
            <a:ext cx="10821480" cy="687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E1059-F9BB-4893-A94F-CD565C4A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1"/>
            <a:ext cx="3519055" cy="80356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/>
          <a:p>
            <a:r>
              <a:rPr lang="en-US"/>
              <a:t>Hardware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32F0A0E8-D303-442B-B773-A41CF36A29F4}"/>
              </a:ext>
            </a:extLst>
          </p:cNvPr>
          <p:cNvSpPr/>
          <p:nvPr/>
        </p:nvSpPr>
        <p:spPr>
          <a:xfrm>
            <a:off x="3366271" y="2027382"/>
            <a:ext cx="3363799" cy="909783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Register File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FCE96723-9968-4A27-8E5D-41D38762DF4B}"/>
              </a:ext>
            </a:extLst>
          </p:cNvPr>
          <p:cNvSpPr/>
          <p:nvPr/>
        </p:nvSpPr>
        <p:spPr>
          <a:xfrm>
            <a:off x="7815094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Clock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BEB474BE-0C5F-46BD-B21E-579C0F451DC1}"/>
              </a:ext>
            </a:extLst>
          </p:cNvPr>
          <p:cNvSpPr/>
          <p:nvPr/>
        </p:nvSpPr>
        <p:spPr>
          <a:xfrm>
            <a:off x="7067484" y="4591455"/>
            <a:ext cx="3602267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PC Advance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6A9BFDFB-B769-4483-B239-F367E3B2FDCE}"/>
              </a:ext>
            </a:extLst>
          </p:cNvPr>
          <p:cNvSpPr/>
          <p:nvPr/>
        </p:nvSpPr>
        <p:spPr>
          <a:xfrm>
            <a:off x="4221801" y="3654755"/>
            <a:ext cx="1005840" cy="1688788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 Reg Out</a:t>
            </a:r>
          </a:p>
        </p:txBody>
      </p:sp>
      <p:sp>
        <p:nvSpPr>
          <p:cNvPr id="10" name="Rectangle: Rounded Corners 9">
            <a:hlinkClick r:id="rId7" action="ppaction://hlinksldjump"/>
            <a:extLst>
              <a:ext uri="{FF2B5EF4-FFF2-40B4-BE49-F238E27FC236}">
                <a16:creationId xmlns:a16="http://schemas.microsoft.com/office/drawing/2014/main" id="{ABEBEB2C-9BA1-4139-82B5-E3314F01BDC4}"/>
              </a:ext>
            </a:extLst>
          </p:cNvPr>
          <p:cNvSpPr/>
          <p:nvPr/>
        </p:nvSpPr>
        <p:spPr>
          <a:xfrm>
            <a:off x="4221801" y="538844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Relative Branch</a:t>
            </a:r>
          </a:p>
        </p:txBody>
      </p:sp>
      <p:sp>
        <p:nvSpPr>
          <p:cNvPr id="11" name="Rectangle: Rounded Corners 10">
            <a:hlinkClick r:id="rId7" action="ppaction://hlinksldjump"/>
            <a:extLst>
              <a:ext uri="{FF2B5EF4-FFF2-40B4-BE49-F238E27FC236}">
                <a16:creationId xmlns:a16="http://schemas.microsoft.com/office/drawing/2014/main" id="{53EFB2DD-C02B-4B15-953D-8CCE657D44B4}"/>
              </a:ext>
            </a:extLst>
          </p:cNvPr>
          <p:cNvSpPr/>
          <p:nvPr/>
        </p:nvSpPr>
        <p:spPr>
          <a:xfrm>
            <a:off x="4221801" y="5825595"/>
            <a:ext cx="1005840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2" name="Rectangle: Rounded Corners 11">
            <a:hlinkClick r:id="rId7" action="ppaction://hlinksldjump"/>
            <a:extLst>
              <a:ext uri="{FF2B5EF4-FFF2-40B4-BE49-F238E27FC236}">
                <a16:creationId xmlns:a16="http://schemas.microsoft.com/office/drawing/2014/main" id="{5E0FCD79-557C-46AA-8D11-FB95F755999F}"/>
              </a:ext>
            </a:extLst>
          </p:cNvPr>
          <p:cNvSpPr/>
          <p:nvPr/>
        </p:nvSpPr>
        <p:spPr>
          <a:xfrm>
            <a:off x="5297367" y="3752505"/>
            <a:ext cx="1005840" cy="589972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Flags</a:t>
            </a: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83C4B9AC-D3C8-49F5-A394-7381AFC1BBBB}"/>
              </a:ext>
            </a:extLst>
          </p:cNvPr>
          <p:cNvSpPr/>
          <p:nvPr/>
        </p:nvSpPr>
        <p:spPr>
          <a:xfrm>
            <a:off x="506957" y="5614033"/>
            <a:ext cx="2859315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A and B</a:t>
            </a:r>
          </a:p>
        </p:txBody>
      </p:sp>
      <p:sp>
        <p:nvSpPr>
          <p:cNvPr id="14" name="Rectangle: Rounded Corners 13">
            <a:hlinkClick r:id="rId7" action="ppaction://hlinksldjump"/>
            <a:extLst>
              <a:ext uri="{FF2B5EF4-FFF2-40B4-BE49-F238E27FC236}">
                <a16:creationId xmlns:a16="http://schemas.microsoft.com/office/drawing/2014/main" id="{29F598CB-CDC1-4F64-B301-759CCA57BAB2}"/>
              </a:ext>
            </a:extLst>
          </p:cNvPr>
          <p:cNvSpPr/>
          <p:nvPr/>
        </p:nvSpPr>
        <p:spPr>
          <a:xfrm>
            <a:off x="564202" y="4490886"/>
            <a:ext cx="2806580" cy="69764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ALU MUX</a:t>
            </a:r>
          </a:p>
        </p:txBody>
      </p:sp>
      <p:sp>
        <p:nvSpPr>
          <p:cNvPr id="15" name="Rectangle: Rounded Corners 14">
            <a:hlinkClick r:id="rId8" action="ppaction://hlinksldjump"/>
            <a:extLst>
              <a:ext uri="{FF2B5EF4-FFF2-40B4-BE49-F238E27FC236}">
                <a16:creationId xmlns:a16="http://schemas.microsoft.com/office/drawing/2014/main" id="{6AF603C1-0C9B-4619-BDE3-CF5DBEFD7270}"/>
              </a:ext>
            </a:extLst>
          </p:cNvPr>
          <p:cNvSpPr/>
          <p:nvPr/>
        </p:nvSpPr>
        <p:spPr>
          <a:xfrm>
            <a:off x="2879625" y="3992347"/>
            <a:ext cx="544403" cy="45545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ADC</a:t>
            </a:r>
          </a:p>
          <a:p>
            <a:pPr algn="ctr"/>
            <a:r>
              <a:rPr lang="en-US" sz="1200"/>
              <a:t>SBC</a:t>
            </a:r>
          </a:p>
        </p:txBody>
      </p:sp>
      <p:sp>
        <p:nvSpPr>
          <p:cNvPr id="16" name="Rectangle: Rounded Corners 15">
            <a:hlinkClick r:id="rId9" action="ppaction://hlinksldjump"/>
            <a:extLst>
              <a:ext uri="{FF2B5EF4-FFF2-40B4-BE49-F238E27FC236}">
                <a16:creationId xmlns:a16="http://schemas.microsoft.com/office/drawing/2014/main" id="{E2F1C275-1D5D-4537-A11F-9CAFFE545773}"/>
              </a:ext>
            </a:extLst>
          </p:cNvPr>
          <p:cNvSpPr/>
          <p:nvPr/>
        </p:nvSpPr>
        <p:spPr>
          <a:xfrm>
            <a:off x="1157594" y="5217079"/>
            <a:ext cx="2214468" cy="384776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 MUX</a:t>
            </a:r>
          </a:p>
        </p:txBody>
      </p:sp>
      <p:sp>
        <p:nvSpPr>
          <p:cNvPr id="17" name="Rectangle: Rounded Corners 16">
            <a:hlinkClick r:id="rId9" action="ppaction://hlinksldjump"/>
            <a:extLst>
              <a:ext uri="{FF2B5EF4-FFF2-40B4-BE49-F238E27FC236}">
                <a16:creationId xmlns:a16="http://schemas.microsoft.com/office/drawing/2014/main" id="{A250250B-DD74-4BF8-85AA-A8517CD66CD0}"/>
              </a:ext>
            </a:extLst>
          </p:cNvPr>
          <p:cNvSpPr/>
          <p:nvPr/>
        </p:nvSpPr>
        <p:spPr>
          <a:xfrm>
            <a:off x="1235414" y="6102117"/>
            <a:ext cx="1440431" cy="71697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XOR</a:t>
            </a:r>
          </a:p>
          <a:p>
            <a:pPr algn="ctr"/>
            <a:r>
              <a:rPr lang="en-US"/>
              <a:t> ADD SUB</a:t>
            </a:r>
          </a:p>
        </p:txBody>
      </p:sp>
      <p:sp>
        <p:nvSpPr>
          <p:cNvPr id="18" name="Rectangle: Rounded Corners 17">
            <a:hlinkClick r:id="rId10" action="ppaction://hlinksldjump"/>
            <a:extLst>
              <a:ext uri="{FF2B5EF4-FFF2-40B4-BE49-F238E27FC236}">
                <a16:creationId xmlns:a16="http://schemas.microsoft.com/office/drawing/2014/main" id="{704375CE-2D2F-41D7-BB66-5A0AF628BB0B}"/>
              </a:ext>
            </a:extLst>
          </p:cNvPr>
          <p:cNvSpPr/>
          <p:nvPr/>
        </p:nvSpPr>
        <p:spPr>
          <a:xfrm>
            <a:off x="7095451" y="5832590"/>
            <a:ext cx="1978392" cy="93518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44B6F7D4-839C-44BD-B14D-54E474AFC509}"/>
              </a:ext>
            </a:extLst>
          </p:cNvPr>
          <p:cNvSpPr/>
          <p:nvPr/>
        </p:nvSpPr>
        <p:spPr>
          <a:xfrm>
            <a:off x="8825729" y="1440856"/>
            <a:ext cx="1526051" cy="86325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SRAM</a:t>
            </a:r>
          </a:p>
          <a:p>
            <a:pPr algn="ctr"/>
            <a:r>
              <a:rPr lang="en-US"/>
              <a:t>Control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496573D3-1AAE-421A-9B8E-BEEADBA303D0}"/>
              </a:ext>
            </a:extLst>
          </p:cNvPr>
          <p:cNvSpPr/>
          <p:nvPr/>
        </p:nvSpPr>
        <p:spPr>
          <a:xfrm>
            <a:off x="7875421" y="3697471"/>
            <a:ext cx="1198419" cy="874595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 Out </a:t>
            </a:r>
          </a:p>
          <a:p>
            <a:pPr algn="ctr"/>
            <a:r>
              <a:rPr lang="en-US"/>
              <a:t>Select</a:t>
            </a: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C8CC7C28-F618-9C74-3008-5BD61BF9E549}"/>
              </a:ext>
            </a:extLst>
          </p:cNvPr>
          <p:cNvSpPr/>
          <p:nvPr/>
        </p:nvSpPr>
        <p:spPr>
          <a:xfrm>
            <a:off x="6910627" y="209395"/>
            <a:ext cx="891495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Debug Mode</a:t>
            </a: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0B270D50-0508-DCEF-268B-6F0E1E4332F1}"/>
              </a:ext>
            </a:extLst>
          </p:cNvPr>
          <p:cNvSpPr/>
          <p:nvPr/>
        </p:nvSpPr>
        <p:spPr>
          <a:xfrm>
            <a:off x="8719560" y="209395"/>
            <a:ext cx="2459459" cy="1200727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Status And Control</a:t>
            </a: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B28DCDC8-C991-3499-63B5-4F7F85951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: Rounded Corners 23">
            <a:hlinkClick r:id="rId13" action="ppaction://hlinksldjump"/>
            <a:extLst>
              <a:ext uri="{FF2B5EF4-FFF2-40B4-BE49-F238E27FC236}">
                <a16:creationId xmlns:a16="http://schemas.microsoft.com/office/drawing/2014/main" id="{9843CD24-6002-E26E-C284-5C5E077E5472}"/>
              </a:ext>
            </a:extLst>
          </p:cNvPr>
          <p:cNvSpPr/>
          <p:nvPr/>
        </p:nvSpPr>
        <p:spPr>
          <a:xfrm>
            <a:off x="4262355" y="3136021"/>
            <a:ext cx="2057343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Branch</a:t>
            </a:r>
          </a:p>
        </p:txBody>
      </p:sp>
      <p:sp>
        <p:nvSpPr>
          <p:cNvPr id="25" name="Rectangle: Rounded Corners 24">
            <a:hlinkClick r:id="rId13" action="ppaction://hlinksldjump"/>
            <a:extLst>
              <a:ext uri="{FF2B5EF4-FFF2-40B4-BE49-F238E27FC236}">
                <a16:creationId xmlns:a16="http://schemas.microsoft.com/office/drawing/2014/main" id="{C1BF4C52-E471-FF7E-AA3E-A514CCF94425}"/>
              </a:ext>
            </a:extLst>
          </p:cNvPr>
          <p:cNvSpPr/>
          <p:nvPr/>
        </p:nvSpPr>
        <p:spPr>
          <a:xfrm>
            <a:off x="9982130" y="2576483"/>
            <a:ext cx="815527" cy="475904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Load PC</a:t>
            </a:r>
          </a:p>
        </p:txBody>
      </p:sp>
      <p:sp>
        <p:nvSpPr>
          <p:cNvPr id="26" name="Rectangle: Rounded Corners 25">
            <a:hlinkClick r:id="rId14" action="ppaction://hlinksldjump"/>
            <a:extLst>
              <a:ext uri="{FF2B5EF4-FFF2-40B4-BE49-F238E27FC236}">
                <a16:creationId xmlns:a16="http://schemas.microsoft.com/office/drawing/2014/main" id="{5B792B2D-DC5F-2760-FAF4-2A6D4B062309}"/>
              </a:ext>
            </a:extLst>
          </p:cNvPr>
          <p:cNvSpPr/>
          <p:nvPr/>
        </p:nvSpPr>
        <p:spPr>
          <a:xfrm>
            <a:off x="7387279" y="2298970"/>
            <a:ext cx="2594851" cy="1379111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Micro </a:t>
            </a:r>
            <a:r>
              <a:rPr lang="en-US" err="1"/>
              <a:t>Intructions</a:t>
            </a:r>
            <a:endParaRPr lang="en-US"/>
          </a:p>
        </p:txBody>
      </p:sp>
      <p:sp>
        <p:nvSpPr>
          <p:cNvPr id="27" name="Rectangle: Rounded Corners 26">
            <a:hlinkClick r:id="rId15" action="ppaction://hlinksldjump"/>
            <a:extLst>
              <a:ext uri="{FF2B5EF4-FFF2-40B4-BE49-F238E27FC236}">
                <a16:creationId xmlns:a16="http://schemas.microsoft.com/office/drawing/2014/main" id="{A0DA6D50-7552-4D1B-1A54-43694F6BE69A}"/>
              </a:ext>
            </a:extLst>
          </p:cNvPr>
          <p:cNvSpPr/>
          <p:nvPr/>
        </p:nvSpPr>
        <p:spPr>
          <a:xfrm>
            <a:off x="9151662" y="3561665"/>
            <a:ext cx="1518089" cy="1010400"/>
          </a:xfrm>
          <a:prstGeom prst="roundRect">
            <a:avLst/>
          </a:prstGeom>
          <a:solidFill>
            <a:schemeClr val="accent4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4435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FD22F2E9-2DDE-4BB5-9BF5-E7B9D3639C78}"/>
              </a:ext>
            </a:extLst>
          </p:cNvPr>
          <p:cNvSpPr/>
          <p:nvPr/>
        </p:nvSpPr>
        <p:spPr>
          <a:xfrm>
            <a:off x="11460989" y="4138139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07BA25-0F31-4359-960F-31B007A0CCE1}"/>
              </a:ext>
            </a:extLst>
          </p:cNvPr>
          <p:cNvSpPr/>
          <p:nvPr/>
        </p:nvSpPr>
        <p:spPr>
          <a:xfrm>
            <a:off x="11460989" y="1215643"/>
            <a:ext cx="688767" cy="73866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78E2E-56C2-48AD-B4E7-F615D86E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9013" y="2553011"/>
            <a:ext cx="1608903" cy="1022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CF5E5D-16CB-4475-9A77-FCC97506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6566" y="2249295"/>
            <a:ext cx="1741669" cy="157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246D3-941D-46D1-A7D2-804BE3128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Register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3F47E3-9ABF-4FC4-9096-59288DAC4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31" y="4973904"/>
            <a:ext cx="2723191" cy="1240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915CB-4C7D-43F1-97AA-A3038911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ECF081-7439-4F49-BB73-D7511364B531}"/>
              </a:ext>
            </a:extLst>
          </p:cNvPr>
          <p:cNvSpPr txBox="1"/>
          <p:nvPr/>
        </p:nvSpPr>
        <p:spPr>
          <a:xfrm>
            <a:off x="2525253" y="1098416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C0C98-8210-47B5-9649-E50C355DF5DD}"/>
              </a:ext>
            </a:extLst>
          </p:cNvPr>
          <p:cNvSpPr txBox="1"/>
          <p:nvPr/>
        </p:nvSpPr>
        <p:spPr>
          <a:xfrm>
            <a:off x="2525253" y="4367048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30994E-A93C-4579-970C-AA1D1E785A8D}"/>
              </a:ext>
            </a:extLst>
          </p:cNvPr>
          <p:cNvCxnSpPr/>
          <p:nvPr/>
        </p:nvCxnSpPr>
        <p:spPr>
          <a:xfrm>
            <a:off x="1086925" y="1712037"/>
            <a:ext cx="0" cy="98304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D9562C-47F7-4C84-A736-3C14378D4C4A}"/>
              </a:ext>
            </a:extLst>
          </p:cNvPr>
          <p:cNvSpPr txBox="1"/>
          <p:nvPr/>
        </p:nvSpPr>
        <p:spPr>
          <a:xfrm>
            <a:off x="836039" y="1437493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EBD6D-250D-4009-81C4-2105DDDABC71}"/>
              </a:ext>
            </a:extLst>
          </p:cNvPr>
          <p:cNvCxnSpPr>
            <a:cxnSpLocks/>
          </p:cNvCxnSpPr>
          <p:nvPr/>
        </p:nvCxnSpPr>
        <p:spPr>
          <a:xfrm>
            <a:off x="745400" y="2361839"/>
            <a:ext cx="0" cy="33570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66723-B8E9-4156-8347-2B53DCF4AD5B}"/>
              </a:ext>
            </a:extLst>
          </p:cNvPr>
          <p:cNvCxnSpPr>
            <a:cxnSpLocks/>
          </p:cNvCxnSpPr>
          <p:nvPr/>
        </p:nvCxnSpPr>
        <p:spPr>
          <a:xfrm>
            <a:off x="1080271" y="3429001"/>
            <a:ext cx="0" cy="3357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23763-24B4-44DF-A3CC-2C94D0E50D90}"/>
              </a:ext>
            </a:extLst>
          </p:cNvPr>
          <p:cNvCxnSpPr>
            <a:cxnSpLocks/>
          </p:cNvCxnSpPr>
          <p:nvPr/>
        </p:nvCxnSpPr>
        <p:spPr>
          <a:xfrm>
            <a:off x="430368" y="3433978"/>
            <a:ext cx="0" cy="335700"/>
          </a:xfrm>
          <a:prstGeom prst="line">
            <a:avLst/>
          </a:prstGeom>
          <a:ln>
            <a:headEnd type="none"/>
            <a:tail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E9DAD8-0BF8-40A9-B25A-865682755965}"/>
              </a:ext>
            </a:extLst>
          </p:cNvPr>
          <p:cNvCxnSpPr>
            <a:cxnSpLocks/>
          </p:cNvCxnSpPr>
          <p:nvPr/>
        </p:nvCxnSpPr>
        <p:spPr>
          <a:xfrm>
            <a:off x="147976" y="3769183"/>
            <a:ext cx="9306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D88A28-65D2-4D54-AD79-091342C915C9}"/>
              </a:ext>
            </a:extLst>
          </p:cNvPr>
          <p:cNvCxnSpPr>
            <a:cxnSpLocks/>
          </p:cNvCxnSpPr>
          <p:nvPr/>
        </p:nvCxnSpPr>
        <p:spPr>
          <a:xfrm flipH="1">
            <a:off x="167199" y="2361839"/>
            <a:ext cx="914400" cy="0"/>
          </a:xfrm>
          <a:prstGeom prst="line">
            <a:avLst/>
          </a:prstGeom>
          <a:ln>
            <a:headEnd type="oval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9FC9B-9C67-45AD-81B5-A7C86D8B2E25}"/>
              </a:ext>
            </a:extLst>
          </p:cNvPr>
          <p:cNvCxnSpPr>
            <a:cxnSpLocks/>
          </p:cNvCxnSpPr>
          <p:nvPr/>
        </p:nvCxnSpPr>
        <p:spPr>
          <a:xfrm flipH="1">
            <a:off x="149980" y="2359812"/>
            <a:ext cx="14291" cy="14138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04084C-4A22-4310-8D1F-265AF3DD93D1}"/>
              </a:ext>
            </a:extLst>
          </p:cNvPr>
          <p:cNvGrpSpPr/>
          <p:nvPr/>
        </p:nvGrpSpPr>
        <p:grpSpPr>
          <a:xfrm>
            <a:off x="2878645" y="3632784"/>
            <a:ext cx="325024" cy="766272"/>
            <a:chOff x="2475239" y="1839635"/>
            <a:chExt cx="325024" cy="9144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F6E4C4-09E3-434A-897D-A56E0E77084B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5C9627-800A-4DEC-B472-2B6BFC4A17A7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52D8F7-1F79-4099-B207-153F37E8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AA0DEF-0B34-4B9A-84D1-3E0D054E47FB}"/>
              </a:ext>
            </a:extLst>
          </p:cNvPr>
          <p:cNvCxnSpPr>
            <a:cxnSpLocks/>
          </p:cNvCxnSpPr>
          <p:nvPr/>
        </p:nvCxnSpPr>
        <p:spPr>
          <a:xfrm>
            <a:off x="2385629" y="3689495"/>
            <a:ext cx="0" cy="29083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2C408CB-F9D5-4762-B5E0-19A55A786C7B}"/>
              </a:ext>
            </a:extLst>
          </p:cNvPr>
          <p:cNvCxnSpPr>
            <a:cxnSpLocks/>
          </p:cNvCxnSpPr>
          <p:nvPr/>
        </p:nvCxnSpPr>
        <p:spPr>
          <a:xfrm>
            <a:off x="2225327" y="3696602"/>
            <a:ext cx="0" cy="15688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9CBE30A-6D59-4F69-83AD-F047D082AB05}"/>
              </a:ext>
            </a:extLst>
          </p:cNvPr>
          <p:cNvCxnSpPr>
            <a:cxnSpLocks/>
          </p:cNvCxnSpPr>
          <p:nvPr/>
        </p:nvCxnSpPr>
        <p:spPr>
          <a:xfrm>
            <a:off x="2546440" y="3690197"/>
            <a:ext cx="0" cy="44327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4CE03A-0E5D-4FF5-9C42-34884EBD88E7}"/>
              </a:ext>
            </a:extLst>
          </p:cNvPr>
          <p:cNvCxnSpPr>
            <a:cxnSpLocks/>
          </p:cNvCxnSpPr>
          <p:nvPr/>
        </p:nvCxnSpPr>
        <p:spPr>
          <a:xfrm flipH="1">
            <a:off x="2698517" y="3705981"/>
            <a:ext cx="0" cy="57225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8AACB8-32C9-4336-BDA8-BC4259CFC116}"/>
              </a:ext>
            </a:extLst>
          </p:cNvPr>
          <p:cNvCxnSpPr>
            <a:cxnSpLocks/>
          </p:cNvCxnSpPr>
          <p:nvPr/>
        </p:nvCxnSpPr>
        <p:spPr>
          <a:xfrm>
            <a:off x="601444" y="3430802"/>
            <a:ext cx="0" cy="5625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0187E0-C1EB-4423-BA15-B02E7EC4C41B}"/>
              </a:ext>
            </a:extLst>
          </p:cNvPr>
          <p:cNvCxnSpPr>
            <a:cxnSpLocks/>
          </p:cNvCxnSpPr>
          <p:nvPr/>
        </p:nvCxnSpPr>
        <p:spPr>
          <a:xfrm>
            <a:off x="921539" y="3435855"/>
            <a:ext cx="0" cy="42903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6515D7-D860-44C3-AA66-34466CCD9899}"/>
              </a:ext>
            </a:extLst>
          </p:cNvPr>
          <p:cNvCxnSpPr>
            <a:cxnSpLocks/>
          </p:cNvCxnSpPr>
          <p:nvPr/>
        </p:nvCxnSpPr>
        <p:spPr>
          <a:xfrm>
            <a:off x="596520" y="2148650"/>
            <a:ext cx="0" cy="5548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D6FBBC-AB53-4139-8C1F-86FC94EFB933}"/>
              </a:ext>
            </a:extLst>
          </p:cNvPr>
          <p:cNvCxnSpPr>
            <a:cxnSpLocks/>
          </p:cNvCxnSpPr>
          <p:nvPr/>
        </p:nvCxnSpPr>
        <p:spPr>
          <a:xfrm>
            <a:off x="1247883" y="2290301"/>
            <a:ext cx="0" cy="40869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3561F3-358A-47AA-89A4-DC985483AB32}"/>
              </a:ext>
            </a:extLst>
          </p:cNvPr>
          <p:cNvCxnSpPr>
            <a:cxnSpLocks/>
          </p:cNvCxnSpPr>
          <p:nvPr/>
        </p:nvCxnSpPr>
        <p:spPr>
          <a:xfrm flipH="1">
            <a:off x="601006" y="2147825"/>
            <a:ext cx="1265445" cy="824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38326B-AC30-4213-9075-5BD862CE42F7}"/>
              </a:ext>
            </a:extLst>
          </p:cNvPr>
          <p:cNvCxnSpPr>
            <a:cxnSpLocks/>
          </p:cNvCxnSpPr>
          <p:nvPr/>
        </p:nvCxnSpPr>
        <p:spPr>
          <a:xfrm flipH="1">
            <a:off x="1250944" y="2292084"/>
            <a:ext cx="47364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AEE66A-9CBC-43D1-81F4-F1A38A9C6BB2}"/>
              </a:ext>
            </a:extLst>
          </p:cNvPr>
          <p:cNvCxnSpPr>
            <a:cxnSpLocks/>
          </p:cNvCxnSpPr>
          <p:nvPr/>
        </p:nvCxnSpPr>
        <p:spPr>
          <a:xfrm flipH="1">
            <a:off x="603663" y="3980329"/>
            <a:ext cx="1771984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D1DAB50-D8BA-4C97-B562-C9BA8BD4E804}"/>
              </a:ext>
            </a:extLst>
          </p:cNvPr>
          <p:cNvCxnSpPr>
            <a:cxnSpLocks/>
          </p:cNvCxnSpPr>
          <p:nvPr/>
        </p:nvCxnSpPr>
        <p:spPr>
          <a:xfrm flipH="1">
            <a:off x="930745" y="3853483"/>
            <a:ext cx="1294583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D5344C-C304-49F1-AF25-0F38F643040A}"/>
              </a:ext>
            </a:extLst>
          </p:cNvPr>
          <p:cNvCxnSpPr>
            <a:cxnSpLocks/>
          </p:cNvCxnSpPr>
          <p:nvPr/>
        </p:nvCxnSpPr>
        <p:spPr>
          <a:xfrm flipH="1">
            <a:off x="1866451" y="4127653"/>
            <a:ext cx="679667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5B938AC-3396-439E-A018-F66C21B4FEA4}"/>
              </a:ext>
            </a:extLst>
          </p:cNvPr>
          <p:cNvCxnSpPr>
            <a:cxnSpLocks/>
          </p:cNvCxnSpPr>
          <p:nvPr/>
        </p:nvCxnSpPr>
        <p:spPr>
          <a:xfrm>
            <a:off x="1714051" y="2281333"/>
            <a:ext cx="0" cy="199690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5FEE28-7BB6-4A7C-9CE0-E372BF585223}"/>
              </a:ext>
            </a:extLst>
          </p:cNvPr>
          <p:cNvGrpSpPr/>
          <p:nvPr/>
        </p:nvGrpSpPr>
        <p:grpSpPr>
          <a:xfrm rot="10800000">
            <a:off x="849830" y="2467683"/>
            <a:ext cx="144980" cy="231112"/>
            <a:chOff x="943958" y="3440342"/>
            <a:chExt cx="144980" cy="23111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5297213-F822-4911-B535-ED7E4044DAB4}"/>
                </a:ext>
              </a:extLst>
            </p:cNvPr>
            <p:cNvSpPr/>
            <p:nvPr/>
          </p:nvSpPr>
          <p:spPr>
            <a:xfrm rot="10800000">
              <a:off x="943958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C1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B35FEB3-7A62-450E-AA01-6D9720A62E66}"/>
                </a:ext>
              </a:extLst>
            </p:cNvPr>
            <p:cNvCxnSpPr>
              <a:cxnSpLocks/>
              <a:endCxn id="90" idx="4"/>
            </p:cNvCxnSpPr>
            <p:nvPr/>
          </p:nvCxnSpPr>
          <p:spPr>
            <a:xfrm rot="10800000" flipH="1" flipV="1">
              <a:off x="1015668" y="3440342"/>
              <a:ext cx="780" cy="8319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E9847FD-05C1-423E-8797-0C952CF98C31}"/>
              </a:ext>
            </a:extLst>
          </p:cNvPr>
          <p:cNvGrpSpPr/>
          <p:nvPr/>
        </p:nvGrpSpPr>
        <p:grpSpPr>
          <a:xfrm rot="10800000">
            <a:off x="1350471" y="2457692"/>
            <a:ext cx="144980" cy="235600"/>
            <a:chOff x="464349" y="3435854"/>
            <a:chExt cx="144980" cy="23560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89CD5F6-6E9C-4ED4-8C8E-D0ED37F7A8C2}"/>
                </a:ext>
              </a:extLst>
            </p:cNvPr>
            <p:cNvSpPr/>
            <p:nvPr/>
          </p:nvSpPr>
          <p:spPr>
            <a:xfrm rot="10800000">
              <a:off x="464349" y="3523536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C0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86D547-8679-4A6A-BDDD-5145998E98BC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rot="10800000" flipV="1">
              <a:off x="536839" y="3435854"/>
              <a:ext cx="0" cy="8768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75A3987-BAAB-41CA-8592-D6FA414540E4}"/>
              </a:ext>
            </a:extLst>
          </p:cNvPr>
          <p:cNvGrpSpPr/>
          <p:nvPr/>
        </p:nvGrpSpPr>
        <p:grpSpPr>
          <a:xfrm rot="10800000">
            <a:off x="688471" y="3424925"/>
            <a:ext cx="144980" cy="237559"/>
            <a:chOff x="1109802" y="2452249"/>
            <a:chExt cx="144980" cy="23755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E11A5E-2FBA-4A2C-A12E-90CBEA33BB05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C2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435528-4D5C-4E03-A793-B165741B45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3CF0999-9162-42C1-BB06-E62AC67AEBD9}"/>
              </a:ext>
            </a:extLst>
          </p:cNvPr>
          <p:cNvGrpSpPr/>
          <p:nvPr/>
        </p:nvGrpSpPr>
        <p:grpSpPr>
          <a:xfrm rot="10800000">
            <a:off x="1176915" y="3424925"/>
            <a:ext cx="144980" cy="237559"/>
            <a:chOff x="1109802" y="2452249"/>
            <a:chExt cx="144980" cy="23755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B9550D3-9E10-45F7-BEFE-7EE661DC6D84}"/>
                </a:ext>
              </a:extLst>
            </p:cNvPr>
            <p:cNvSpPr/>
            <p:nvPr/>
          </p:nvSpPr>
          <p:spPr>
            <a:xfrm rot="10800000">
              <a:off x="1109802" y="2452249"/>
              <a:ext cx="144980" cy="1479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C3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A889B1-CBB1-431D-95CD-0936E06FE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2292" y="2600167"/>
              <a:ext cx="0" cy="896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0B82A-064F-4405-97D6-B1C371DE389B}"/>
              </a:ext>
            </a:extLst>
          </p:cNvPr>
          <p:cNvGrpSpPr/>
          <p:nvPr/>
        </p:nvGrpSpPr>
        <p:grpSpPr>
          <a:xfrm>
            <a:off x="3040045" y="1856699"/>
            <a:ext cx="325024" cy="614840"/>
            <a:chOff x="2318356" y="3448800"/>
            <a:chExt cx="325024" cy="9144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F896A-E22F-4809-8C26-F224B4C8C10C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5D95E96-1694-44ED-B995-B7BF4816F5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6011699-5D71-484F-9DA1-A6B2B0F356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F2D6F1-6995-40C6-8654-A3D1A49C6CB1}"/>
              </a:ext>
            </a:extLst>
          </p:cNvPr>
          <p:cNvGrpSpPr/>
          <p:nvPr/>
        </p:nvGrpSpPr>
        <p:grpSpPr>
          <a:xfrm rot="10800000">
            <a:off x="2315576" y="1911352"/>
            <a:ext cx="633557" cy="478147"/>
            <a:chOff x="2736921" y="3444322"/>
            <a:chExt cx="633557" cy="4781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A5F16B0-F08E-43EA-9AB9-DB33F7F6A005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0D17F78-34C3-4B44-8B9A-3A9553CB4296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892D6B4-2C58-4DAA-BD76-7122DE1E5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B74B608-DA83-4660-A775-43310FA37D90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D628DF-8A37-4463-9B55-C62EF46CF6A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5622B5B-F2D3-410E-AC1C-4A24AB8E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A926D54-C224-4D9B-A712-D197A4A8644F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470477-8AE4-4C57-91F0-D2B6A8C0292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E902CF4-CBB6-4A42-AF88-B390257C9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9179D2E-31D7-4AF0-BFD8-17A33F0ADAFE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88BAD95-EFF6-49E9-A148-A94C96B7FFE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CF1D71-6D0C-408F-9F30-4A12B5B51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3BBCE6-CA13-4044-B3AA-06525BB04B50}"/>
              </a:ext>
            </a:extLst>
          </p:cNvPr>
          <p:cNvGrpSpPr/>
          <p:nvPr/>
        </p:nvGrpSpPr>
        <p:grpSpPr>
          <a:xfrm rot="10800000">
            <a:off x="3856887" y="2376049"/>
            <a:ext cx="7701157" cy="1353683"/>
            <a:chOff x="3856886" y="2376049"/>
            <a:chExt cx="7701157" cy="13536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CCC435-1371-40FB-9FC7-C5A2EC737CEF}"/>
                </a:ext>
              </a:extLst>
            </p:cNvPr>
            <p:cNvGrpSpPr/>
            <p:nvPr/>
          </p:nvGrpSpPr>
          <p:grpSpPr>
            <a:xfrm>
              <a:off x="3856886" y="2434985"/>
              <a:ext cx="7701157" cy="1258126"/>
              <a:chOff x="3856886" y="2434985"/>
              <a:chExt cx="7701157" cy="12581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6D5C9C5-4007-43DF-A1D1-3D088888D8AC}"/>
                  </a:ext>
                </a:extLst>
              </p:cNvPr>
              <p:cNvGrpSpPr/>
              <p:nvPr/>
            </p:nvGrpSpPr>
            <p:grpSpPr>
              <a:xfrm>
                <a:off x="3856886" y="2434985"/>
                <a:ext cx="7701157" cy="1258126"/>
                <a:chOff x="3856886" y="2434985"/>
                <a:chExt cx="7701157" cy="125812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66B1293-B856-4823-905E-56EE2F7D2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76212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813AF96-EF8E-4A9B-BDDE-7CE285640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5876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BF3A7D1-F7CF-4B80-92E3-E53FB9E69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6549" y="2434985"/>
                  <a:ext cx="1822167" cy="125812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855BF77-5479-4DF2-833D-84737415C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6886" y="2434985"/>
                  <a:ext cx="1822167" cy="12581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187271-0DA4-4590-BFF4-DB0E437ADC97}"/>
                  </a:ext>
                </a:extLst>
              </p:cNvPr>
              <p:cNvSpPr txBox="1"/>
              <p:nvPr/>
            </p:nvSpPr>
            <p:spPr>
              <a:xfrm>
                <a:off x="10416126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2E4F8-100D-4441-8950-8850660E066E}"/>
                  </a:ext>
                </a:extLst>
              </p:cNvPr>
              <p:cNvSpPr txBox="1"/>
              <p:nvPr/>
            </p:nvSpPr>
            <p:spPr>
              <a:xfrm>
                <a:off x="8471565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B9D34-A6BB-43BA-B118-6B9CA122227A}"/>
                  </a:ext>
                </a:extLst>
              </p:cNvPr>
              <p:cNvSpPr txBox="1"/>
              <p:nvPr/>
            </p:nvSpPr>
            <p:spPr>
              <a:xfrm>
                <a:off x="6527005" y="2908049"/>
                <a:ext cx="461665" cy="3343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en-US"/>
                  <a:t>R1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E386D1-9E04-49BB-84A6-DA30F9285B7D}"/>
                  </a:ext>
                </a:extLst>
              </p:cNvPr>
              <p:cNvSpPr txBox="1"/>
              <p:nvPr/>
            </p:nvSpPr>
            <p:spPr>
              <a:xfrm>
                <a:off x="4582443" y="2890578"/>
                <a:ext cx="461665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vert270" wrap="square" rtlCol="0">
                <a:spAutoFit/>
              </a:bodyPr>
              <a:lstStyle/>
              <a:p>
                <a:r>
                  <a:rPr lang="en-US"/>
                  <a:t>R0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1B29526-8025-42C9-BF75-D5AA74BCF2DE}"/>
                </a:ext>
              </a:extLst>
            </p:cNvPr>
            <p:cNvGrpSpPr/>
            <p:nvPr/>
          </p:nvGrpSpPr>
          <p:grpSpPr>
            <a:xfrm>
              <a:off x="11280366" y="2376049"/>
              <a:ext cx="144980" cy="228598"/>
              <a:chOff x="11280366" y="2376049"/>
              <a:chExt cx="144980" cy="22859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FC27E4-3390-4BD1-AF6E-A6B18AF63C61}"/>
                  </a:ext>
                </a:extLst>
              </p:cNvPr>
              <p:cNvSpPr/>
              <p:nvPr/>
            </p:nvSpPr>
            <p:spPr>
              <a:xfrm>
                <a:off x="11280366" y="23760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C3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CECB1FB-221F-4A3A-85AF-BC16296CF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8371" y="2516965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B081A4C-0C80-4D08-9CA3-73159DB532D6}"/>
                </a:ext>
              </a:extLst>
            </p:cNvPr>
            <p:cNvGrpSpPr/>
            <p:nvPr/>
          </p:nvGrpSpPr>
          <p:grpSpPr>
            <a:xfrm>
              <a:off x="9312603" y="2376049"/>
              <a:ext cx="144980" cy="228598"/>
              <a:chOff x="9312603" y="2340195"/>
              <a:chExt cx="144980" cy="22859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B0E2E4D-C107-4064-8A86-C0CB8D2CB46E}"/>
                  </a:ext>
                </a:extLst>
              </p:cNvPr>
              <p:cNvSpPr/>
              <p:nvPr/>
            </p:nvSpPr>
            <p:spPr>
              <a:xfrm>
                <a:off x="9312603" y="2340195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C2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6345025-CBFB-4B31-B27F-16505459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608" y="2481111"/>
                <a:ext cx="0" cy="8768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EBA235-D001-4BC6-9330-14A5105E23A1}"/>
                </a:ext>
              </a:extLst>
            </p:cNvPr>
            <p:cNvGrpSpPr/>
            <p:nvPr/>
          </p:nvGrpSpPr>
          <p:grpSpPr>
            <a:xfrm>
              <a:off x="5394964" y="2398466"/>
              <a:ext cx="144980" cy="237559"/>
              <a:chOff x="1109802" y="2452249"/>
              <a:chExt cx="144980" cy="237559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B1A00D-6CFC-411D-9244-1AAF11B97846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C0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6A7F-8EE7-4677-8743-F99273021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DAF7BFF-82FD-4BA4-85AE-5826F48FF3E8}"/>
                </a:ext>
              </a:extLst>
            </p:cNvPr>
            <p:cNvGrpSpPr/>
            <p:nvPr/>
          </p:nvGrpSpPr>
          <p:grpSpPr>
            <a:xfrm>
              <a:off x="7349296" y="2402946"/>
              <a:ext cx="144980" cy="237559"/>
              <a:chOff x="1109802" y="2452249"/>
              <a:chExt cx="144980" cy="237559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F6D65C-FF83-4316-90A5-776803571500}"/>
                  </a:ext>
                </a:extLst>
              </p:cNvPr>
              <p:cNvSpPr/>
              <p:nvPr/>
            </p:nvSpPr>
            <p:spPr>
              <a:xfrm>
                <a:off x="1109802" y="2452249"/>
                <a:ext cx="144980" cy="1479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C1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DD14726-FF6F-4505-9184-69D205033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2292" y="2600167"/>
                <a:ext cx="0" cy="8964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6840BC6-FD37-483C-B4BE-DFFB86049BD7}"/>
                </a:ext>
              </a:extLst>
            </p:cNvPr>
            <p:cNvGrpSpPr/>
            <p:nvPr/>
          </p:nvGrpSpPr>
          <p:grpSpPr>
            <a:xfrm>
              <a:off x="989978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870670-371B-4A6D-AE32-DB66DA198DD1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EB7DB99-34E0-4B3C-B22F-1A341EDC3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FBC55B9-BF9C-4AED-B4CE-8CFE882AA70F}"/>
                </a:ext>
              </a:extLst>
            </p:cNvPr>
            <p:cNvGrpSpPr/>
            <p:nvPr/>
          </p:nvGrpSpPr>
          <p:grpSpPr>
            <a:xfrm>
              <a:off x="7937994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4862A9-8D17-4918-A60B-68BB88E70985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E044DCF-345C-403F-8CE0-C0810E529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B8174F-EB07-46B8-AB94-6E43B9B1066C}"/>
                </a:ext>
              </a:extLst>
            </p:cNvPr>
            <p:cNvGrpSpPr/>
            <p:nvPr/>
          </p:nvGrpSpPr>
          <p:grpSpPr>
            <a:xfrm>
              <a:off x="5980666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4444CE-8311-4ADB-8E5C-6DD9BE689FBE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C06272E-08D1-4D17-B5FA-C5AC1343D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109F517-98C4-436D-A1DD-2FFA7F825488}"/>
                </a:ext>
              </a:extLst>
            </p:cNvPr>
            <p:cNvGrpSpPr/>
            <p:nvPr/>
          </p:nvGrpSpPr>
          <p:grpSpPr>
            <a:xfrm>
              <a:off x="4014387" y="3251584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E152B0-3521-4655-A590-C592C363D8F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698CCE-E875-4365-BBCF-E3C4B22B3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E2C3972-E991-4618-A482-3C894505CB69}"/>
              </a:ext>
            </a:extLst>
          </p:cNvPr>
          <p:cNvGrpSpPr/>
          <p:nvPr/>
        </p:nvGrpSpPr>
        <p:grpSpPr>
          <a:xfrm>
            <a:off x="4288957" y="1274818"/>
            <a:ext cx="7764603" cy="605119"/>
            <a:chOff x="4413290" y="1433272"/>
            <a:chExt cx="7764603" cy="605118"/>
          </a:xfrm>
          <a:solidFill>
            <a:srgbClr val="00B050"/>
          </a:solidFill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113708C-42C0-4517-B8F1-34848292C66C}"/>
                </a:ext>
              </a:extLst>
            </p:cNvPr>
            <p:cNvGrpSpPr/>
            <p:nvPr/>
          </p:nvGrpSpPr>
          <p:grpSpPr>
            <a:xfrm>
              <a:off x="4413290" y="1514656"/>
              <a:ext cx="7689831" cy="449826"/>
              <a:chOff x="4413290" y="1514656"/>
              <a:chExt cx="7689831" cy="449826"/>
            </a:xfrm>
            <a:grpFill/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09FE2B5-A8A8-4FFA-931D-A694B9340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2169" y="1514656"/>
                <a:ext cx="631375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CECD6C8-81F4-4182-81D6-30AF9B0AE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887" y="1667056"/>
                <a:ext cx="6775434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1D7E90F-6FB3-4496-9269-66CD4E995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3609" y="1818878"/>
                <a:ext cx="7237112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2A8CC94-481F-4BD7-97FE-B06306D7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290" y="1964482"/>
                <a:ext cx="7689831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213134D-7A52-4609-A3D2-D6FBFE944BD4}"/>
                </a:ext>
              </a:extLst>
            </p:cNvPr>
            <p:cNvSpPr/>
            <p:nvPr/>
          </p:nvSpPr>
          <p:spPr>
            <a:xfrm>
              <a:off x="11575713" y="14332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E6C027A-ADF9-4ED3-BCAD-5A03D6AE153B}"/>
                </a:ext>
              </a:extLst>
            </p:cNvPr>
            <p:cNvSpPr/>
            <p:nvPr/>
          </p:nvSpPr>
          <p:spPr>
            <a:xfrm>
              <a:off x="11728113" y="15856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BF5ED05-207B-473D-A768-218AB5AE054C}"/>
                </a:ext>
              </a:extLst>
            </p:cNvPr>
            <p:cNvSpPr/>
            <p:nvPr/>
          </p:nvSpPr>
          <p:spPr>
            <a:xfrm>
              <a:off x="11880513" y="17380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653A6E0-E407-44F3-B902-01319524D627}"/>
                </a:ext>
              </a:extLst>
            </p:cNvPr>
            <p:cNvSpPr/>
            <p:nvPr/>
          </p:nvSpPr>
          <p:spPr>
            <a:xfrm>
              <a:off x="12032913" y="1890472"/>
              <a:ext cx="144980" cy="147918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800"/>
                <a:t>D4</a:t>
              </a:r>
            </a:p>
          </p:txBody>
        </p:sp>
      </p:grp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0353860-81EA-453E-8F1B-DEC99122DA69}"/>
              </a:ext>
            </a:extLst>
          </p:cNvPr>
          <p:cNvCxnSpPr>
            <a:cxnSpLocks/>
          </p:cNvCxnSpPr>
          <p:nvPr/>
        </p:nvCxnSpPr>
        <p:spPr>
          <a:xfrm flipH="1">
            <a:off x="1714051" y="4280053"/>
            <a:ext cx="984468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71AD2F-9073-42ED-8233-300B697C3032}"/>
              </a:ext>
            </a:extLst>
          </p:cNvPr>
          <p:cNvCxnSpPr>
            <a:cxnSpLocks/>
          </p:cNvCxnSpPr>
          <p:nvPr/>
        </p:nvCxnSpPr>
        <p:spPr>
          <a:xfrm>
            <a:off x="1866451" y="2155835"/>
            <a:ext cx="0" cy="197181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6C6F98-AF83-4FAE-AB4A-5AC57811080A}"/>
              </a:ext>
            </a:extLst>
          </p:cNvPr>
          <p:cNvGrpSpPr/>
          <p:nvPr/>
        </p:nvGrpSpPr>
        <p:grpSpPr>
          <a:xfrm>
            <a:off x="4208897" y="1356205"/>
            <a:ext cx="6963707" cy="1255068"/>
            <a:chOff x="4208897" y="1356204"/>
            <a:chExt cx="6963706" cy="125506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1B93A5D-74C4-482A-AD7E-D3E468E9578E}"/>
                </a:ext>
              </a:extLst>
            </p:cNvPr>
            <p:cNvGrpSpPr/>
            <p:nvPr/>
          </p:nvGrpSpPr>
          <p:grpSpPr>
            <a:xfrm flipH="1">
              <a:off x="100852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63D71B0-2C1E-49E0-93B1-7C3D06C28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AAB5723-ACFB-4945-9659-1F227E36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00907660-22B1-4D48-9007-23E97D60AA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B37F7A-E063-4A45-9AF3-F53E57110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EA92E6-AC2E-4004-9D10-E53010735A8C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264822B5-0ACF-4F3B-B560-2880D0989818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1727D2B3-2ED9-478C-9087-2E911FF26BC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2E7A42D-5EE3-4FCB-AB16-C8BED2CAB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C5700806-4BC3-4AB7-948B-97E7B64EB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FBE8182D-F78A-417B-8EE0-2D39599FB7CB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3A725FC7-CFA3-410C-8B77-94260CE85FF8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9DB8026-0D78-4C66-9E2C-DD7D429B8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72558DA5-AA12-4591-B0EC-84A359C4B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9095FE3F-A3DE-4BF8-81C0-43A6E76BDAF5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1E135313-610F-4349-84F1-DB22329665F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6C53A309-7C4A-4D33-85B0-773D20436B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F739A537-D895-490C-955B-40F5D74473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45FF0ACD-65EE-4BFF-9BCD-8FB7362395EB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CF4EE9A7-D067-4912-844E-B89E40BA4911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2CDCF78-6787-4BB5-A098-A5C48D9B8C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8664EA4-1593-4AE2-9A43-CF2C34EFF5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D3789A1-1258-4044-898B-8B3AB15738E7}"/>
                </a:ext>
              </a:extLst>
            </p:cNvPr>
            <p:cNvGrpSpPr/>
            <p:nvPr/>
          </p:nvGrpSpPr>
          <p:grpSpPr>
            <a:xfrm flipH="1">
              <a:off x="8126495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A5A40AF-7F1F-47CF-9AFB-B326F5FE2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3085796-C9AF-4352-A4E7-73D8E5766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A80A371-A4E7-40F4-B1CB-55F23410E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7407500-A358-40C6-A063-439EF99D2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4292A5F2-7E80-460A-AEF2-B27FE6016C62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47D2ADF2-430A-4192-A611-F82698FE522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A506C03E-F9CA-4D5C-A6D8-28C01CD4BA02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1E4ADC70-C59C-403D-8D06-0F4E9D3788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B6DC0D61-D3F5-4CE0-9D6A-99EBDC7EA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571BFDB5-C4E0-41FD-AB47-AE5DFE2082C1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E1798EDB-8594-4CCA-BEA0-099B0790193A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D638F26C-9154-4AEE-961E-08A10BC055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069474E9-93DD-4E42-B27C-9ACD87EEDB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F6C26973-6708-4C95-8801-8291ED75865A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FE8B961D-2366-4852-9B01-DCB805387C19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DA8A646C-053B-47E7-85EF-7C925C6108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716FBDFB-DF8F-4EAB-84FE-FBB61303B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128B2EAA-A4CD-4F93-87A6-964BBCCFF541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A59CB654-9D4C-43BC-9C1B-B52A5D8EE8F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76207ACC-7A44-40A0-BBEB-1F4A3665C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C6FDD702-F1A8-482B-A4EC-048F4FFA5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2B22C60-2D77-4C5D-92FC-DEC40D5BBBA5}"/>
                </a:ext>
              </a:extLst>
            </p:cNvPr>
            <p:cNvGrpSpPr/>
            <p:nvPr/>
          </p:nvGrpSpPr>
          <p:grpSpPr>
            <a:xfrm flipH="1">
              <a:off x="6167696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F73B1B2-FC6B-47B8-AF45-518542F85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82A606-9DCE-4822-BF56-EAF37079D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95491F3-6E49-4737-885C-F4B787212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EAF5106-5F09-4975-9553-01118596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7D1ED6A-8AF9-4B6D-A8AE-9DC814DDF75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64C9CB7-4336-4814-AD26-25C99317EBCE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345BA626-2D76-4D9A-A825-D8420040FDB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A886F5FF-7956-4BB7-A0F3-9C084B84C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FBF13600-A1F2-49F3-8606-16EDF96517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53DC116F-4BC8-4BC1-A826-012FB6D8550C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A507D673-036F-4A94-9FEC-F817A1EBDEFD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11A3A08C-1C62-4804-9A97-45A7B947E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756EE0B7-CAD7-451B-A9F8-0478EABEDB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94526DDF-8405-498B-AD26-18893F468E48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D6092876-AF06-4A4F-A4C9-1C4605F0156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6886088-3BB3-415C-B064-FCBFACE12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C8F7B777-A169-4178-833D-6CF90173B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AA6955E0-7066-481D-B2C1-8876D15004D3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AAEDE115-52F0-4AEF-B7D0-A87F6945E843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F9C021B5-9657-4850-8E68-BBDF8CE82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813398AB-EC46-41A9-80D3-7A29606588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1CA3403-771E-4A34-ABDE-D86AF619CEB2}"/>
                </a:ext>
              </a:extLst>
            </p:cNvPr>
            <p:cNvGrpSpPr/>
            <p:nvPr/>
          </p:nvGrpSpPr>
          <p:grpSpPr>
            <a:xfrm flipH="1">
              <a:off x="4208897" y="1356204"/>
              <a:ext cx="1087308" cy="1255068"/>
              <a:chOff x="10085295" y="1351720"/>
              <a:chExt cx="1087308" cy="1255068"/>
            </a:xfrm>
          </p:grpSpPr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0CC050B-6FFA-4BB9-A9F5-2E732B9131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9212" y="1351720"/>
                <a:ext cx="0" cy="1087088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A82CCBC-7BF6-4DB4-AED9-B12E543D3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8494" y="1497322"/>
                <a:ext cx="0" cy="959415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02B250C-0732-44A1-9746-F5214CD4F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772" y="1649722"/>
                <a:ext cx="0" cy="796893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AF58390-603B-47FA-BB6E-99CCBB4A9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8091" y="1802122"/>
                <a:ext cx="0" cy="643410"/>
              </a:xfrm>
              <a:prstGeom prst="line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7BACBF7F-8264-41CF-AD2E-E736C8763FC8}"/>
                  </a:ext>
                </a:extLst>
              </p:cNvPr>
              <p:cNvGrpSpPr/>
              <p:nvPr/>
            </p:nvGrpSpPr>
            <p:grpSpPr>
              <a:xfrm>
                <a:off x="10085295" y="2436673"/>
                <a:ext cx="1087308" cy="170115"/>
                <a:chOff x="10085295" y="2436673"/>
                <a:chExt cx="1087308" cy="170115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188332-E8C2-4AC9-B8C5-5D2C7799E75D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E487E084-EC12-4F08-B824-DB37ABC5CA8E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405E33A-CC6B-49A9-954C-7DCBD941E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48361352-BC3E-4F74-9C9E-834604877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E4355314-D220-4D7D-9786-E97738434F64}"/>
                    </a:ext>
                  </a:extLst>
                </p:cNvPr>
                <p:cNvGrpSpPr/>
                <p:nvPr/>
              </p:nvGrpSpPr>
              <p:grpSpPr>
                <a:xfrm>
                  <a:off x="10391027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E4C7B6A0-3810-480C-BCD6-9501DAB97E8C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11CC0992-4943-4650-A774-2D20572B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E0E56912-E1F3-4A0D-8B22-B320E91750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C85707C6-6A02-42FB-93EB-18A6944476D0}"/>
                    </a:ext>
                  </a:extLst>
                </p:cNvPr>
                <p:cNvGrpSpPr/>
                <p:nvPr/>
              </p:nvGrpSpPr>
              <p:grpSpPr>
                <a:xfrm>
                  <a:off x="10696759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85916FF5-4DFC-48F6-B98C-45C3FD442C34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E0FD48DB-9F82-42EA-A45C-0327191D2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963732B3-2E6C-468A-8E80-D150B3575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B547257D-9AD0-4C63-ADD6-23175FE6BE25}"/>
                    </a:ext>
                  </a:extLst>
                </p:cNvPr>
                <p:cNvGrpSpPr/>
                <p:nvPr/>
              </p:nvGrpSpPr>
              <p:grpSpPr>
                <a:xfrm>
                  <a:off x="11002492" y="2436673"/>
                  <a:ext cx="170111" cy="170115"/>
                  <a:chOff x="10085295" y="2429950"/>
                  <a:chExt cx="170111" cy="170115"/>
                </a:xfrm>
              </p:grpSpPr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E2703967-A77B-41EE-A0F9-0B80359E6A75}"/>
                      </a:ext>
                    </a:extLst>
                  </p:cNvPr>
                  <p:cNvCxnSpPr/>
                  <p:nvPr/>
                </p:nvCxnSpPr>
                <p:spPr>
                  <a:xfrm>
                    <a:off x="10085295" y="2438808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64CE9C38-9283-4EF6-8336-41B298A134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009100" y="2515006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AF63350-95D0-489D-B3A6-551A0FEF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0161500" y="2515010"/>
                    <a:ext cx="170111" cy="0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tailEnd type="non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A31F2DE-F135-4CE0-B4A2-1206F7D0EFB9}"/>
              </a:ext>
            </a:extLst>
          </p:cNvPr>
          <p:cNvGrpSpPr/>
          <p:nvPr/>
        </p:nvGrpSpPr>
        <p:grpSpPr>
          <a:xfrm>
            <a:off x="4204446" y="3467389"/>
            <a:ext cx="7921607" cy="1332735"/>
            <a:chOff x="4204446" y="3467388"/>
            <a:chExt cx="7921606" cy="133273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19CF7F7B-A035-4CB4-8767-8E7C52DC6B0B}"/>
                </a:ext>
              </a:extLst>
            </p:cNvPr>
            <p:cNvGrpSpPr/>
            <p:nvPr/>
          </p:nvGrpSpPr>
          <p:grpSpPr>
            <a:xfrm>
              <a:off x="4288957" y="4195004"/>
              <a:ext cx="7837095" cy="605118"/>
              <a:chOff x="4340798" y="1433272"/>
              <a:chExt cx="7837095" cy="605118"/>
            </a:xfrm>
            <a:solidFill>
              <a:srgbClr val="00B050"/>
            </a:solidFill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498C8A1-CC28-409E-8458-ACED67F1C57C}"/>
                  </a:ext>
                </a:extLst>
              </p:cNvPr>
              <p:cNvGrpSpPr/>
              <p:nvPr/>
            </p:nvGrpSpPr>
            <p:grpSpPr>
              <a:xfrm>
                <a:off x="4340798" y="1503376"/>
                <a:ext cx="7762323" cy="447607"/>
                <a:chOff x="4340798" y="1503376"/>
                <a:chExt cx="7762323" cy="447607"/>
              </a:xfrm>
              <a:grpFill/>
            </p:grpSpPr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39874792-752B-4075-8478-F3391F6B6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798" y="1503376"/>
                  <a:ext cx="7305123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AD600660-4D6A-4AD9-A6A9-9D74CDF56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41117" y="1651294"/>
                  <a:ext cx="7157204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73634F87-DF69-40A8-9F0D-EA05E94F3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39310" y="1819456"/>
                  <a:ext cx="7011411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22EB0BCB-6688-47AF-9E95-B2AF811BE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8539" y="1950983"/>
                  <a:ext cx="6844582" cy="0"/>
                </a:xfrm>
                <a:prstGeom prst="line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ECB8F80-0B39-4382-AB2C-F1E7E4E1B677}"/>
                  </a:ext>
                </a:extLst>
              </p:cNvPr>
              <p:cNvSpPr/>
              <p:nvPr/>
            </p:nvSpPr>
            <p:spPr>
              <a:xfrm>
                <a:off x="11575713" y="14332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D5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0EABE82-F63E-4784-81CB-49C1582231E5}"/>
                  </a:ext>
                </a:extLst>
              </p:cNvPr>
              <p:cNvSpPr/>
              <p:nvPr/>
            </p:nvSpPr>
            <p:spPr>
              <a:xfrm>
                <a:off x="11728113" y="15856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D6</a:t>
                </a: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8D8C52E-EC0A-4D2E-8101-FA6474DB3BA8}"/>
                  </a:ext>
                </a:extLst>
              </p:cNvPr>
              <p:cNvSpPr/>
              <p:nvPr/>
            </p:nvSpPr>
            <p:spPr>
              <a:xfrm>
                <a:off x="11880513" y="17380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D7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5BF77EF-1147-428D-A70C-02FF09322989}"/>
                  </a:ext>
                </a:extLst>
              </p:cNvPr>
              <p:cNvSpPr/>
              <p:nvPr/>
            </p:nvSpPr>
            <p:spPr>
              <a:xfrm>
                <a:off x="12032913" y="1890472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800"/>
                  <a:t>D8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C2275E-A936-4DBB-B4DA-7DA8E7845445}"/>
                </a:ext>
              </a:extLst>
            </p:cNvPr>
            <p:cNvGrpSpPr/>
            <p:nvPr/>
          </p:nvGrpSpPr>
          <p:grpSpPr>
            <a:xfrm>
              <a:off x="4204446" y="3467388"/>
              <a:ext cx="6963677" cy="1255069"/>
              <a:chOff x="4204446" y="3467388"/>
              <a:chExt cx="6963677" cy="1255069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2E3E54FD-7B7E-4EAD-9A31-A2E99FA8B70E}"/>
                  </a:ext>
                </a:extLst>
              </p:cNvPr>
              <p:cNvGrpSpPr/>
              <p:nvPr/>
            </p:nvGrpSpPr>
            <p:grpSpPr>
              <a:xfrm rot="10800000">
                <a:off x="812202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E73E86C-7914-43AD-B877-79B313A14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B02AA10-CE83-4210-A8A3-91359C3E3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73DEC9-1D85-4982-B16F-A2D8BFB60D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E020EB4C-C8FE-4359-86ED-2A4EFC546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06A9A8E9-728D-45CA-B3FA-A1F8D50BCEB9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390" name="Group 389">
                    <a:extLst>
                      <a:ext uri="{FF2B5EF4-FFF2-40B4-BE49-F238E27FC236}">
                        <a16:creationId xmlns:a16="http://schemas.microsoft.com/office/drawing/2014/main" id="{3E999EF3-734D-44F3-93B9-C514D9897568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3" name="Straight Connector 402">
                      <a:extLst>
                        <a:ext uri="{FF2B5EF4-FFF2-40B4-BE49-F238E27FC236}">
                          <a16:creationId xmlns:a16="http://schemas.microsoft.com/office/drawing/2014/main" id="{DB9D2493-58D3-4D62-AB88-57E9FE8E90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4" name="Straight Connector 403">
                      <a:extLst>
                        <a:ext uri="{FF2B5EF4-FFF2-40B4-BE49-F238E27FC236}">
                          <a16:creationId xmlns:a16="http://schemas.microsoft.com/office/drawing/2014/main" id="{08DCFDCA-C3CD-4409-9C08-4B024B12DA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5" name="Straight Connector 404">
                      <a:extLst>
                        <a:ext uri="{FF2B5EF4-FFF2-40B4-BE49-F238E27FC236}">
                          <a16:creationId xmlns:a16="http://schemas.microsoft.com/office/drawing/2014/main" id="{85529053-1736-4A97-8893-D5F0683F15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0AE3CD09-283B-4A36-BBD0-63C87869A9B6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00" name="Straight Connector 399">
                      <a:extLst>
                        <a:ext uri="{FF2B5EF4-FFF2-40B4-BE49-F238E27FC236}">
                          <a16:creationId xmlns:a16="http://schemas.microsoft.com/office/drawing/2014/main" id="{E0FBC196-26D4-40FA-B792-28322389CC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Straight Connector 400">
                      <a:extLst>
                        <a:ext uri="{FF2B5EF4-FFF2-40B4-BE49-F238E27FC236}">
                          <a16:creationId xmlns:a16="http://schemas.microsoft.com/office/drawing/2014/main" id="{A0119D1A-FBDC-4C89-9EAC-F3C697D404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Straight Connector 401">
                      <a:extLst>
                        <a:ext uri="{FF2B5EF4-FFF2-40B4-BE49-F238E27FC236}">
                          <a16:creationId xmlns:a16="http://schemas.microsoft.com/office/drawing/2014/main" id="{F940DED8-B714-41EC-B304-38608A92BC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2" name="Group 391">
                    <a:extLst>
                      <a:ext uri="{FF2B5EF4-FFF2-40B4-BE49-F238E27FC236}">
                        <a16:creationId xmlns:a16="http://schemas.microsoft.com/office/drawing/2014/main" id="{5EAC94DC-5475-46B3-B51D-659A76B80719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7" name="Straight Connector 396">
                      <a:extLst>
                        <a:ext uri="{FF2B5EF4-FFF2-40B4-BE49-F238E27FC236}">
                          <a16:creationId xmlns:a16="http://schemas.microsoft.com/office/drawing/2014/main" id="{98799F4B-D552-4636-A861-BD0FF54AAA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Straight Connector 397">
                      <a:extLst>
                        <a:ext uri="{FF2B5EF4-FFF2-40B4-BE49-F238E27FC236}">
                          <a16:creationId xmlns:a16="http://schemas.microsoft.com/office/drawing/2014/main" id="{FC93F300-EA65-4520-B961-F92B6600A9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Straight Connector 398">
                      <a:extLst>
                        <a:ext uri="{FF2B5EF4-FFF2-40B4-BE49-F238E27FC236}">
                          <a16:creationId xmlns:a16="http://schemas.microsoft.com/office/drawing/2014/main" id="{A08359C1-174A-4FF4-BABD-603363225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3" name="Group 392">
                    <a:extLst>
                      <a:ext uri="{FF2B5EF4-FFF2-40B4-BE49-F238E27FC236}">
                        <a16:creationId xmlns:a16="http://schemas.microsoft.com/office/drawing/2014/main" id="{2F019E9F-7D02-4B09-B667-923031065A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394" name="Straight Connector 393">
                      <a:extLst>
                        <a:ext uri="{FF2B5EF4-FFF2-40B4-BE49-F238E27FC236}">
                          <a16:creationId xmlns:a16="http://schemas.microsoft.com/office/drawing/2014/main" id="{D4329852-4D7F-4B5F-A945-0525CE63DD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>
                      <a:extLst>
                        <a:ext uri="{FF2B5EF4-FFF2-40B4-BE49-F238E27FC236}">
                          <a16:creationId xmlns:a16="http://schemas.microsoft.com/office/drawing/2014/main" id="{12266CC2-45AF-402C-9E02-830E294425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Straight Connector 395">
                      <a:extLst>
                        <a:ext uri="{FF2B5EF4-FFF2-40B4-BE49-F238E27FC236}">
                          <a16:creationId xmlns:a16="http://schemas.microsoft.com/office/drawing/2014/main" id="{9F91218F-49D4-4023-8C40-F09A3AF6BA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6BFD64DE-16F5-43DD-8671-FC91429DA3F0}"/>
                  </a:ext>
                </a:extLst>
              </p:cNvPr>
              <p:cNvGrpSpPr/>
              <p:nvPr/>
            </p:nvGrpSpPr>
            <p:grpSpPr>
              <a:xfrm rot="10800000">
                <a:off x="10080815" y="3467389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D6002DB4-AFD1-4632-BB28-FF59F8717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0D150FD4-8072-4588-B0E1-A83798E1A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05B2735C-0641-4A6D-847E-C7C040E177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EB3C8D08-73B6-4DC0-A523-E6BAC53A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C7011DF3-540F-44AF-A2DA-23EB9AD6ED11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7C24512C-D354-4093-B307-604F6799D094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5" name="Straight Connector 424">
                      <a:extLst>
                        <a:ext uri="{FF2B5EF4-FFF2-40B4-BE49-F238E27FC236}">
                          <a16:creationId xmlns:a16="http://schemas.microsoft.com/office/drawing/2014/main" id="{9AA8A265-B66B-4F29-9B62-AF826B2B8B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6" name="Straight Connector 425">
                      <a:extLst>
                        <a:ext uri="{FF2B5EF4-FFF2-40B4-BE49-F238E27FC236}">
                          <a16:creationId xmlns:a16="http://schemas.microsoft.com/office/drawing/2014/main" id="{2FF77C94-1791-4089-9B85-1592DB3761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Straight Connector 426">
                      <a:extLst>
                        <a:ext uri="{FF2B5EF4-FFF2-40B4-BE49-F238E27FC236}">
                          <a16:creationId xmlns:a16="http://schemas.microsoft.com/office/drawing/2014/main" id="{6D3DF9D5-2D67-4544-8321-BF6E626D2E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" name="Group 412">
                    <a:extLst>
                      <a:ext uri="{FF2B5EF4-FFF2-40B4-BE49-F238E27FC236}">
                        <a16:creationId xmlns:a16="http://schemas.microsoft.com/office/drawing/2014/main" id="{F4416AA3-DC79-418B-A3FD-5D17BB0CC220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22" name="Straight Connector 421">
                      <a:extLst>
                        <a:ext uri="{FF2B5EF4-FFF2-40B4-BE49-F238E27FC236}">
                          <a16:creationId xmlns:a16="http://schemas.microsoft.com/office/drawing/2014/main" id="{22483F36-C3CE-4DBB-9535-F4DE894E3C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>
                      <a:extLst>
                        <a:ext uri="{FF2B5EF4-FFF2-40B4-BE49-F238E27FC236}">
                          <a16:creationId xmlns:a16="http://schemas.microsoft.com/office/drawing/2014/main" id="{7E047ECA-26E1-4E93-8E3D-5ED83AAD9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>
                      <a:extLst>
                        <a:ext uri="{FF2B5EF4-FFF2-40B4-BE49-F238E27FC236}">
                          <a16:creationId xmlns:a16="http://schemas.microsoft.com/office/drawing/2014/main" id="{7181D37C-9B27-4D4F-851B-CB7FDD26B9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0C2A5CBD-7C48-48A1-A555-4D3FB6F43516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9" name="Straight Connector 418">
                      <a:extLst>
                        <a:ext uri="{FF2B5EF4-FFF2-40B4-BE49-F238E27FC236}">
                          <a16:creationId xmlns:a16="http://schemas.microsoft.com/office/drawing/2014/main" id="{42E45DEF-EEDF-4ADC-B6A6-FF38D0909F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>
                      <a:extLst>
                        <a:ext uri="{FF2B5EF4-FFF2-40B4-BE49-F238E27FC236}">
                          <a16:creationId xmlns:a16="http://schemas.microsoft.com/office/drawing/2014/main" id="{B7AE2449-C9E7-41F6-AF0D-9D84862B6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>
                      <a:extLst>
                        <a:ext uri="{FF2B5EF4-FFF2-40B4-BE49-F238E27FC236}">
                          <a16:creationId xmlns:a16="http://schemas.microsoft.com/office/drawing/2014/main" id="{F89CE1DE-2E52-4ED3-A397-ECB336A424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BC42844-1F43-444B-B98B-89723D78289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16" name="Straight Connector 415">
                      <a:extLst>
                        <a:ext uri="{FF2B5EF4-FFF2-40B4-BE49-F238E27FC236}">
                          <a16:creationId xmlns:a16="http://schemas.microsoft.com/office/drawing/2014/main" id="{3BDD1912-D513-4DE5-BA98-A8F06C286C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>
                      <a:extLst>
                        <a:ext uri="{FF2B5EF4-FFF2-40B4-BE49-F238E27FC236}">
                          <a16:creationId xmlns:a16="http://schemas.microsoft.com/office/drawing/2014/main" id="{916987F6-5018-49D1-8F88-300627B3C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>
                      <a:extLst>
                        <a:ext uri="{FF2B5EF4-FFF2-40B4-BE49-F238E27FC236}">
                          <a16:creationId xmlns:a16="http://schemas.microsoft.com/office/drawing/2014/main" id="{3926C683-E161-4AE1-A4F6-A98EB06549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8BD8FB43-E142-4BC3-8381-37E200306883}"/>
                  </a:ext>
                </a:extLst>
              </p:cNvPr>
              <p:cNvGrpSpPr/>
              <p:nvPr/>
            </p:nvGrpSpPr>
            <p:grpSpPr>
              <a:xfrm rot="10800000">
                <a:off x="616323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A30D0263-CC65-4BA0-BA22-072D07A6A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FC7243A1-746D-4084-A136-8AED44835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84E7CCC2-1A64-4A9E-8211-FB3C32F3F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57653701-3050-48FF-942C-938E183DC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1676466A-A3A9-430A-A07B-FBB31CB86906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4C7AF9E9-BDCE-4218-B4E8-87B8865F001D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7" name="Straight Connector 446">
                      <a:extLst>
                        <a:ext uri="{FF2B5EF4-FFF2-40B4-BE49-F238E27FC236}">
                          <a16:creationId xmlns:a16="http://schemas.microsoft.com/office/drawing/2014/main" id="{614EC905-5638-4682-B314-B413DD4D87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>
                      <a:extLst>
                        <a:ext uri="{FF2B5EF4-FFF2-40B4-BE49-F238E27FC236}">
                          <a16:creationId xmlns:a16="http://schemas.microsoft.com/office/drawing/2014/main" id="{931383E6-30CD-4694-B011-0AEC46E12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>
                      <a:extLst>
                        <a:ext uri="{FF2B5EF4-FFF2-40B4-BE49-F238E27FC236}">
                          <a16:creationId xmlns:a16="http://schemas.microsoft.com/office/drawing/2014/main" id="{A5706381-0EE1-4C28-A246-7E93EEDED0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5" name="Group 434">
                    <a:extLst>
                      <a:ext uri="{FF2B5EF4-FFF2-40B4-BE49-F238E27FC236}">
                        <a16:creationId xmlns:a16="http://schemas.microsoft.com/office/drawing/2014/main" id="{B8FF444E-16AC-4791-B2DC-4B2F0D3B994D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4" name="Straight Connector 443">
                      <a:extLst>
                        <a:ext uri="{FF2B5EF4-FFF2-40B4-BE49-F238E27FC236}">
                          <a16:creationId xmlns:a16="http://schemas.microsoft.com/office/drawing/2014/main" id="{2A40BA23-6E5A-4F3C-98DD-2D159AB6FE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>
                      <a:extLst>
                        <a:ext uri="{FF2B5EF4-FFF2-40B4-BE49-F238E27FC236}">
                          <a16:creationId xmlns:a16="http://schemas.microsoft.com/office/drawing/2014/main" id="{67C7C226-4367-4E81-A2D9-6B4A83F45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>
                      <a:extLst>
                        <a:ext uri="{FF2B5EF4-FFF2-40B4-BE49-F238E27FC236}">
                          <a16:creationId xmlns:a16="http://schemas.microsoft.com/office/drawing/2014/main" id="{809F0938-BD31-493F-94A8-BA0FB532B8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6" name="Group 435">
                    <a:extLst>
                      <a:ext uri="{FF2B5EF4-FFF2-40B4-BE49-F238E27FC236}">
                        <a16:creationId xmlns:a16="http://schemas.microsoft.com/office/drawing/2014/main" id="{08B0CD87-46DC-4BC6-B7B1-083EC42499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41" name="Straight Connector 440">
                      <a:extLst>
                        <a:ext uri="{FF2B5EF4-FFF2-40B4-BE49-F238E27FC236}">
                          <a16:creationId xmlns:a16="http://schemas.microsoft.com/office/drawing/2014/main" id="{0CD23BBA-CEB6-4AB7-A1B9-910B852A08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441">
                      <a:extLst>
                        <a:ext uri="{FF2B5EF4-FFF2-40B4-BE49-F238E27FC236}">
                          <a16:creationId xmlns:a16="http://schemas.microsoft.com/office/drawing/2014/main" id="{2D284E99-3DD4-42E3-8549-C28266D07A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>
                      <a:extLst>
                        <a:ext uri="{FF2B5EF4-FFF2-40B4-BE49-F238E27FC236}">
                          <a16:creationId xmlns:a16="http://schemas.microsoft.com/office/drawing/2014/main" id="{2C11814A-48E0-48C8-9B1B-E43E8259A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A7944B2D-E605-44C5-94DE-594C9EDE9727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38" name="Straight Connector 437">
                      <a:extLst>
                        <a:ext uri="{FF2B5EF4-FFF2-40B4-BE49-F238E27FC236}">
                          <a16:creationId xmlns:a16="http://schemas.microsoft.com/office/drawing/2014/main" id="{F7CA3F78-566D-4280-998F-25A86BCB06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Straight Connector 438">
                      <a:extLst>
                        <a:ext uri="{FF2B5EF4-FFF2-40B4-BE49-F238E27FC236}">
                          <a16:creationId xmlns:a16="http://schemas.microsoft.com/office/drawing/2014/main" id="{31260B39-1618-4AAF-ACC1-6B3A6DBC90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439">
                      <a:extLst>
                        <a:ext uri="{FF2B5EF4-FFF2-40B4-BE49-F238E27FC236}">
                          <a16:creationId xmlns:a16="http://schemas.microsoft.com/office/drawing/2014/main" id="{BED4D769-B016-4061-8969-4C2F0F1ED5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B44286D-9024-4781-B4E0-5602882DD6EA}"/>
                  </a:ext>
                </a:extLst>
              </p:cNvPr>
              <p:cNvGrpSpPr/>
              <p:nvPr/>
            </p:nvGrpSpPr>
            <p:grpSpPr>
              <a:xfrm rot="10800000">
                <a:off x="4204446" y="3467388"/>
                <a:ext cx="1087308" cy="1255068"/>
                <a:chOff x="10085295" y="1351720"/>
                <a:chExt cx="1087308" cy="1255068"/>
              </a:xfrm>
            </p:grpSpPr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8F98956-7550-441B-8C9F-EB72C6881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9212" y="1351720"/>
                  <a:ext cx="0" cy="10870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A5638657-F78E-4F13-B78B-F87CB52C4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8494" y="1497322"/>
                  <a:ext cx="0" cy="959415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1C063CA4-BD6C-4BF1-8768-0B6792B2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772" y="1649722"/>
                  <a:ext cx="0" cy="79689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C418E1E3-BDB5-47A3-814B-D6B1CEA8E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88091" y="1802122"/>
                  <a:ext cx="0" cy="64341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B8592F0-7A7F-4973-A8F5-2D696500C33C}"/>
                    </a:ext>
                  </a:extLst>
                </p:cNvPr>
                <p:cNvGrpSpPr/>
                <p:nvPr/>
              </p:nvGrpSpPr>
              <p:grpSpPr>
                <a:xfrm>
                  <a:off x="10085295" y="2436673"/>
                  <a:ext cx="1087308" cy="170115"/>
                  <a:chOff x="10085295" y="2436673"/>
                  <a:chExt cx="1087308" cy="170115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2E2AA82A-0AF5-4A01-BDD8-22A1E6027F0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5295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9" name="Straight Connector 468">
                      <a:extLst>
                        <a:ext uri="{FF2B5EF4-FFF2-40B4-BE49-F238E27FC236}">
                          <a16:creationId xmlns:a16="http://schemas.microsoft.com/office/drawing/2014/main" id="{93E36B3C-ED07-492E-A76D-FC33481B25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>
                      <a:extLst>
                        <a:ext uri="{FF2B5EF4-FFF2-40B4-BE49-F238E27FC236}">
                          <a16:creationId xmlns:a16="http://schemas.microsoft.com/office/drawing/2014/main" id="{820C1F19-18C4-4832-AEF9-460A583009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>
                      <a:extLst>
                        <a:ext uri="{FF2B5EF4-FFF2-40B4-BE49-F238E27FC236}">
                          <a16:creationId xmlns:a16="http://schemas.microsoft.com/office/drawing/2014/main" id="{C11E9DBA-634E-4E1F-AAB9-0F209378CF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Group 456">
                    <a:extLst>
                      <a:ext uri="{FF2B5EF4-FFF2-40B4-BE49-F238E27FC236}">
                        <a16:creationId xmlns:a16="http://schemas.microsoft.com/office/drawing/2014/main" id="{611F9E21-9851-4C85-B106-A3297856EE88}"/>
                      </a:ext>
                    </a:extLst>
                  </p:cNvPr>
                  <p:cNvGrpSpPr/>
                  <p:nvPr/>
                </p:nvGrpSpPr>
                <p:grpSpPr>
                  <a:xfrm>
                    <a:off x="10391027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6" name="Straight Connector 465">
                      <a:extLst>
                        <a:ext uri="{FF2B5EF4-FFF2-40B4-BE49-F238E27FC236}">
                          <a16:creationId xmlns:a16="http://schemas.microsoft.com/office/drawing/2014/main" id="{90D856D7-EB84-4732-885B-BFBBC5B767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>
                      <a:extLst>
                        <a:ext uri="{FF2B5EF4-FFF2-40B4-BE49-F238E27FC236}">
                          <a16:creationId xmlns:a16="http://schemas.microsoft.com/office/drawing/2014/main" id="{896DA3A9-7B34-4039-BA74-4BBD77A84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Straight Connector 467">
                      <a:extLst>
                        <a:ext uri="{FF2B5EF4-FFF2-40B4-BE49-F238E27FC236}">
                          <a16:creationId xmlns:a16="http://schemas.microsoft.com/office/drawing/2014/main" id="{A47D286E-8BCF-4050-BB38-A994A440AC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8" name="Group 457">
                    <a:extLst>
                      <a:ext uri="{FF2B5EF4-FFF2-40B4-BE49-F238E27FC236}">
                        <a16:creationId xmlns:a16="http://schemas.microsoft.com/office/drawing/2014/main" id="{E904BD03-D3E7-4B6A-9694-DAD9E3E5BB71}"/>
                      </a:ext>
                    </a:extLst>
                  </p:cNvPr>
                  <p:cNvGrpSpPr/>
                  <p:nvPr/>
                </p:nvGrpSpPr>
                <p:grpSpPr>
                  <a:xfrm>
                    <a:off x="10696759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3" name="Straight Connector 462">
                      <a:extLst>
                        <a:ext uri="{FF2B5EF4-FFF2-40B4-BE49-F238E27FC236}">
                          <a16:creationId xmlns:a16="http://schemas.microsoft.com/office/drawing/2014/main" id="{AA8E0F40-0776-4357-9F2B-11A8B88B27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>
                      <a:extLst>
                        <a:ext uri="{FF2B5EF4-FFF2-40B4-BE49-F238E27FC236}">
                          <a16:creationId xmlns:a16="http://schemas.microsoft.com/office/drawing/2014/main" id="{B9C8FF61-91DF-4868-AAA2-F80FC380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>
                      <a:extLst>
                        <a:ext uri="{FF2B5EF4-FFF2-40B4-BE49-F238E27FC236}">
                          <a16:creationId xmlns:a16="http://schemas.microsoft.com/office/drawing/2014/main" id="{0A1FB0D1-9E59-45FB-A6EC-ED1AC135A2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D81D7E84-4EE4-497E-832A-18791118088D}"/>
                      </a:ext>
                    </a:extLst>
                  </p:cNvPr>
                  <p:cNvGrpSpPr/>
                  <p:nvPr/>
                </p:nvGrpSpPr>
                <p:grpSpPr>
                  <a:xfrm>
                    <a:off x="11002492" y="2436673"/>
                    <a:ext cx="170111" cy="170115"/>
                    <a:chOff x="10085295" y="2429950"/>
                    <a:chExt cx="170111" cy="170115"/>
                  </a:xfrm>
                </p:grpSpPr>
                <p:cxnSp>
                  <p:nvCxnSpPr>
                    <p:cNvPr id="460" name="Straight Connector 459">
                      <a:extLst>
                        <a:ext uri="{FF2B5EF4-FFF2-40B4-BE49-F238E27FC236}">
                          <a16:creationId xmlns:a16="http://schemas.microsoft.com/office/drawing/2014/main" id="{B554C8BB-6A0E-45FC-93B1-822F255681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85295" y="2438808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>
                      <a:extLst>
                        <a:ext uri="{FF2B5EF4-FFF2-40B4-BE49-F238E27FC236}">
                          <a16:creationId xmlns:a16="http://schemas.microsoft.com/office/drawing/2014/main" id="{77BDBE63-F460-4B1F-82E7-00F732180A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009100" y="2515006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>
                      <a:extLst>
                        <a:ext uri="{FF2B5EF4-FFF2-40B4-BE49-F238E27FC236}">
                          <a16:creationId xmlns:a16="http://schemas.microsoft.com/office/drawing/2014/main" id="{9EB4B350-B888-439F-B7ED-312E4EE7A9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10161500" y="2515010"/>
                      <a:ext cx="170111" cy="0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tailEnd type="none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302" name="TextBox 301">
            <a:hlinkClick r:id="rId8" action="ppaction://hlinksldjump"/>
            <a:extLst>
              <a:ext uri="{FF2B5EF4-FFF2-40B4-BE49-F238E27FC236}">
                <a16:creationId xmlns:a16="http://schemas.microsoft.com/office/drawing/2014/main" id="{CB83E0F8-845E-3180-39D5-90CD15A49BEF}"/>
              </a:ext>
            </a:extLst>
          </p:cNvPr>
          <p:cNvSpPr txBox="1"/>
          <p:nvPr/>
        </p:nvSpPr>
        <p:spPr>
          <a:xfrm>
            <a:off x="654009" y="1379904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4CBFAC5-2A11-751D-D1AC-F86DEDEAA9CE}"/>
              </a:ext>
            </a:extLst>
          </p:cNvPr>
          <p:cNvSpPr txBox="1"/>
          <p:nvPr/>
        </p:nvSpPr>
        <p:spPr>
          <a:xfrm>
            <a:off x="2459100" y="1110757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sp>
        <p:nvSpPr>
          <p:cNvPr id="304" name="TextBox 303">
            <a:hlinkClick r:id="rId9" action="ppaction://hlinksldjump"/>
            <a:extLst>
              <a:ext uri="{FF2B5EF4-FFF2-40B4-BE49-F238E27FC236}">
                <a16:creationId xmlns:a16="http://schemas.microsoft.com/office/drawing/2014/main" id="{6AA55AC5-42E7-2E16-25B1-331B11B5055F}"/>
              </a:ext>
            </a:extLst>
          </p:cNvPr>
          <p:cNvSpPr txBox="1"/>
          <p:nvPr/>
        </p:nvSpPr>
        <p:spPr>
          <a:xfrm>
            <a:off x="2672626" y="1288392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305" name="TextBox 304">
            <a:hlinkClick r:id="rId9" action="ppaction://hlinksldjump"/>
            <a:extLst>
              <a:ext uri="{FF2B5EF4-FFF2-40B4-BE49-F238E27FC236}">
                <a16:creationId xmlns:a16="http://schemas.microsoft.com/office/drawing/2014/main" id="{2F52CB5D-223E-61CF-004E-60298D1EB9A5}"/>
              </a:ext>
            </a:extLst>
          </p:cNvPr>
          <p:cNvSpPr txBox="1"/>
          <p:nvPr/>
        </p:nvSpPr>
        <p:spPr>
          <a:xfrm>
            <a:off x="2646978" y="1480071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AEC8D-B50D-4468-A886-61550CA58663}"/>
              </a:ext>
            </a:extLst>
          </p:cNvPr>
          <p:cNvSpPr txBox="1"/>
          <p:nvPr/>
        </p:nvSpPr>
        <p:spPr>
          <a:xfrm>
            <a:off x="2516499" y="2882773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HC139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25F0635-BCF4-9543-0779-45E66477CB9B}"/>
              </a:ext>
            </a:extLst>
          </p:cNvPr>
          <p:cNvGrpSpPr/>
          <p:nvPr/>
        </p:nvGrpSpPr>
        <p:grpSpPr>
          <a:xfrm>
            <a:off x="2728533" y="4562039"/>
            <a:ext cx="1463040" cy="182880"/>
            <a:chOff x="9859776" y="1158931"/>
            <a:chExt cx="1463040" cy="182880"/>
          </a:xfrm>
        </p:grpSpPr>
        <p:sp>
          <p:nvSpPr>
            <p:cNvPr id="310" name="Rectangle 30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8CF491-909F-4471-D455-45C08C8E9747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AB9F976-6F67-7A28-D224-BE3D8528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70ED1CA-4A5B-C70F-F5AB-44B14EB749A0}"/>
              </a:ext>
            </a:extLst>
          </p:cNvPr>
          <p:cNvGrpSpPr/>
          <p:nvPr/>
        </p:nvGrpSpPr>
        <p:grpSpPr>
          <a:xfrm>
            <a:off x="2649196" y="1670847"/>
            <a:ext cx="1463040" cy="182880"/>
            <a:chOff x="9859776" y="1158931"/>
            <a:chExt cx="1463040" cy="182880"/>
          </a:xfrm>
        </p:grpSpPr>
        <p:sp>
          <p:nvSpPr>
            <p:cNvPr id="316" name="Rectangle 3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3400D2F-334F-8054-5128-AD6915F8348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EC5F992-C332-7064-0A17-BD3571351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29B7EF8-8D79-115A-FE7E-9288A4FA53DA}"/>
              </a:ext>
            </a:extLst>
          </p:cNvPr>
          <p:cNvGrpSpPr/>
          <p:nvPr/>
        </p:nvGrpSpPr>
        <p:grpSpPr>
          <a:xfrm>
            <a:off x="2726371" y="4780629"/>
            <a:ext cx="1463040" cy="182880"/>
            <a:chOff x="9859776" y="1158931"/>
            <a:chExt cx="1463040" cy="182880"/>
          </a:xfrm>
        </p:grpSpPr>
        <p:sp>
          <p:nvSpPr>
            <p:cNvPr id="314" name="Rectangle 3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881FDC-8E26-6979-9776-605BE6811772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00D78905-6E4A-AC70-EDB0-4F955151E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Arrow: Right 473">
            <a:hlinkClick r:id="rId11" action="ppaction://hlinksldjump"/>
            <a:extLst>
              <a:ext uri="{FF2B5EF4-FFF2-40B4-BE49-F238E27FC236}">
                <a16:creationId xmlns:a16="http://schemas.microsoft.com/office/drawing/2014/main" id="{EFDA13BD-4D07-C328-2F73-D1223824275D}"/>
              </a:ext>
            </a:extLst>
          </p:cNvPr>
          <p:cNvSpPr/>
          <p:nvPr/>
        </p:nvSpPr>
        <p:spPr>
          <a:xfrm>
            <a:off x="1895477" y="4508970"/>
            <a:ext cx="731520" cy="75588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OpCode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[7:6] Rd RI</a:t>
            </a:r>
          </a:p>
        </p:txBody>
      </p:sp>
      <p:pic>
        <p:nvPicPr>
          <p:cNvPr id="36" name="Picture 35">
            <a:hlinkClick r:id="rId12" action="ppaction://hlinksldjump"/>
            <a:extLst>
              <a:ext uri="{FF2B5EF4-FFF2-40B4-BE49-F238E27FC236}">
                <a16:creationId xmlns:a16="http://schemas.microsoft.com/office/drawing/2014/main" id="{858FBB6E-13F1-D094-ACEE-5EC3B26F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BE3F7BD-CA8A-E510-B5BF-6324030E2CDD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93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FBD0549-69A7-48A0-BA7C-F187329B5DA8}"/>
              </a:ext>
            </a:extLst>
          </p:cNvPr>
          <p:cNvGrpSpPr/>
          <p:nvPr/>
        </p:nvGrpSpPr>
        <p:grpSpPr>
          <a:xfrm>
            <a:off x="5636975" y="2932234"/>
            <a:ext cx="618565" cy="1187737"/>
            <a:chOff x="5437094" y="3282589"/>
            <a:chExt cx="618565" cy="1187737"/>
          </a:xfrm>
        </p:grpSpPr>
        <p:pic>
          <p:nvPicPr>
            <p:cNvPr id="1026" name="Picture 2" descr="NOR logic - Wikipedia">
              <a:extLst>
                <a:ext uri="{FF2B5EF4-FFF2-40B4-BE49-F238E27FC236}">
                  <a16:creationId xmlns:a16="http://schemas.microsoft.com/office/drawing/2014/main" id="{464DC891-99B7-4C9D-84DE-0888E5711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28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NOR logic - Wikipedia">
              <a:extLst>
                <a:ext uri="{FF2B5EF4-FFF2-40B4-BE49-F238E27FC236}">
                  <a16:creationId xmlns:a16="http://schemas.microsoft.com/office/drawing/2014/main" id="{18CC3F7B-62FC-4117-BB70-E5E8C1F20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59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NOR logic - Wikipedia">
              <a:extLst>
                <a:ext uri="{FF2B5EF4-FFF2-40B4-BE49-F238E27FC236}">
                  <a16:creationId xmlns:a16="http://schemas.microsoft.com/office/drawing/2014/main" id="{5C509F8B-4EB9-42EE-92F3-1F076B1A8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3902589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NOR logic - Wikipedia">
              <a:extLst>
                <a:ext uri="{FF2B5EF4-FFF2-40B4-BE49-F238E27FC236}">
                  <a16:creationId xmlns:a16="http://schemas.microsoft.com/office/drawing/2014/main" id="{5DAACEEB-C22E-4D73-B061-FFE3BB796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94" y="4212590"/>
              <a:ext cx="618565" cy="257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C066E-CAA5-4387-9DD5-C9E10E6E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457200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Registers Schematics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9547C-AFED-47E6-8C89-F272F6F8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92" y="765661"/>
            <a:ext cx="2541881" cy="446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5B45B-E522-4EB2-A6AD-A1FE5B8A8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74" y="5512707"/>
            <a:ext cx="2081495" cy="109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B0AE-2F4B-4D8F-BCCB-3A6E6214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191" y="5278631"/>
            <a:ext cx="2723191" cy="124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2BE21-8D8B-4047-9E61-D81349A1F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064" y="2185081"/>
            <a:ext cx="2351376" cy="17417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122FA3-89F3-4A92-A453-98061ECF3DB6}"/>
              </a:ext>
            </a:extLst>
          </p:cNvPr>
          <p:cNvGrpSpPr/>
          <p:nvPr/>
        </p:nvGrpSpPr>
        <p:grpSpPr>
          <a:xfrm rot="5400000">
            <a:off x="1724555" y="2311623"/>
            <a:ext cx="325024" cy="614840"/>
            <a:chOff x="2318356" y="3448800"/>
            <a:chExt cx="325024" cy="9144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74EA97-47F5-4FA1-9586-8881867038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81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067CBB-BA05-437F-A648-99688CC91357}"/>
                </a:ext>
              </a:extLst>
            </p:cNvPr>
            <p:cNvCxnSpPr>
              <a:cxnSpLocks/>
            </p:cNvCxnSpPr>
            <p:nvPr/>
          </p:nvCxnSpPr>
          <p:spPr>
            <a:xfrm>
              <a:off x="2643380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F50D17-4461-4AE8-A032-A66C56B5FBBA}"/>
                </a:ext>
              </a:extLst>
            </p:cNvPr>
            <p:cNvCxnSpPr>
              <a:cxnSpLocks/>
            </p:cNvCxnSpPr>
            <p:nvPr/>
          </p:nvCxnSpPr>
          <p:spPr>
            <a:xfrm>
              <a:off x="2318356" y="3448800"/>
              <a:ext cx="0" cy="914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E0CBB5D-EDE5-42E5-AE21-D31080373779}"/>
              </a:ext>
            </a:extLst>
          </p:cNvPr>
          <p:cNvCxnSpPr>
            <a:cxnSpLocks/>
            <a:stCxn id="21" idx="4"/>
          </p:cNvCxnSpPr>
          <p:nvPr/>
        </p:nvCxnSpPr>
        <p:spPr>
          <a:xfrm flipV="1">
            <a:off x="4739258" y="1251047"/>
            <a:ext cx="3849735" cy="1120820"/>
          </a:xfrm>
          <a:prstGeom prst="bentConnector3">
            <a:avLst/>
          </a:prstGeom>
          <a:ln>
            <a:solidFill>
              <a:srgbClr val="FF0000"/>
            </a:solidFill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053D3-B2B0-4B39-84F2-CCC71B427EF5}"/>
              </a:ext>
            </a:extLst>
          </p:cNvPr>
          <p:cNvGrpSpPr/>
          <p:nvPr/>
        </p:nvGrpSpPr>
        <p:grpSpPr>
          <a:xfrm rot="16200000">
            <a:off x="4183404" y="2377083"/>
            <a:ext cx="633557" cy="478147"/>
            <a:chOff x="2736921" y="3444322"/>
            <a:chExt cx="633557" cy="478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DAD3ED-0CC8-4FB8-90DE-4B5723D2DD09}"/>
                </a:ext>
              </a:extLst>
            </p:cNvPr>
            <p:cNvGrpSpPr/>
            <p:nvPr/>
          </p:nvGrpSpPr>
          <p:grpSpPr>
            <a:xfrm>
              <a:off x="2736921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EFF9C5-137E-4711-9BD6-3BE0B68D13C3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OE3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047DEE-CD6E-4DDC-8665-DFEFDEDE3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308B62-C1B1-4682-A842-3944E891F126}"/>
                </a:ext>
              </a:extLst>
            </p:cNvPr>
            <p:cNvGrpSpPr/>
            <p:nvPr/>
          </p:nvGrpSpPr>
          <p:grpSpPr>
            <a:xfrm>
              <a:off x="2899780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1259928-5AFE-41FF-9196-8005CA99D5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OE2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DBFC99-B34F-4986-812A-DE09C0811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913E6C-A166-4F23-99C0-FAF972D23041}"/>
                </a:ext>
              </a:extLst>
            </p:cNvPr>
            <p:cNvGrpSpPr/>
            <p:nvPr/>
          </p:nvGrpSpPr>
          <p:grpSpPr>
            <a:xfrm>
              <a:off x="3062639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DEADC4-2C3F-4D6A-B9FE-F4AF2505276A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OE1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A09E4D-F8B5-44BE-9191-84F2FD17A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C75B5D-A89A-4407-B3EA-B606857A0D9D}"/>
                </a:ext>
              </a:extLst>
            </p:cNvPr>
            <p:cNvGrpSpPr/>
            <p:nvPr/>
          </p:nvGrpSpPr>
          <p:grpSpPr>
            <a:xfrm>
              <a:off x="3225498" y="3444322"/>
              <a:ext cx="144980" cy="478147"/>
              <a:chOff x="464349" y="3193307"/>
              <a:chExt cx="144980" cy="478147"/>
            </a:xfrm>
            <a:solidFill>
              <a:srgbClr val="FF0000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98150E-90EC-4C44-B052-4F76A2D1002C}"/>
                  </a:ext>
                </a:extLst>
              </p:cNvPr>
              <p:cNvSpPr/>
              <p:nvPr/>
            </p:nvSpPr>
            <p:spPr>
              <a:xfrm>
                <a:off x="464349" y="3523536"/>
                <a:ext cx="144980" cy="147918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rtlCol="0" anchor="ctr"/>
              <a:lstStyle/>
              <a:p>
                <a:pPr algn="ctr"/>
                <a:r>
                  <a:rPr lang="en-US" sz="800"/>
                  <a:t>OE0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346488-4487-4834-8E51-4C57AC3F2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39" y="3193307"/>
                <a:ext cx="0" cy="33022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A88325-C1AD-414A-B1FE-315CDDD13C22}"/>
              </a:ext>
            </a:extLst>
          </p:cNvPr>
          <p:cNvSpPr txBox="1"/>
          <p:nvPr/>
        </p:nvSpPr>
        <p:spPr>
          <a:xfrm>
            <a:off x="552473" y="2102984"/>
            <a:ext cx="133081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Read from Register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~G Output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/>
              <a:t>A,B Register Id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4C3567-8E5E-4A70-B0A2-3226061D5A67}"/>
              </a:ext>
            </a:extLst>
          </p:cNvPr>
          <p:cNvGrpSpPr/>
          <p:nvPr/>
        </p:nvGrpSpPr>
        <p:grpSpPr>
          <a:xfrm rot="5400000">
            <a:off x="1628031" y="3075548"/>
            <a:ext cx="406780" cy="766272"/>
            <a:chOff x="2475239" y="1839635"/>
            <a:chExt cx="325024" cy="914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5DF350-3295-4C24-BB02-25E92BD79D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64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99B137D-3BC6-4315-9446-298532C25F48}"/>
                </a:ext>
              </a:extLst>
            </p:cNvPr>
            <p:cNvCxnSpPr>
              <a:cxnSpLocks/>
            </p:cNvCxnSpPr>
            <p:nvPr/>
          </p:nvCxnSpPr>
          <p:spPr>
            <a:xfrm>
              <a:off x="2800263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6DCDA4-4C84-4825-9988-6FA31E728BD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239" y="1839635"/>
              <a:ext cx="0" cy="914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073CF0-08E7-47CF-9516-8CB18E1BB67E}"/>
              </a:ext>
            </a:extLst>
          </p:cNvPr>
          <p:cNvSpPr txBox="1"/>
          <p:nvPr/>
        </p:nvSpPr>
        <p:spPr>
          <a:xfrm>
            <a:off x="213669" y="3156915"/>
            <a:ext cx="1619354" cy="577466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051" b="1" u="sng"/>
              <a:t>Write to Register </a:t>
            </a:r>
            <a:endParaRPr lang="en-US" sz="1051"/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~G</a:t>
            </a:r>
            <a:r>
              <a:rPr lang="en-US" sz="1051"/>
              <a:t>:  Input Clock Enable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051" b="1"/>
              <a:t>A,B </a:t>
            </a:r>
            <a:r>
              <a:rPr lang="en-US" sz="1051"/>
              <a:t>Register Id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0B9CBF-C986-497A-8B67-EDD424CDCD29}"/>
              </a:ext>
            </a:extLst>
          </p:cNvPr>
          <p:cNvCxnSpPr>
            <a:cxnSpLocks/>
          </p:cNvCxnSpPr>
          <p:nvPr/>
        </p:nvCxnSpPr>
        <p:spPr>
          <a:xfrm flipV="1">
            <a:off x="4261110" y="3005424"/>
            <a:ext cx="1355279" cy="127621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F6A1FC2-B9B1-440A-A8F0-339471DA98B1}"/>
              </a:ext>
            </a:extLst>
          </p:cNvPr>
          <p:cNvCxnSpPr>
            <a:cxnSpLocks/>
          </p:cNvCxnSpPr>
          <p:nvPr/>
        </p:nvCxnSpPr>
        <p:spPr>
          <a:xfrm>
            <a:off x="4254779" y="3499057"/>
            <a:ext cx="1375575" cy="129676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8456337-0033-47DE-B28D-574104A21106}"/>
              </a:ext>
            </a:extLst>
          </p:cNvPr>
          <p:cNvCxnSpPr>
            <a:cxnSpLocks/>
          </p:cNvCxnSpPr>
          <p:nvPr/>
        </p:nvCxnSpPr>
        <p:spPr>
          <a:xfrm>
            <a:off x="4258431" y="3702960"/>
            <a:ext cx="1371923" cy="240472"/>
          </a:xfrm>
          <a:prstGeom prst="bentConnector3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777E339E-1862-4AD4-9EC5-CAA015772BE0}"/>
              </a:ext>
            </a:extLst>
          </p:cNvPr>
          <p:cNvSpPr txBox="1"/>
          <p:nvPr/>
        </p:nvSpPr>
        <p:spPr>
          <a:xfrm>
            <a:off x="661227" y="4521351"/>
            <a:ext cx="519694" cy="27699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Clock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03AEF3-A6C6-418D-BEEF-698B3B4051B8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180921" y="4659851"/>
            <a:ext cx="4117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6317F4-44DB-4E0A-97C7-9587A11A55F4}"/>
              </a:ext>
            </a:extLst>
          </p:cNvPr>
          <p:cNvGrpSpPr/>
          <p:nvPr/>
        </p:nvGrpSpPr>
        <p:grpSpPr>
          <a:xfrm>
            <a:off x="5298142" y="3133045"/>
            <a:ext cx="341175" cy="1526807"/>
            <a:chOff x="5298141" y="3133044"/>
            <a:chExt cx="341175" cy="152680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AB143BB-33C6-4119-BFBA-CD2B33BE3BA1}"/>
                </a:ext>
              </a:extLst>
            </p:cNvPr>
            <p:cNvCxnSpPr/>
            <p:nvPr/>
          </p:nvCxnSpPr>
          <p:spPr>
            <a:xfrm>
              <a:off x="5298141" y="3133044"/>
              <a:ext cx="0" cy="152680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DE8476-2813-4294-961B-8279CD8DE759}"/>
                </a:ext>
              </a:extLst>
            </p:cNvPr>
            <p:cNvCxnSpPr/>
            <p:nvPr/>
          </p:nvCxnSpPr>
          <p:spPr>
            <a:xfrm flipH="1">
              <a:off x="5298141" y="3133044"/>
              <a:ext cx="33221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EEA86F-C1AF-41EE-B10A-87ACA11240E3}"/>
                </a:ext>
              </a:extLst>
            </p:cNvPr>
            <p:cNvCxnSpPr/>
            <p:nvPr/>
          </p:nvCxnSpPr>
          <p:spPr>
            <a:xfrm flipH="1">
              <a:off x="5302629" y="3415426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79E3AF-6DA6-40F9-B6AC-83333128B86B}"/>
                </a:ext>
              </a:extLst>
            </p:cNvPr>
            <p:cNvCxnSpPr/>
            <p:nvPr/>
          </p:nvCxnSpPr>
          <p:spPr>
            <a:xfrm flipH="1">
              <a:off x="5307104" y="372471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BF59606-F021-45FE-8F01-F1FD4A7486BF}"/>
                </a:ext>
              </a:extLst>
            </p:cNvPr>
            <p:cNvCxnSpPr/>
            <p:nvPr/>
          </p:nvCxnSpPr>
          <p:spPr>
            <a:xfrm flipH="1">
              <a:off x="5302626" y="4038471"/>
              <a:ext cx="3322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625DB4-8705-41D1-AA59-EEE9C6A3B064}"/>
              </a:ext>
            </a:extLst>
          </p:cNvPr>
          <p:cNvCxnSpPr>
            <a:endCxn id="39" idx="1"/>
          </p:cNvCxnSpPr>
          <p:nvPr/>
        </p:nvCxnSpPr>
        <p:spPr>
          <a:xfrm>
            <a:off x="4254780" y="3316941"/>
            <a:ext cx="138219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B0E9F216-D78B-45C3-AB05-2AEAA1E8950A}"/>
              </a:ext>
            </a:extLst>
          </p:cNvPr>
          <p:cNvSpPr/>
          <p:nvPr/>
        </p:nvSpPr>
        <p:spPr>
          <a:xfrm rot="5400000">
            <a:off x="6298775" y="360714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D6DF45F-0D58-43E8-9FC2-12C588AF7BB8}"/>
              </a:ext>
            </a:extLst>
          </p:cNvPr>
          <p:cNvSpPr/>
          <p:nvPr/>
        </p:nvSpPr>
        <p:spPr>
          <a:xfrm rot="5400000">
            <a:off x="6298775" y="3917143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150426-23F8-4E44-AB02-1E2AF1F9B561}"/>
              </a:ext>
            </a:extLst>
          </p:cNvPr>
          <p:cNvSpPr/>
          <p:nvPr/>
        </p:nvSpPr>
        <p:spPr>
          <a:xfrm rot="5400000">
            <a:off x="6307743" y="298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6F7839A-BC55-4C37-A261-82FD3595FE52}"/>
              </a:ext>
            </a:extLst>
          </p:cNvPr>
          <p:cNvSpPr/>
          <p:nvPr/>
        </p:nvSpPr>
        <p:spPr>
          <a:xfrm rot="5400000">
            <a:off x="6307743" y="3294102"/>
            <a:ext cx="144980" cy="147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n-US" sz="800"/>
              <a:t>C1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8584957-5A48-4211-8210-65DCC68902B3}"/>
              </a:ext>
            </a:extLst>
          </p:cNvPr>
          <p:cNvCxnSpPr>
            <a:stCxn id="72" idx="0"/>
          </p:cNvCxnSpPr>
          <p:nvPr/>
        </p:nvCxnSpPr>
        <p:spPr>
          <a:xfrm>
            <a:off x="6454192" y="3058061"/>
            <a:ext cx="2277432" cy="2078716"/>
          </a:xfrm>
          <a:prstGeom prst="bentConnector3">
            <a:avLst/>
          </a:prstGeom>
          <a:ln>
            <a:solidFill>
              <a:srgbClr val="7030A0"/>
            </a:solidFill>
            <a:tailEnd type="oval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736E1874-8E79-AA2B-8F7E-6CB79B432459}"/>
              </a:ext>
            </a:extLst>
          </p:cNvPr>
          <p:cNvSpPr txBox="1"/>
          <p:nvPr/>
        </p:nvSpPr>
        <p:spPr>
          <a:xfrm>
            <a:off x="766001" y="2280619"/>
            <a:ext cx="1029449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2ACF75C3-D8F5-175E-3CFE-F40B28E03F77}"/>
              </a:ext>
            </a:extLst>
          </p:cNvPr>
          <p:cNvSpPr txBox="1"/>
          <p:nvPr/>
        </p:nvSpPr>
        <p:spPr>
          <a:xfrm>
            <a:off x="740353" y="2472296"/>
            <a:ext cx="1055097" cy="25404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051">
                <a:hlinkClick r:id="rId9" action="ppaction://hlinksldjump"/>
              </a:rPr>
              <a:t>R</a:t>
            </a:r>
            <a:r>
              <a:rPr lang="en-US" sz="1051"/>
              <a:t>.O. Select High</a:t>
            </a: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3EA9B8-B579-96EF-CDAF-36FF8450B37F}"/>
              </a:ext>
            </a:extLst>
          </p:cNvPr>
          <p:cNvSpPr txBox="1"/>
          <p:nvPr/>
        </p:nvSpPr>
        <p:spPr>
          <a:xfrm>
            <a:off x="654009" y="4502496"/>
            <a:ext cx="8659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Main CLK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B6F7E2-FAB4-B81D-F437-EE2AFFE3EB09}"/>
              </a:ext>
            </a:extLst>
          </p:cNvPr>
          <p:cNvGrpSpPr/>
          <p:nvPr/>
        </p:nvGrpSpPr>
        <p:grpSpPr>
          <a:xfrm>
            <a:off x="469311" y="3540429"/>
            <a:ext cx="1463040" cy="182880"/>
            <a:chOff x="9859776" y="1158931"/>
            <a:chExt cx="1463040" cy="182880"/>
          </a:xfrm>
        </p:grpSpPr>
        <p:sp>
          <p:nvSpPr>
            <p:cNvPr id="66" name="Rectangle 6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B180D3C-4935-6D3D-4B48-3614D27A84C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FBFD55-6567-C745-CDB7-04F0DD97B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E6C2494-335E-4D11-AC55-E3728820B70C}"/>
              </a:ext>
            </a:extLst>
          </p:cNvPr>
          <p:cNvGrpSpPr/>
          <p:nvPr/>
        </p:nvGrpSpPr>
        <p:grpSpPr>
          <a:xfrm>
            <a:off x="332408" y="2731469"/>
            <a:ext cx="1463040" cy="182880"/>
            <a:chOff x="9859776" y="1158931"/>
            <a:chExt cx="1463040" cy="182880"/>
          </a:xfrm>
        </p:grpSpPr>
        <p:sp>
          <p:nvSpPr>
            <p:cNvPr id="75" name="Rectangle 7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943E187-D669-18A3-E8C6-A7EF14B90AA9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BCE197-6A5B-7351-4CD0-4E3EB214D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431C9557-DFD6-5C46-99B7-F35FF3D9AF89}"/>
              </a:ext>
            </a:extLst>
          </p:cNvPr>
          <p:cNvSpPr txBox="1">
            <a:spLocks/>
          </p:cNvSpPr>
          <p:nvPr/>
        </p:nvSpPr>
        <p:spPr>
          <a:xfrm>
            <a:off x="9361051" y="65444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94</a:t>
            </a:fld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F2597B-8D93-1E00-7BDF-3FAFDD7C554E}"/>
              </a:ext>
            </a:extLst>
          </p:cNvPr>
          <p:cNvGrpSpPr/>
          <p:nvPr/>
        </p:nvGrpSpPr>
        <p:grpSpPr>
          <a:xfrm>
            <a:off x="469311" y="3337560"/>
            <a:ext cx="1463040" cy="182880"/>
            <a:chOff x="9859776" y="1158931"/>
            <a:chExt cx="1463040" cy="182880"/>
          </a:xfrm>
        </p:grpSpPr>
        <p:sp>
          <p:nvSpPr>
            <p:cNvPr id="4" name="Rectangle 3">
              <a:hlinkClick r:id="rId11" action="ppaction://hlinksldjump"/>
              <a:extLst>
                <a:ext uri="{FF2B5EF4-FFF2-40B4-BE49-F238E27FC236}">
                  <a16:creationId xmlns:a16="http://schemas.microsoft.com/office/drawing/2014/main" id="{9DA07C38-50EC-2B06-F98F-F1D6E7CFCBA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OpCode [7:6] Rd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B5C7EC-CCED-7E5B-E6B3-3F7359F33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2408726-8F3C-4D63-B0A5-CC8CCC6F4E70}"/>
              </a:ext>
            </a:extLst>
          </p:cNvPr>
          <p:cNvSpPr/>
          <p:nvPr/>
        </p:nvSpPr>
        <p:spPr>
          <a:xfrm>
            <a:off x="5242347" y="4362221"/>
            <a:ext cx="304800" cy="175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842BFB-FD3A-421E-ADE3-027CA9EC7517}"/>
              </a:ext>
            </a:extLst>
          </p:cNvPr>
          <p:cNvSpPr/>
          <p:nvPr/>
        </p:nvSpPr>
        <p:spPr>
          <a:xfrm>
            <a:off x="5594008" y="2423223"/>
            <a:ext cx="197163" cy="29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E3AC3-0156-4ED6-A3EC-DC4F900602DB}"/>
              </a:ext>
            </a:extLst>
          </p:cNvPr>
          <p:cNvSpPr/>
          <p:nvPr/>
        </p:nvSpPr>
        <p:spPr>
          <a:xfrm>
            <a:off x="5629088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891462-E653-4B1A-90BD-C5D8C8272DEC}"/>
              </a:ext>
            </a:extLst>
          </p:cNvPr>
          <p:cNvSpPr/>
          <p:nvPr/>
        </p:nvSpPr>
        <p:spPr>
          <a:xfrm>
            <a:off x="5948049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B95ECA-7F24-47BD-BB12-B9A639948174}"/>
              </a:ext>
            </a:extLst>
          </p:cNvPr>
          <p:cNvSpPr/>
          <p:nvPr/>
        </p:nvSpPr>
        <p:spPr>
          <a:xfrm>
            <a:off x="6267012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556CB9-1D2A-481E-A19E-AE5A87865CDF}"/>
              </a:ext>
            </a:extLst>
          </p:cNvPr>
          <p:cNvSpPr/>
          <p:nvPr/>
        </p:nvSpPr>
        <p:spPr>
          <a:xfrm>
            <a:off x="6585973" y="4339189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70D5-66A6-486F-AAC1-F2CD9895DBA4}"/>
              </a:ext>
            </a:extLst>
          </p:cNvPr>
          <p:cNvSpPr/>
          <p:nvPr/>
        </p:nvSpPr>
        <p:spPr>
          <a:xfrm>
            <a:off x="5947028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B262646-A44B-4823-9AC7-CD8C29231D4C}"/>
              </a:ext>
            </a:extLst>
          </p:cNvPr>
          <p:cNvSpPr/>
          <p:nvPr/>
        </p:nvSpPr>
        <p:spPr>
          <a:xfrm>
            <a:off x="6265989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40C0B-2215-4F0D-99F9-6685DF8679F3}"/>
              </a:ext>
            </a:extLst>
          </p:cNvPr>
          <p:cNvSpPr/>
          <p:nvPr/>
        </p:nvSpPr>
        <p:spPr>
          <a:xfrm>
            <a:off x="6584952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0BC8D7-E2F3-4E48-9504-6A8EFDE25E0A}"/>
              </a:ext>
            </a:extLst>
          </p:cNvPr>
          <p:cNvSpPr/>
          <p:nvPr/>
        </p:nvSpPr>
        <p:spPr>
          <a:xfrm>
            <a:off x="6903913" y="2463132"/>
            <a:ext cx="127003" cy="24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071D2-0B34-4C52-9904-A6C8EB755657}"/>
              </a:ext>
            </a:extLst>
          </p:cNvPr>
          <p:cNvSpPr/>
          <p:nvPr/>
        </p:nvSpPr>
        <p:spPr>
          <a:xfrm>
            <a:off x="7108091" y="2358186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B7795-5C56-49FA-8EDF-68422CCB782D}"/>
              </a:ext>
            </a:extLst>
          </p:cNvPr>
          <p:cNvSpPr/>
          <p:nvPr/>
        </p:nvSpPr>
        <p:spPr>
          <a:xfrm>
            <a:off x="6815015" y="4276870"/>
            <a:ext cx="304800" cy="255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ADA86-D5F0-4031-22B4-1A4D61FC6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27" y="457200"/>
            <a:ext cx="3840480" cy="457200"/>
          </a:xfrm>
        </p:spPr>
        <p:txBody>
          <a:bodyPr/>
          <a:lstStyle/>
          <a:p>
            <a:r>
              <a:rPr lang="en-US"/>
              <a:t>Register Out (RO) Select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921FA-B972-4867-BD23-75C16F193495}"/>
              </a:ext>
            </a:extLst>
          </p:cNvPr>
          <p:cNvGrpSpPr/>
          <p:nvPr/>
        </p:nvGrpSpPr>
        <p:grpSpPr>
          <a:xfrm>
            <a:off x="4723119" y="2063134"/>
            <a:ext cx="3390900" cy="2876551"/>
            <a:chOff x="4723118" y="2063133"/>
            <a:chExt cx="3390900" cy="2876550"/>
          </a:xfrm>
        </p:grpSpPr>
        <p:pic>
          <p:nvPicPr>
            <p:cNvPr id="1026" name="Picture 2" descr="74HC153 ( Dual 4-input Multiplexer) – Future Electronics Egypt">
              <a:extLst>
                <a:ext uri="{FF2B5EF4-FFF2-40B4-BE49-F238E27FC236}">
                  <a16:creationId xmlns:a16="http://schemas.microsoft.com/office/drawing/2014/main" id="{9D1CA221-C151-4C88-A50A-00CBCA8B9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80293" y="1805958"/>
              <a:ext cx="28765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F5E05F-6C74-49DA-BC3E-E4F34FF49762}"/>
                </a:ext>
              </a:extLst>
            </p:cNvPr>
            <p:cNvSpPr txBox="1"/>
            <p:nvPr/>
          </p:nvSpPr>
          <p:spPr>
            <a:xfrm>
              <a:off x="5884509" y="2967335"/>
              <a:ext cx="1061431" cy="92333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74HC153</a:t>
              </a:r>
            </a:p>
            <a:p>
              <a:r>
                <a:rPr lang="en-US"/>
                <a:t>Dual </a:t>
              </a:r>
            </a:p>
            <a:p>
              <a:r>
                <a:rPr lang="en-US"/>
                <a:t>4:1 MUX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29977F3-12C1-4E86-9B33-54867C51DDA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80114" y="4532399"/>
            <a:ext cx="4087303" cy="407285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2266344-A1A7-41B1-A770-F0BD7F7738A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2880114" y="2052204"/>
            <a:ext cx="4380377" cy="305981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B4A250-12FC-473F-BF46-B676B815FCF7}"/>
              </a:ext>
            </a:extLst>
          </p:cNvPr>
          <p:cNvSpPr txBox="1"/>
          <p:nvPr/>
        </p:nvSpPr>
        <p:spPr>
          <a:xfrm>
            <a:off x="685553" y="1080107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OpCode[12]: Rs1 Low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419FC1-311E-4F7C-AF42-083C10DF3470}"/>
              </a:ext>
            </a:extLst>
          </p:cNvPr>
          <p:cNvSpPr txBox="1"/>
          <p:nvPr/>
        </p:nvSpPr>
        <p:spPr>
          <a:xfrm>
            <a:off x="685553" y="5605643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OpCode[15]: Rs2 High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D4AB2B-359D-4DE2-9AE9-B1BC19F6D7C9}"/>
              </a:ext>
            </a:extLst>
          </p:cNvPr>
          <p:cNvCxnSpPr>
            <a:cxnSpLocks/>
            <a:stCxn id="59" idx="3"/>
            <a:endCxn id="19" idx="0"/>
          </p:cNvCxnSpPr>
          <p:nvPr/>
        </p:nvCxnSpPr>
        <p:spPr>
          <a:xfrm>
            <a:off x="2880113" y="1233996"/>
            <a:ext cx="3130417" cy="122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5F89D96-5B93-4DCE-88E5-D0285F30D65E}"/>
              </a:ext>
            </a:extLst>
          </p:cNvPr>
          <p:cNvSpPr txBox="1"/>
          <p:nvPr/>
        </p:nvSpPr>
        <p:spPr>
          <a:xfrm>
            <a:off x="685553" y="5195719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OpCode[13]: Rs1 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12344B-840D-4AFC-ABD2-43FF3B497CA6}"/>
              </a:ext>
            </a:extLst>
          </p:cNvPr>
          <p:cNvSpPr txBox="1"/>
          <p:nvPr/>
        </p:nvSpPr>
        <p:spPr>
          <a:xfrm>
            <a:off x="685553" y="1489211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OpCode[14]: Rs2 Low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E6E54F6-43EE-4CB7-BE19-BE7E3F423EFB}"/>
              </a:ext>
            </a:extLst>
          </p:cNvPr>
          <p:cNvCxnSpPr>
            <a:cxnSpLocks/>
            <a:stCxn id="73" idx="3"/>
            <a:endCxn id="64" idx="0"/>
          </p:cNvCxnSpPr>
          <p:nvPr/>
        </p:nvCxnSpPr>
        <p:spPr>
          <a:xfrm>
            <a:off x="2880113" y="1643100"/>
            <a:ext cx="3449378" cy="8200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BE08672-B05F-4400-8686-D1813EE74C46}"/>
              </a:ext>
            </a:extLst>
          </p:cNvPr>
          <p:cNvSpPr txBox="1"/>
          <p:nvPr/>
        </p:nvSpPr>
        <p:spPr>
          <a:xfrm>
            <a:off x="685553" y="671002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OpCode[6]: Rd Low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8290B-17CE-4FA0-B024-C43B929456F8}"/>
              </a:ext>
            </a:extLst>
          </p:cNvPr>
          <p:cNvSpPr txBox="1"/>
          <p:nvPr/>
        </p:nvSpPr>
        <p:spPr>
          <a:xfrm>
            <a:off x="685553" y="6015568"/>
            <a:ext cx="21945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OpCode[7]: Rd High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9D770B67-1958-4A75-97AF-4DEDCB66334F}"/>
              </a:ext>
            </a:extLst>
          </p:cNvPr>
          <p:cNvCxnSpPr>
            <a:cxnSpLocks/>
            <a:stCxn id="78" idx="3"/>
            <a:endCxn id="65" idx="0"/>
          </p:cNvCxnSpPr>
          <p:nvPr/>
        </p:nvCxnSpPr>
        <p:spPr>
          <a:xfrm>
            <a:off x="2880113" y="824891"/>
            <a:ext cx="3768341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FAD871F-AED3-4304-A03A-B1F77D4074DE}"/>
              </a:ext>
            </a:extLst>
          </p:cNvPr>
          <p:cNvCxnSpPr>
            <a:cxnSpLocks/>
            <a:stCxn id="78" idx="3"/>
            <a:endCxn id="66" idx="0"/>
          </p:cNvCxnSpPr>
          <p:nvPr/>
        </p:nvCxnSpPr>
        <p:spPr>
          <a:xfrm>
            <a:off x="2880113" y="824891"/>
            <a:ext cx="4087302" cy="16382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C93FCB2-215B-4011-9AB2-1ADCF7F90B85}"/>
              </a:ext>
            </a:extLst>
          </p:cNvPr>
          <p:cNvCxnSpPr>
            <a:cxnSpLocks/>
            <a:stCxn id="72" idx="3"/>
            <a:endCxn id="67" idx="2"/>
          </p:cNvCxnSpPr>
          <p:nvPr/>
        </p:nvCxnSpPr>
        <p:spPr>
          <a:xfrm flipV="1">
            <a:off x="2880113" y="4579773"/>
            <a:ext cx="2812477" cy="769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19224A3D-EA33-40DA-9834-7D56FC3198B5}"/>
              </a:ext>
            </a:extLst>
          </p:cNvPr>
          <p:cNvCxnSpPr>
            <a:cxnSpLocks/>
            <a:stCxn id="60" idx="3"/>
            <a:endCxn id="68" idx="2"/>
          </p:cNvCxnSpPr>
          <p:nvPr/>
        </p:nvCxnSpPr>
        <p:spPr>
          <a:xfrm flipV="1">
            <a:off x="2880113" y="4579773"/>
            <a:ext cx="3131438" cy="1179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8B1E2A-F5A7-4D1F-9FDB-31EB2A15C22B}"/>
              </a:ext>
            </a:extLst>
          </p:cNvPr>
          <p:cNvCxnSpPr>
            <a:cxnSpLocks/>
            <a:stCxn id="79" idx="3"/>
            <a:endCxn id="69" idx="2"/>
          </p:cNvCxnSpPr>
          <p:nvPr/>
        </p:nvCxnSpPr>
        <p:spPr>
          <a:xfrm flipV="1">
            <a:off x="2880113" y="4579773"/>
            <a:ext cx="3450401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EC648A7-AE63-4951-AEB1-914676B693AE}"/>
              </a:ext>
            </a:extLst>
          </p:cNvPr>
          <p:cNvCxnSpPr>
            <a:cxnSpLocks/>
            <a:stCxn id="79" idx="3"/>
            <a:endCxn id="70" idx="2"/>
          </p:cNvCxnSpPr>
          <p:nvPr/>
        </p:nvCxnSpPr>
        <p:spPr>
          <a:xfrm flipV="1">
            <a:off x="2880113" y="4579773"/>
            <a:ext cx="3769362" cy="15896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AAD6AA1-435A-4C86-8E9C-0416F5717577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7545637" y="11836"/>
            <a:ext cx="558340" cy="42644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9F931F22-798C-48DB-9424-EAA93EDF2079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7375769" y="2556679"/>
            <a:ext cx="600232" cy="45622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3D4F1E87-EA5F-4285-B119-F512919CFDFD}"/>
              </a:ext>
            </a:extLst>
          </p:cNvPr>
          <p:cNvSpPr txBox="1"/>
          <p:nvPr/>
        </p:nvSpPr>
        <p:spPr>
          <a:xfrm>
            <a:off x="9513862" y="1602870"/>
            <a:ext cx="1029449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Low</a:t>
            </a:r>
          </a:p>
        </p:txBody>
      </p:sp>
      <p:sp>
        <p:nvSpPr>
          <p:cNvPr id="114" name="TextBox 113">
            <a:hlinkClick r:id="rId4" action="ppaction://hlinksldjump"/>
            <a:extLst>
              <a:ext uri="{FF2B5EF4-FFF2-40B4-BE49-F238E27FC236}">
                <a16:creationId xmlns:a16="http://schemas.microsoft.com/office/drawing/2014/main" id="{41C5B3A6-586F-4DAD-B01A-DC7830204919}"/>
              </a:ext>
            </a:extLst>
          </p:cNvPr>
          <p:cNvSpPr txBox="1"/>
          <p:nvPr/>
        </p:nvSpPr>
        <p:spPr>
          <a:xfrm>
            <a:off x="9513862" y="4772376"/>
            <a:ext cx="1055097" cy="254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/>
              <a:t>R.O. Select High</a:t>
            </a:r>
          </a:p>
        </p:txBody>
      </p:sp>
      <p:sp>
        <p:nvSpPr>
          <p:cNvPr id="44" name="Rectangle 43">
            <a:hlinkClick r:id="rId5" action="ppaction://hlinksldjump"/>
            <a:extLst>
              <a:ext uri="{FF2B5EF4-FFF2-40B4-BE49-F238E27FC236}">
                <a16:creationId xmlns:a16="http://schemas.microsoft.com/office/drawing/2014/main" id="{FFB5738A-D727-974D-FA81-45F9A212C781}"/>
              </a:ext>
            </a:extLst>
          </p:cNvPr>
          <p:cNvSpPr/>
          <p:nvPr/>
        </p:nvSpPr>
        <p:spPr>
          <a:xfrm>
            <a:off x="1412905" y="48355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45" name="Rectangle 44">
            <a:hlinkClick r:id="rId5" action="ppaction://hlinksldjump"/>
            <a:extLst>
              <a:ext uri="{FF2B5EF4-FFF2-40B4-BE49-F238E27FC236}">
                <a16:creationId xmlns:a16="http://schemas.microsoft.com/office/drawing/2014/main" id="{BD7F4332-11E2-8A83-8029-71F7190025E5}"/>
              </a:ext>
            </a:extLst>
          </p:cNvPr>
          <p:cNvSpPr/>
          <p:nvPr/>
        </p:nvSpPr>
        <p:spPr>
          <a:xfrm>
            <a:off x="1412905" y="19611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40" name="Arrow: Right 39">
            <a:hlinkClick r:id="rId6" action="ppaction://hlinksldjump"/>
            <a:extLst>
              <a:ext uri="{FF2B5EF4-FFF2-40B4-BE49-F238E27FC236}">
                <a16:creationId xmlns:a16="http://schemas.microsoft.com/office/drawing/2014/main" id="{07693BED-12B7-A8BA-0C7D-DACF7E5577A6}"/>
              </a:ext>
            </a:extLst>
          </p:cNvPr>
          <p:cNvSpPr/>
          <p:nvPr/>
        </p:nvSpPr>
        <p:spPr>
          <a:xfrm>
            <a:off x="43461" y="2144054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[7:6]</a:t>
            </a:r>
          </a:p>
        </p:txBody>
      </p:sp>
      <p:sp>
        <p:nvSpPr>
          <p:cNvPr id="41" name="Arrow: Right 40">
            <a:hlinkClick r:id="rId6" action="ppaction://hlinksldjump"/>
            <a:extLst>
              <a:ext uri="{FF2B5EF4-FFF2-40B4-BE49-F238E27FC236}">
                <a16:creationId xmlns:a16="http://schemas.microsoft.com/office/drawing/2014/main" id="{F2BBE60A-4EA6-D510-92E4-4E3CE1749D44}"/>
              </a:ext>
            </a:extLst>
          </p:cNvPr>
          <p:cNvSpPr/>
          <p:nvPr/>
        </p:nvSpPr>
        <p:spPr>
          <a:xfrm>
            <a:off x="43461" y="3456605"/>
            <a:ext cx="731520" cy="755881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OpCode</a:t>
            </a:r>
          </a:p>
          <a:p>
            <a:pPr algn="ctr"/>
            <a:r>
              <a:rPr lang="en-US" sz="1200"/>
              <a:t>[15:12]</a:t>
            </a:r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36BC6ED-D9BB-2BAC-36DE-E36E7E971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B9C3208-1C94-9DEE-07F4-32740E073293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95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F325-4959-471C-976D-295965595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02E6A-22AD-4FEA-94B9-3359A7D41065}"/>
              </a:ext>
            </a:extLst>
          </p:cNvPr>
          <p:cNvGrpSpPr/>
          <p:nvPr/>
        </p:nvGrpSpPr>
        <p:grpSpPr>
          <a:xfrm>
            <a:off x="4097669" y="1381788"/>
            <a:ext cx="3385907" cy="2312776"/>
            <a:chOff x="1824396" y="1716917"/>
            <a:chExt cx="4271604" cy="2914650"/>
          </a:xfrm>
        </p:grpSpPr>
        <p:pic>
          <p:nvPicPr>
            <p:cNvPr id="1026" name="Picture 2" descr="50% duty cycle astable oscillator">
              <a:extLst>
                <a:ext uri="{FF2B5EF4-FFF2-40B4-BE49-F238E27FC236}">
                  <a16:creationId xmlns:a16="http://schemas.microsoft.com/office/drawing/2014/main" id="{A3ECFF7A-BF1F-4176-983B-612B7C7D3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1716917"/>
              <a:ext cx="4067175" cy="291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D6191-CB39-467C-976A-5D6F57158B4A}"/>
                </a:ext>
              </a:extLst>
            </p:cNvPr>
            <p:cNvSpPr txBox="1"/>
            <p:nvPr/>
          </p:nvSpPr>
          <p:spPr>
            <a:xfrm>
              <a:off x="1824396" y="2713791"/>
              <a:ext cx="412751" cy="2327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/>
                <a:t>220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B2D1A1-775B-413F-9F21-42B3584D8583}"/>
              </a:ext>
            </a:extLst>
          </p:cNvPr>
          <p:cNvSpPr txBox="1"/>
          <p:nvPr/>
        </p:nvSpPr>
        <p:spPr>
          <a:xfrm>
            <a:off x="4149193" y="3556805"/>
            <a:ext cx="502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0.1uF</a:t>
            </a:r>
          </a:p>
          <a:p>
            <a:r>
              <a:rPr lang="en-US" sz="1100"/>
              <a:t>Or </a:t>
            </a:r>
          </a:p>
          <a:p>
            <a:r>
              <a:rPr lang="en-US" sz="1100"/>
              <a:t>10uF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21E29-B7B0-493E-8307-F1914903709A}"/>
              </a:ext>
            </a:extLst>
          </p:cNvPr>
          <p:cNvSpPr/>
          <p:nvPr/>
        </p:nvSpPr>
        <p:spPr>
          <a:xfrm>
            <a:off x="4582332" y="2747931"/>
            <a:ext cx="318443" cy="24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96A2A9-BD0C-4959-B611-26E3E0992C92}"/>
              </a:ext>
            </a:extLst>
          </p:cNvPr>
          <p:cNvCxnSpPr>
            <a:cxnSpLocks/>
          </p:cNvCxnSpPr>
          <p:nvPr/>
        </p:nvCxnSpPr>
        <p:spPr>
          <a:xfrm>
            <a:off x="4682415" y="2573924"/>
            <a:ext cx="0" cy="5117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AB0A6E-C840-4D51-A484-374DB8B5B0B0}"/>
              </a:ext>
            </a:extLst>
          </p:cNvPr>
          <p:cNvSpPr/>
          <p:nvPr/>
        </p:nvSpPr>
        <p:spPr>
          <a:xfrm>
            <a:off x="4835828" y="1611401"/>
            <a:ext cx="216403" cy="140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1F815-ED35-4B63-964E-192E8F7AEF4A}"/>
              </a:ext>
            </a:extLst>
          </p:cNvPr>
          <p:cNvCxnSpPr>
            <a:cxnSpLocks/>
          </p:cNvCxnSpPr>
          <p:nvPr/>
        </p:nvCxnSpPr>
        <p:spPr>
          <a:xfrm>
            <a:off x="4154559" y="2876451"/>
            <a:ext cx="1014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7953591-D507-4414-927A-C9CA0629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80743" y="2281731"/>
            <a:ext cx="497528" cy="74022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C8BFC8-BA7B-4CDD-BFAC-A570F2D9DF1C}"/>
              </a:ext>
            </a:extLst>
          </p:cNvPr>
          <p:cNvCxnSpPr>
            <a:cxnSpLocks/>
          </p:cNvCxnSpPr>
          <p:nvPr/>
        </p:nvCxnSpPr>
        <p:spPr>
          <a:xfrm>
            <a:off x="2868300" y="1715305"/>
            <a:ext cx="24076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6E7EC9E-C1DE-4CC9-BC4C-C6518D0759A7}"/>
              </a:ext>
            </a:extLst>
          </p:cNvPr>
          <p:cNvSpPr txBox="1"/>
          <p:nvPr/>
        </p:nvSpPr>
        <p:spPr>
          <a:xfrm>
            <a:off x="5979202" y="1407529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100</a:t>
            </a:r>
            <a:r>
              <a:rPr lang="el-GR" sz="1400"/>
              <a:t>Ω</a:t>
            </a:r>
            <a:endParaRPr lang="en-US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B6A58-6CEA-4F68-AEAC-C8091FBB04A1}"/>
              </a:ext>
            </a:extLst>
          </p:cNvPr>
          <p:cNvSpPr txBox="1"/>
          <p:nvPr/>
        </p:nvSpPr>
        <p:spPr>
          <a:xfrm>
            <a:off x="2895593" y="221904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9.3k</a:t>
            </a:r>
            <a:r>
              <a:rPr lang="el-GR" sz="1400"/>
              <a:t>Ω</a:t>
            </a:r>
            <a:endParaRPr lang="en-US" sz="14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309A0E1-9BCA-4266-9556-EFED913F1AFE}"/>
              </a:ext>
            </a:extLst>
          </p:cNvPr>
          <p:cNvCxnSpPr>
            <a:cxnSpLocks/>
          </p:cNvCxnSpPr>
          <p:nvPr/>
        </p:nvCxnSpPr>
        <p:spPr>
          <a:xfrm>
            <a:off x="2859395" y="1715306"/>
            <a:ext cx="6028" cy="1028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69C70-D93A-4B19-9B3E-A339004411B1}"/>
              </a:ext>
            </a:extLst>
          </p:cNvPr>
          <p:cNvCxnSpPr>
            <a:cxnSpLocks/>
          </p:cNvCxnSpPr>
          <p:nvPr/>
        </p:nvCxnSpPr>
        <p:spPr>
          <a:xfrm>
            <a:off x="3496925" y="2756720"/>
            <a:ext cx="666875" cy="119731"/>
          </a:xfrm>
          <a:prstGeom prst="line">
            <a:avLst/>
          </a:prstGeom>
          <a:ln>
            <a:head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9" name="Table 1039">
            <a:extLst>
              <a:ext uri="{FF2B5EF4-FFF2-40B4-BE49-F238E27FC236}">
                <a16:creationId xmlns:a16="http://schemas.microsoft.com/office/drawing/2014/main" id="{54DAC0DE-BE5A-45E3-9394-012C951D1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49508"/>
              </p:ext>
            </p:extLst>
          </p:nvPr>
        </p:nvGraphicFramePr>
        <p:xfrm>
          <a:off x="8525302" y="280472"/>
          <a:ext cx="351202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675">
                  <a:extLst>
                    <a:ext uri="{9D8B030D-6E8A-4147-A177-3AD203B41FA5}">
                      <a16:colId xmlns:a16="http://schemas.microsoft.com/office/drawing/2014/main" val="1024278149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203658192"/>
                    </a:ext>
                  </a:extLst>
                </a:gridCol>
                <a:gridCol w="1170675">
                  <a:extLst>
                    <a:ext uri="{9D8B030D-6E8A-4147-A177-3AD203B41FA5}">
                      <a16:colId xmlns:a16="http://schemas.microsoft.com/office/drawing/2014/main" val="3275322668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9622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0.01uF (103)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5KHz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/>
                        <a:t>420KHz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62155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R2=100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3075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r>
                        <a:rPr lang="en-US" sz="1500"/>
                        <a:t>Rpin5=10K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33657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40EB74ED-D30C-4C82-89F8-553E3EA1FC8E}"/>
              </a:ext>
            </a:extLst>
          </p:cNvPr>
          <p:cNvSpPr txBox="1"/>
          <p:nvPr/>
        </p:nvSpPr>
        <p:spPr>
          <a:xfrm>
            <a:off x="5274345" y="330215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50FE53-A2B5-4E2D-896A-F6AD05014F28}"/>
              </a:ext>
            </a:extLst>
          </p:cNvPr>
          <p:cNvSpPr txBox="1"/>
          <p:nvPr/>
        </p:nvSpPr>
        <p:spPr>
          <a:xfrm>
            <a:off x="4280143" y="25381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pic>
        <p:nvPicPr>
          <p:cNvPr id="4" name="Picture 2" descr="555 Timer Tutorial - The Monostable Multivibrator">
            <a:extLst>
              <a:ext uri="{FF2B5EF4-FFF2-40B4-BE49-F238E27FC236}">
                <a16:creationId xmlns:a16="http://schemas.microsoft.com/office/drawing/2014/main" id="{75083809-154A-8B31-459A-8D52DFA4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85" y="3738929"/>
            <a:ext cx="4114599" cy="3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86B098DF-6361-4E5A-98CF-2B9C0F7A9272}"/>
              </a:ext>
            </a:extLst>
          </p:cNvPr>
          <p:cNvSpPr txBox="1"/>
          <p:nvPr/>
        </p:nvSpPr>
        <p:spPr>
          <a:xfrm>
            <a:off x="2693159" y="5911374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Single Step</a:t>
            </a:r>
          </a:p>
          <a:p>
            <a:r>
              <a:rPr lang="en-US" sz="1400"/>
              <a:t>(Yellow wire)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C41745-66AD-A365-31E2-85802A2D2C75}"/>
              </a:ext>
            </a:extLst>
          </p:cNvPr>
          <p:cNvCxnSpPr/>
          <p:nvPr/>
        </p:nvCxnSpPr>
        <p:spPr>
          <a:xfrm>
            <a:off x="7483575" y="2743383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6F107D-007A-8099-0BF6-F252A3F47D0A}"/>
              </a:ext>
            </a:extLst>
          </p:cNvPr>
          <p:cNvCxnSpPr/>
          <p:nvPr/>
        </p:nvCxnSpPr>
        <p:spPr>
          <a:xfrm>
            <a:off x="7284950" y="5335628"/>
            <a:ext cx="975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042D63-9204-AA1F-528B-A1277DED8F00}"/>
              </a:ext>
            </a:extLst>
          </p:cNvPr>
          <p:cNvSpPr txBox="1"/>
          <p:nvPr/>
        </p:nvSpPr>
        <p:spPr>
          <a:xfrm>
            <a:off x="8322267" y="518174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655F30-8A60-405A-CAA6-D36889C5681C}"/>
              </a:ext>
            </a:extLst>
          </p:cNvPr>
          <p:cNvSpPr txBox="1"/>
          <p:nvPr/>
        </p:nvSpPr>
        <p:spPr>
          <a:xfrm>
            <a:off x="8459284" y="2561280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7908C6-97FD-4F66-9F2B-FEE655F6C528}"/>
              </a:ext>
            </a:extLst>
          </p:cNvPr>
          <p:cNvSpPr/>
          <p:nvPr/>
        </p:nvSpPr>
        <p:spPr>
          <a:xfrm>
            <a:off x="4641652" y="28325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F596BB-9367-C0A9-F3C7-BB4D6D43CE47}"/>
              </a:ext>
            </a:extLst>
          </p:cNvPr>
          <p:cNvSpPr/>
          <p:nvPr/>
        </p:nvSpPr>
        <p:spPr>
          <a:xfrm>
            <a:off x="4641652" y="2984974"/>
            <a:ext cx="89211" cy="8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14CB1-89FF-573A-7E67-21382ED6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984" y="3248107"/>
            <a:ext cx="150176" cy="361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256651-26D9-BD2C-50D5-7C37ADDE41C5}"/>
              </a:ext>
            </a:extLst>
          </p:cNvPr>
          <p:cNvSpPr txBox="1"/>
          <p:nvPr/>
        </p:nvSpPr>
        <p:spPr>
          <a:xfrm rot="16200000">
            <a:off x="4644677" y="330992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10K</a:t>
            </a:r>
            <a:r>
              <a:rPr lang="el-GR" sz="1200"/>
              <a:t>Ω</a:t>
            </a:r>
            <a:endParaRPr lang="en-US" sz="1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A19C8E-A580-B396-10D9-D5333CC21061}"/>
              </a:ext>
            </a:extLst>
          </p:cNvPr>
          <p:cNvCxnSpPr>
            <a:cxnSpLocks/>
          </p:cNvCxnSpPr>
          <p:nvPr/>
        </p:nvCxnSpPr>
        <p:spPr>
          <a:xfrm>
            <a:off x="5030447" y="3267044"/>
            <a:ext cx="274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72271AF-9030-28BB-EE5D-5BA0144EAA61}"/>
              </a:ext>
            </a:extLst>
          </p:cNvPr>
          <p:cNvSpPr/>
          <p:nvPr/>
        </p:nvSpPr>
        <p:spPr>
          <a:xfrm>
            <a:off x="46970" y="2816586"/>
            <a:ext cx="3099357" cy="1873405"/>
          </a:xfrm>
          <a:prstGeom prst="wedgeRoundRectCallout">
            <a:avLst>
              <a:gd name="adj1" fmla="val 101733"/>
              <a:gd name="adj2" fmla="val -1151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u="sng"/>
              <a:t>R on pin 5:</a:t>
            </a:r>
          </a:p>
          <a:p>
            <a:r>
              <a:rPr lang="en-US" sz="1000"/>
              <a:t>The design of using </a:t>
            </a:r>
            <a:r>
              <a:rPr lang="en-US" sz="1000" err="1"/>
              <a:t>Vout</a:t>
            </a:r>
            <a:r>
              <a:rPr lang="en-US" sz="1000"/>
              <a:t> as power for charging C1 generates 50% duty cycle only if </a:t>
            </a:r>
            <a:r>
              <a:rPr lang="en-US" sz="1000" err="1"/>
              <a:t>Vout</a:t>
            </a:r>
            <a:r>
              <a:rPr lang="en-US" sz="1000"/>
              <a:t>==</a:t>
            </a:r>
            <a:r>
              <a:rPr lang="en-US" sz="1000" err="1"/>
              <a:t>Vcc</a:t>
            </a:r>
            <a:r>
              <a:rPr lang="en-US" sz="1000"/>
              <a:t>. In reality, it is lower and the capacitor takes more time to reach the higher trigger point and duty cycle without it is only 33%.</a:t>
            </a:r>
          </a:p>
          <a:p>
            <a:r>
              <a:rPr lang="en-US" sz="1000"/>
              <a:t>With 10K on pin 5, both  triggering points become lower, closer to 1/3 and 2/3 of </a:t>
            </a:r>
            <a:r>
              <a:rPr lang="en-US" sz="1000" err="1"/>
              <a:t>Vout</a:t>
            </a:r>
            <a:r>
              <a:rPr lang="en-US" sz="1000"/>
              <a:t> (instead of </a:t>
            </a:r>
            <a:r>
              <a:rPr lang="en-US" sz="1000" err="1"/>
              <a:t>Vcc</a:t>
            </a:r>
            <a:r>
              <a:rPr lang="en-US" sz="1000"/>
              <a:t>). That provides 50% duty </a:t>
            </a:r>
            <a:r>
              <a:rPr lang="en-US" sz="1000" err="1"/>
              <a:t>cicle,also</a:t>
            </a:r>
            <a:r>
              <a:rPr lang="en-US" sz="1000"/>
              <a:t> increase the frequency because the distance between the points is smaller (increasing the max frequency of this design from 250hHz to 420kHz) </a:t>
            </a:r>
          </a:p>
        </p:txBody>
      </p:sp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7ADB074-8D27-35B3-6F57-1AA16E4E4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7E088F-3479-F490-72DF-B3AA127B6ACA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96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B5FF5-F178-E2F4-AF11-468D75A35BB1}"/>
              </a:ext>
            </a:extLst>
          </p:cNvPr>
          <p:cNvGrpSpPr/>
          <p:nvPr/>
        </p:nvGrpSpPr>
        <p:grpSpPr>
          <a:xfrm>
            <a:off x="2644080" y="1247406"/>
            <a:ext cx="2537085" cy="3480628"/>
            <a:chOff x="5173899" y="2163970"/>
            <a:chExt cx="2537085" cy="34806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AD962D-D1E3-CA7D-6DA0-DBA99136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899" y="2163970"/>
              <a:ext cx="2537085" cy="3480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5D90A-7743-022F-C61A-576A0EE216AC}"/>
                </a:ext>
              </a:extLst>
            </p:cNvPr>
            <p:cNvSpPr txBox="1"/>
            <p:nvPr/>
          </p:nvSpPr>
          <p:spPr>
            <a:xfrm>
              <a:off x="6096000" y="3593685"/>
              <a:ext cx="108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74LS76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410501-3753-888C-6A4E-DCCB6BE51BDF}"/>
              </a:ext>
            </a:extLst>
          </p:cNvPr>
          <p:cNvSpPr txBox="1"/>
          <p:nvPr/>
        </p:nvSpPr>
        <p:spPr>
          <a:xfrm>
            <a:off x="1218919" y="2833832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D94467CC-CB2B-A44E-90BC-6CF06B902578}"/>
              </a:ext>
            </a:extLst>
          </p:cNvPr>
          <p:cNvSpPr txBox="1"/>
          <p:nvPr/>
        </p:nvSpPr>
        <p:spPr>
          <a:xfrm>
            <a:off x="989689" y="4574145"/>
            <a:ext cx="13211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Op Code 1: BRK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D213837-50FD-854A-4D89-CFFB612CCFB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310885" y="4308401"/>
            <a:ext cx="1646770" cy="41963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B9473-EE4A-26B5-764D-CA9E3EBFB4AD}"/>
              </a:ext>
            </a:extLst>
          </p:cNvPr>
          <p:cNvSpPr txBox="1"/>
          <p:nvPr/>
        </p:nvSpPr>
        <p:spPr>
          <a:xfrm>
            <a:off x="1721555" y="1528468"/>
            <a:ext cx="5893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D08A02-914A-5184-E75A-3FAAAAC6C5F1}"/>
              </a:ext>
            </a:extLst>
          </p:cNvPr>
          <p:cNvCxnSpPr>
            <a:cxnSpLocks/>
          </p:cNvCxnSpPr>
          <p:nvPr/>
        </p:nvCxnSpPr>
        <p:spPr>
          <a:xfrm>
            <a:off x="2325553" y="1672511"/>
            <a:ext cx="1632103" cy="24983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09A12-DF6F-0A74-F810-F0DF692803CC}"/>
              </a:ext>
            </a:extLst>
          </p:cNvPr>
          <p:cNvSpPr txBox="1"/>
          <p:nvPr/>
        </p:nvSpPr>
        <p:spPr>
          <a:xfrm>
            <a:off x="1254317" y="2211430"/>
            <a:ext cx="10524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BRK Button </a:t>
            </a:r>
          </a:p>
          <a:p>
            <a:r>
              <a:rPr lang="en-US" sz="1400"/>
              <a:t>(Purple)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BF3D6-1B71-4A41-E3BE-D00B4F1548D6}"/>
              </a:ext>
            </a:extLst>
          </p:cNvPr>
          <p:cNvSpPr txBox="1"/>
          <p:nvPr/>
        </p:nvSpPr>
        <p:spPr>
          <a:xfrm>
            <a:off x="1220835" y="3273544"/>
            <a:ext cx="111325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Cont. Button</a:t>
            </a:r>
          </a:p>
          <a:p>
            <a:r>
              <a:rPr lang="en-US" sz="1400"/>
              <a:t>(Gray)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238C610-FB10-22A2-57AD-B109A7766D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4088" y="3535154"/>
            <a:ext cx="830718" cy="14831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36740B2-0197-4CF8-2D22-20F183F9974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06721" y="2473040"/>
            <a:ext cx="888381" cy="44932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BA8C38-CB62-DDB4-F9F3-9A7E2F0406D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310885" y="2987721"/>
            <a:ext cx="830719" cy="132753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A45FE57-CE87-8C91-21E2-EF630FDE4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71729" y="2144137"/>
            <a:ext cx="778849" cy="6045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506EC7-FEC1-7CD5-24FA-F34177762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5790" t="23028" r="7330" b="48750"/>
          <a:stretch/>
        </p:blipFill>
        <p:spPr>
          <a:xfrm>
            <a:off x="6659332" y="3880467"/>
            <a:ext cx="778849" cy="604563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5E03782-0F6D-8254-2AEC-7D7CF537B04F}"/>
              </a:ext>
            </a:extLst>
          </p:cNvPr>
          <p:cNvCxnSpPr>
            <a:cxnSpLocks/>
          </p:cNvCxnSpPr>
          <p:nvPr/>
        </p:nvCxnSpPr>
        <p:spPr>
          <a:xfrm>
            <a:off x="4652755" y="2530661"/>
            <a:ext cx="2113104" cy="127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14A8326-F77E-8FEB-DE9A-A90AE66BCB91}"/>
              </a:ext>
            </a:extLst>
          </p:cNvPr>
          <p:cNvCxnSpPr/>
          <p:nvPr/>
        </p:nvCxnSpPr>
        <p:spPr>
          <a:xfrm>
            <a:off x="4789715" y="3664909"/>
            <a:ext cx="1882012" cy="4051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553DDD7-FACD-A797-C47E-488CB0094EAB}"/>
              </a:ext>
            </a:extLst>
          </p:cNvPr>
          <p:cNvSpPr txBox="1"/>
          <p:nvPr/>
        </p:nvSpPr>
        <p:spPr>
          <a:xfrm>
            <a:off x="4988211" y="1198970"/>
            <a:ext cx="7425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S.S. CLK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AF068-5AFF-5C3C-77AF-3E68291C81AB}"/>
              </a:ext>
            </a:extLst>
          </p:cNvPr>
          <p:cNvSpPr txBox="1"/>
          <p:nvPr/>
        </p:nvSpPr>
        <p:spPr>
          <a:xfrm>
            <a:off x="4388380" y="4574145"/>
            <a:ext cx="10919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Running CLK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B107775-044A-C423-1BC0-3D7C4779E1C3}"/>
              </a:ext>
            </a:extLst>
          </p:cNvPr>
          <p:cNvCxnSpPr>
            <a:stCxn id="40" idx="3"/>
          </p:cNvCxnSpPr>
          <p:nvPr/>
        </p:nvCxnSpPr>
        <p:spPr>
          <a:xfrm flipV="1">
            <a:off x="5480346" y="4243395"/>
            <a:ext cx="1285514" cy="48463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4D7E8B6-A483-06FA-3E58-93421918507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0722" y="1352859"/>
            <a:ext cx="1035137" cy="98552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40FA690-103B-0E4A-E30A-F5D1DF7B1509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450577" y="2446417"/>
            <a:ext cx="775723" cy="74107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514577-3E47-6ACE-9EA4-6B5B5DF33FFB}"/>
              </a:ext>
            </a:extLst>
          </p:cNvPr>
          <p:cNvSpPr/>
          <p:nvPr/>
        </p:nvSpPr>
        <p:spPr>
          <a:xfrm>
            <a:off x="8226299" y="3095939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E3B51B-C2C7-B058-F46B-1C26657FB1D6}"/>
              </a:ext>
            </a:extLst>
          </p:cNvPr>
          <p:cNvSpPr/>
          <p:nvPr/>
        </p:nvSpPr>
        <p:spPr>
          <a:xfrm>
            <a:off x="8201897" y="3291134"/>
            <a:ext cx="111028" cy="18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2C5C38-F5F9-5862-8FC5-58C535BCABF3}"/>
              </a:ext>
            </a:extLst>
          </p:cNvPr>
          <p:cNvCxnSpPr>
            <a:stCxn id="34" idx="3"/>
            <a:endCxn id="60" idx="1"/>
          </p:cNvCxnSpPr>
          <p:nvPr/>
        </p:nvCxnSpPr>
        <p:spPr>
          <a:xfrm flipV="1">
            <a:off x="7438180" y="3382688"/>
            <a:ext cx="763717" cy="8000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AB2C8A-23EA-7569-C090-676F022F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8028355" y="3017549"/>
            <a:ext cx="730861" cy="52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C4081FB-D7F0-0FE2-123D-EADAC63A602D}"/>
              </a:ext>
            </a:extLst>
          </p:cNvPr>
          <p:cNvSpPr txBox="1"/>
          <p:nvPr/>
        </p:nvSpPr>
        <p:spPr>
          <a:xfrm>
            <a:off x="2880225" y="6080672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pic>
        <p:nvPicPr>
          <p:cNvPr id="65" name="Picture 6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92454E-E65A-CADF-332A-718BC12D6F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5691307" y="5327865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D975A43-EABB-D894-F8E1-08CBC748B92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483036"/>
            <a:ext cx="2260233" cy="38688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A2A6B09-7544-F6EC-2CB5-259185746B4F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3582212" y="5700017"/>
            <a:ext cx="2260233" cy="169900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ECBEA81-0BE9-A341-3D16-7C99A3218144}"/>
              </a:ext>
            </a:extLst>
          </p:cNvPr>
          <p:cNvCxnSpPr>
            <a:cxnSpLocks/>
            <a:stCxn id="65" idx="3"/>
            <a:endCxn id="3" idx="2"/>
          </p:cNvCxnSpPr>
          <p:nvPr/>
        </p:nvCxnSpPr>
        <p:spPr>
          <a:xfrm>
            <a:off x="6422167" y="5589363"/>
            <a:ext cx="1080376" cy="389052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8896A64-5E64-EE5A-9A5D-C46B4E1B2567}"/>
              </a:ext>
            </a:extLst>
          </p:cNvPr>
          <p:cNvGrpSpPr/>
          <p:nvPr/>
        </p:nvGrpSpPr>
        <p:grpSpPr>
          <a:xfrm>
            <a:off x="10232137" y="5793761"/>
            <a:ext cx="1237390" cy="369333"/>
            <a:chOff x="7341000" y="5775412"/>
            <a:chExt cx="1237389" cy="369331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AE2A0E-E1CA-30E0-C18D-06B2C1CC6DDC}"/>
                </a:ext>
              </a:extLst>
            </p:cNvPr>
            <p:cNvSpPr txBox="1"/>
            <p:nvPr/>
          </p:nvSpPr>
          <p:spPr>
            <a:xfrm>
              <a:off x="7341000" y="5775412"/>
              <a:ext cx="1237389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Main Reset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66FD1F-47C7-C662-E2A7-527E11D767D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9230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EC91AB-C271-E0C6-EFD9-65C18907BB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289" r="54774"/>
          <a:stretch/>
        </p:blipFill>
        <p:spPr>
          <a:xfrm>
            <a:off x="9497207" y="3659753"/>
            <a:ext cx="730861" cy="52299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E8E5304-F5FB-6983-09F7-FC9E511D9F0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422169" y="4038325"/>
            <a:ext cx="3125753" cy="155103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BC4E5DB-74EE-2587-BB85-559100E33EE1}"/>
              </a:ext>
            </a:extLst>
          </p:cNvPr>
          <p:cNvCxnSpPr>
            <a:stCxn id="27" idx="3"/>
          </p:cNvCxnSpPr>
          <p:nvPr/>
        </p:nvCxnSpPr>
        <p:spPr>
          <a:xfrm>
            <a:off x="8759215" y="3279046"/>
            <a:ext cx="892855" cy="548319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D5298CC-B03B-1BD0-7B0A-0D3A746A2D49}"/>
              </a:ext>
            </a:extLst>
          </p:cNvPr>
          <p:cNvSpPr txBox="1"/>
          <p:nvPr/>
        </p:nvSpPr>
        <p:spPr>
          <a:xfrm>
            <a:off x="10933522" y="3736477"/>
            <a:ext cx="1061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Main CLK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C9360E-69B0-14F5-A402-C77F534E033A}"/>
              </a:ext>
            </a:extLst>
          </p:cNvPr>
          <p:cNvSpPr txBox="1"/>
          <p:nvPr/>
        </p:nvSpPr>
        <p:spPr>
          <a:xfrm>
            <a:off x="4186209" y="6037529"/>
            <a:ext cx="118545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Reset LED</a:t>
            </a:r>
          </a:p>
          <a:p>
            <a:r>
              <a:rPr lang="en-US" sz="1400"/>
              <a:t>(Orange wire)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00683F0-A0F3-8157-2ADE-9EA3510F0850}"/>
              </a:ext>
            </a:extLst>
          </p:cNvPr>
          <p:cNvCxnSpPr>
            <a:cxnSpLocks/>
            <a:stCxn id="109" idx="3"/>
            <a:endCxn id="94" idx="1"/>
          </p:cNvCxnSpPr>
          <p:nvPr/>
        </p:nvCxnSpPr>
        <p:spPr>
          <a:xfrm>
            <a:off x="3582211" y="5869916"/>
            <a:ext cx="603998" cy="4292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3ED18AA-66BC-6120-7444-22EF2FDD772A}"/>
              </a:ext>
            </a:extLst>
          </p:cNvPr>
          <p:cNvSpPr txBox="1"/>
          <p:nvPr/>
        </p:nvSpPr>
        <p:spPr>
          <a:xfrm>
            <a:off x="6237901" y="2748699"/>
            <a:ext cx="112768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RUN LED</a:t>
            </a:r>
          </a:p>
          <a:p>
            <a:r>
              <a:rPr lang="en-US" sz="1400"/>
              <a:t>(Brown wire)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7661E0BC-7885-A860-B846-8331E235AC6B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4722124" y="2537010"/>
            <a:ext cx="1515777" cy="47329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1273613-710A-66F9-8FE1-AF953328BF6B}"/>
              </a:ext>
            </a:extLst>
          </p:cNvPr>
          <p:cNvSpPr txBox="1"/>
          <p:nvPr/>
        </p:nvSpPr>
        <p:spPr>
          <a:xfrm>
            <a:off x="6225153" y="3397924"/>
            <a:ext cx="97738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Halt  LED</a:t>
            </a:r>
          </a:p>
          <a:p>
            <a:r>
              <a:rPr lang="en-US" sz="1400"/>
              <a:t>(Blue wire)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7CBD5B9C-49B3-72E4-63F0-04F66911F29A}"/>
              </a:ext>
            </a:extLst>
          </p:cNvPr>
          <p:cNvCxnSpPr>
            <a:endCxn id="105" idx="1"/>
          </p:cNvCxnSpPr>
          <p:nvPr/>
        </p:nvCxnSpPr>
        <p:spPr>
          <a:xfrm flipV="1">
            <a:off x="4789717" y="3659534"/>
            <a:ext cx="1435436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1F58B9-AB21-B5FD-EDE0-14F438C79885}"/>
              </a:ext>
            </a:extLst>
          </p:cNvPr>
          <p:cNvSpPr txBox="1"/>
          <p:nvPr/>
        </p:nvSpPr>
        <p:spPr>
          <a:xfrm>
            <a:off x="10827753" y="2890087"/>
            <a:ext cx="11016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Clock LED</a:t>
            </a:r>
          </a:p>
          <a:p>
            <a:r>
              <a:rPr lang="en-US" sz="1400"/>
              <a:t>(Green wire)</a:t>
            </a:r>
          </a:p>
        </p:txBody>
      </p:sp>
      <p:pic>
        <p:nvPicPr>
          <p:cNvPr id="109" name="Picture 2" descr="555 Timer Tutorial - The Monostable Multivibrator">
            <a:extLst>
              <a:ext uri="{FF2B5EF4-FFF2-40B4-BE49-F238E27FC236}">
                <a16:creationId xmlns:a16="http://schemas.microsoft.com/office/drawing/2014/main" id="{D6CCFD03-6EDA-DDDC-044B-4572F76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63" y="5272280"/>
            <a:ext cx="1626648" cy="119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65BD4CC-F920-2E59-10CE-D0CA49177C3C}"/>
              </a:ext>
            </a:extLst>
          </p:cNvPr>
          <p:cNvSpPr txBox="1"/>
          <p:nvPr/>
        </p:nvSpPr>
        <p:spPr>
          <a:xfrm>
            <a:off x="411974" y="5513802"/>
            <a:ext cx="11554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Reset Button</a:t>
            </a:r>
          </a:p>
          <a:p>
            <a:r>
              <a:rPr lang="en-US" sz="1400"/>
              <a:t>(Red wire)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AFABFE-940A-BE2F-15F3-E1E83040406A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 flipV="1">
            <a:off x="10228068" y="3151697"/>
            <a:ext cx="599685" cy="7695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25A732-9FE7-AF3F-0A29-004512CB06B7}"/>
              </a:ext>
            </a:extLst>
          </p:cNvPr>
          <p:cNvCxnSpPr>
            <a:stCxn id="79" idx="3"/>
            <a:endCxn id="92" idx="1"/>
          </p:cNvCxnSpPr>
          <p:nvPr/>
        </p:nvCxnSpPr>
        <p:spPr>
          <a:xfrm flipV="1">
            <a:off x="10228068" y="3921143"/>
            <a:ext cx="705454" cy="1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DF2474A6-7F40-B1B1-E0FD-D16029FBAA08}"/>
              </a:ext>
            </a:extLst>
          </p:cNvPr>
          <p:cNvCxnSpPr>
            <a:stCxn id="110" idx="3"/>
          </p:cNvCxnSpPr>
          <p:nvPr/>
        </p:nvCxnSpPr>
        <p:spPr>
          <a:xfrm>
            <a:off x="1567403" y="5775412"/>
            <a:ext cx="588944" cy="305261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quals 2">
            <a:extLst>
              <a:ext uri="{FF2B5EF4-FFF2-40B4-BE49-F238E27FC236}">
                <a16:creationId xmlns:a16="http://schemas.microsoft.com/office/drawing/2014/main" id="{054667D2-79C5-CB94-3000-1F24A1321BF9}"/>
              </a:ext>
            </a:extLst>
          </p:cNvPr>
          <p:cNvSpPr/>
          <p:nvPr/>
        </p:nvSpPr>
        <p:spPr>
          <a:xfrm rot="5400000">
            <a:off x="7348077" y="5847658"/>
            <a:ext cx="462703" cy="2615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2B62BBF-760B-E32A-72B2-219F49CF6A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8395510" y="5695509"/>
            <a:ext cx="670996" cy="565808"/>
          </a:xfrm>
          <a:prstGeom prst="rect">
            <a:avLst/>
          </a:prstGeom>
        </p:spPr>
      </p:pic>
      <p:pic>
        <p:nvPicPr>
          <p:cNvPr id="58" name="Picture 5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22B5D3-2ADF-6622-F0D3-EDBE725D49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253" t="17711" r="66763" b="43946"/>
          <a:stretch/>
        </p:blipFill>
        <p:spPr>
          <a:xfrm>
            <a:off x="9013635" y="5695509"/>
            <a:ext cx="670996" cy="5658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CE30D2-8BF4-81B9-0179-4D487F49FE24}"/>
              </a:ext>
            </a:extLst>
          </p:cNvPr>
          <p:cNvCxnSpPr>
            <a:stCxn id="3" idx="5"/>
            <a:endCxn id="14" idx="1"/>
          </p:cNvCxnSpPr>
          <p:nvPr/>
        </p:nvCxnSpPr>
        <p:spPr>
          <a:xfrm flipV="1">
            <a:off x="7656312" y="5978414"/>
            <a:ext cx="7391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3D5BFC-9AD7-983F-06FB-2E4E536C50DB}"/>
              </a:ext>
            </a:extLst>
          </p:cNvPr>
          <p:cNvCxnSpPr>
            <a:stCxn id="58" idx="3"/>
            <a:endCxn id="73" idx="1"/>
          </p:cNvCxnSpPr>
          <p:nvPr/>
        </p:nvCxnSpPr>
        <p:spPr>
          <a:xfrm>
            <a:off x="9684631" y="5978413"/>
            <a:ext cx="547506" cy="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74B8242-84C8-EA2D-40AC-5EAD8F291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3613" t="13374" r="28089" b="51466"/>
          <a:stretch/>
        </p:blipFill>
        <p:spPr>
          <a:xfrm>
            <a:off x="8143291" y="5349439"/>
            <a:ext cx="277045" cy="59979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F3696-FD1E-7A1F-5F02-071FD12C70F0}"/>
              </a:ext>
            </a:extLst>
          </p:cNvPr>
          <p:cNvCxnSpPr>
            <a:cxnSpLocks/>
          </p:cNvCxnSpPr>
          <p:nvPr/>
        </p:nvCxnSpPr>
        <p:spPr>
          <a:xfrm flipV="1">
            <a:off x="8242901" y="5107022"/>
            <a:ext cx="0" cy="27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85DCC0F-820D-1CBD-60B1-212AC6F40689}"/>
              </a:ext>
            </a:extLst>
          </p:cNvPr>
          <p:cNvSpPr/>
          <p:nvPr/>
        </p:nvSpPr>
        <p:spPr>
          <a:xfrm>
            <a:off x="8221747" y="5936661"/>
            <a:ext cx="91440" cy="9144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6B962-5979-19C6-9FC1-C21A697E53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8563"/>
          <a:stretch/>
        </p:blipFill>
        <p:spPr>
          <a:xfrm>
            <a:off x="7710185" y="5855575"/>
            <a:ext cx="782379" cy="977879"/>
          </a:xfrm>
          <a:prstGeom prst="rect">
            <a:avLst/>
          </a:prstGeom>
        </p:spPr>
      </p:pic>
      <p:pic>
        <p:nvPicPr>
          <p:cNvPr id="1026" name="Picture 2" descr="OPAMP Monostable - Electronics-Lab.com">
            <a:extLst>
              <a:ext uri="{FF2B5EF4-FFF2-40B4-BE49-F238E27FC236}">
                <a16:creationId xmlns:a16="http://schemas.microsoft.com/office/drawing/2014/main" id="{CCE992C0-4D65-F2C5-36B0-12431E97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6240174" y="5831781"/>
            <a:ext cx="867319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OPAMP Monostable - Electronics-Lab.com">
            <a:extLst>
              <a:ext uri="{FF2B5EF4-FFF2-40B4-BE49-F238E27FC236}">
                <a16:creationId xmlns:a16="http://schemas.microsoft.com/office/drawing/2014/main" id="{CDFE5E19-BC04-5AA0-8D74-3890F92C3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/>
          <a:stretch/>
        </p:blipFill>
        <p:spPr bwMode="auto">
          <a:xfrm>
            <a:off x="9524722" y="5869798"/>
            <a:ext cx="300215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3AA7E1-003F-4FD1-DBFD-E4264EB686A6}"/>
              </a:ext>
            </a:extLst>
          </p:cNvPr>
          <p:cNvSpPr txBox="1"/>
          <p:nvPr/>
        </p:nvSpPr>
        <p:spPr>
          <a:xfrm>
            <a:off x="9824936" y="6462876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4ms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68C279-BA6C-922A-0D5A-25914B099778}"/>
              </a:ext>
            </a:extLst>
          </p:cNvPr>
          <p:cNvSpPr txBox="1"/>
          <p:nvPr/>
        </p:nvSpPr>
        <p:spPr>
          <a:xfrm>
            <a:off x="6767262" y="6407672"/>
            <a:ext cx="34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2s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8FAD8-6DE6-85DE-57C3-07611D7FBBAB}"/>
              </a:ext>
            </a:extLst>
          </p:cNvPr>
          <p:cNvSpPr txBox="1"/>
          <p:nvPr/>
        </p:nvSpPr>
        <p:spPr>
          <a:xfrm>
            <a:off x="7985044" y="4211720"/>
            <a:ext cx="173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Clock gating 2sec for </a:t>
            </a:r>
          </a:p>
          <a:p>
            <a:r>
              <a:rPr lang="en-US" sz="1200"/>
              <a:t>Arduino (display) to boot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A041EF89-BC66-89B2-3C62-89ABD4A713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0D1287-DF6D-5714-A25D-89B3F15E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Clock Gating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9C26B8C-9278-1972-8E28-80286EDF6445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97</a:t>
            </a:fld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4F23BC4-3200-249E-2373-D9BA0AC66F46}"/>
              </a:ext>
            </a:extLst>
          </p:cNvPr>
          <p:cNvSpPr/>
          <p:nvPr/>
        </p:nvSpPr>
        <p:spPr>
          <a:xfrm>
            <a:off x="1789924" y="408540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3E421ED-1FE6-B408-A4AB-FCFCD1ED10D1}"/>
              </a:ext>
            </a:extLst>
          </p:cNvPr>
          <p:cNvSpPr/>
          <p:nvPr/>
        </p:nvSpPr>
        <p:spPr>
          <a:xfrm>
            <a:off x="1662631" y="40854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5324E6-8231-C626-D9F1-ABD6C08F0060}"/>
              </a:ext>
            </a:extLst>
          </p:cNvPr>
          <p:cNvSpPr/>
          <p:nvPr/>
        </p:nvSpPr>
        <p:spPr>
          <a:xfrm>
            <a:off x="1546919" y="4072022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F5E461E-24D4-3093-11B6-3A0CE8E29764}"/>
              </a:ext>
            </a:extLst>
          </p:cNvPr>
          <p:cNvSpPr/>
          <p:nvPr/>
        </p:nvSpPr>
        <p:spPr>
          <a:xfrm>
            <a:off x="8933561" y="6283664"/>
            <a:ext cx="87145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2DA312-F8A5-3444-5692-CB19009FFC8F}"/>
              </a:ext>
            </a:extLst>
          </p:cNvPr>
          <p:cNvSpPr/>
          <p:nvPr/>
        </p:nvSpPr>
        <p:spPr>
          <a:xfrm>
            <a:off x="9121768" y="6342407"/>
            <a:ext cx="1524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BE5C66-E680-3691-034E-C197A08644D4}"/>
              </a:ext>
            </a:extLst>
          </p:cNvPr>
          <p:cNvSpPr/>
          <p:nvPr/>
        </p:nvSpPr>
        <p:spPr>
          <a:xfrm>
            <a:off x="4255834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BDD1D4-0C3F-B5ED-CC94-ACE398B4B205}"/>
              </a:ext>
            </a:extLst>
          </p:cNvPr>
          <p:cNvSpPr/>
          <p:nvPr/>
        </p:nvSpPr>
        <p:spPr>
          <a:xfrm>
            <a:off x="4128540" y="405342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068FD93-9279-9B40-703C-A00C527810F0}"/>
              </a:ext>
            </a:extLst>
          </p:cNvPr>
          <p:cNvSpPr/>
          <p:nvPr/>
        </p:nvSpPr>
        <p:spPr>
          <a:xfrm>
            <a:off x="4012828" y="4040047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9E7423-C6ED-34D4-FDAD-FD62B706CDE4}"/>
              </a:ext>
            </a:extLst>
          </p:cNvPr>
          <p:cNvSpPr/>
          <p:nvPr/>
        </p:nvSpPr>
        <p:spPr>
          <a:xfrm>
            <a:off x="1235413" y="4603905"/>
            <a:ext cx="8499715" cy="161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                           Counter A2..A0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00EE7-8806-AC6F-D889-80DEE05A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20" y="187532"/>
            <a:ext cx="4475933" cy="457200"/>
          </a:xfrm>
          <a:prstGeom prst="rect">
            <a:avLst/>
          </a:prstGeom>
        </p:spPr>
        <p:txBody>
          <a:bodyPr/>
          <a:lstStyle/>
          <a:p>
            <a:r>
              <a:rPr lang="en-US" sz="2800"/>
              <a:t>Micro Instructions EEPROMs</a:t>
            </a:r>
          </a:p>
        </p:txBody>
      </p:sp>
      <p:pic>
        <p:nvPicPr>
          <p:cNvPr id="5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60D1814B-9E3E-7E6A-1472-617F368FE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57996" y="2251400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EC1F2-C642-3325-70B6-F971035A2D8B}"/>
              </a:ext>
            </a:extLst>
          </p:cNvPr>
          <p:cNvSpPr txBox="1"/>
          <p:nvPr/>
        </p:nvSpPr>
        <p:spPr>
          <a:xfrm>
            <a:off x="2965407" y="3340243"/>
            <a:ext cx="15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8_15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09CBE-39C1-4B45-6CA2-C96ED138EDDF}"/>
              </a:ext>
            </a:extLst>
          </p:cNvPr>
          <p:cNvSpPr txBox="1"/>
          <p:nvPr/>
        </p:nvSpPr>
        <p:spPr>
          <a:xfrm>
            <a:off x="5477051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D6A16C-9736-D0F1-F81D-09AD81930B65}"/>
              </a:ext>
            </a:extLst>
          </p:cNvPr>
          <p:cNvSpPr txBox="1"/>
          <p:nvPr/>
        </p:nvSpPr>
        <p:spPr>
          <a:xfrm>
            <a:off x="2737064" y="25212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BFE20E0D-739E-C0F5-6371-E6760E62CC4B}"/>
              </a:ext>
            </a:extLst>
          </p:cNvPr>
          <p:cNvSpPr/>
          <p:nvPr/>
        </p:nvSpPr>
        <p:spPr>
          <a:xfrm>
            <a:off x="6727472" y="74641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</a:t>
            </a:r>
            <a:r>
              <a:rPr lang="en-US" sz="1200">
                <a:hlinkClick r:id="rId3" action="ppaction://hlinksldjump"/>
              </a:rPr>
              <a:t>7</a:t>
            </a:r>
            <a:r>
              <a:rPr lang="en-US" sz="1200"/>
              <a:t>: PC Advance</a:t>
            </a:r>
          </a:p>
        </p:txBody>
      </p:sp>
      <p:sp>
        <p:nvSpPr>
          <p:cNvPr id="29" name="Rectangle 28">
            <a:hlinkClick r:id="rId4" action="ppaction://hlinksldjump"/>
            <a:extLst>
              <a:ext uri="{FF2B5EF4-FFF2-40B4-BE49-F238E27FC236}">
                <a16:creationId xmlns:a16="http://schemas.microsoft.com/office/drawing/2014/main" id="{C93BEB44-10AE-5F3A-193A-EA745735AB7E}"/>
              </a:ext>
            </a:extLst>
          </p:cNvPr>
          <p:cNvSpPr/>
          <p:nvPr/>
        </p:nvSpPr>
        <p:spPr>
          <a:xfrm>
            <a:off x="6879872" y="95157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6: Out Reg H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326B3471-0489-59F8-4211-7EE4CC285100}"/>
              </a:ext>
            </a:extLst>
          </p:cNvPr>
          <p:cNvSpPr/>
          <p:nvPr/>
        </p:nvSpPr>
        <p:spPr>
          <a:xfrm>
            <a:off x="7032272" y="115893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5. Reg In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1" name="Rectangle 30">
            <a:hlinkClick r:id="rId5" action="ppaction://hlinksldjump"/>
            <a:extLst>
              <a:ext uri="{FF2B5EF4-FFF2-40B4-BE49-F238E27FC236}">
                <a16:creationId xmlns:a16="http://schemas.microsoft.com/office/drawing/2014/main" id="{ABE9882A-FA20-EB28-6996-3A0E2864F98E}"/>
              </a:ext>
            </a:extLst>
          </p:cNvPr>
          <p:cNvSpPr/>
          <p:nvPr/>
        </p:nvSpPr>
        <p:spPr>
          <a:xfrm>
            <a:off x="7184672" y="136191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4: Reg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F6C5E14C-7B52-E6FF-E14A-38CA671BFDB1}"/>
              </a:ext>
            </a:extLst>
          </p:cNvPr>
          <p:cNvSpPr/>
          <p:nvPr/>
        </p:nvSpPr>
        <p:spPr>
          <a:xfrm>
            <a:off x="7337072" y="156707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3: Reg Out Select</a:t>
            </a:r>
          </a:p>
        </p:txBody>
      </p:sp>
      <p:sp>
        <p:nvSpPr>
          <p:cNvPr id="33" name="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8BE7B942-AF81-E0D5-DA6B-BFB305A7A236}"/>
              </a:ext>
            </a:extLst>
          </p:cNvPr>
          <p:cNvSpPr/>
          <p:nvPr/>
        </p:nvSpPr>
        <p:spPr>
          <a:xfrm>
            <a:off x="7489472" y="177224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2: ALU Out </a:t>
            </a:r>
            <a:r>
              <a:rPr lang="en-US" sz="1200" err="1"/>
              <a:t>En</a:t>
            </a:r>
            <a:endParaRPr lang="en-US" sz="1200"/>
          </a:p>
        </p:txBody>
      </p:sp>
      <p:sp>
        <p:nvSpPr>
          <p:cNvPr id="34" name="Rectangle 33">
            <a:hlinkClick r:id="rId7" action="ppaction://hlinksldjump"/>
            <a:extLst>
              <a:ext uri="{FF2B5EF4-FFF2-40B4-BE49-F238E27FC236}">
                <a16:creationId xmlns:a16="http://schemas.microsoft.com/office/drawing/2014/main" id="{C1C5759E-86AA-F172-1AB9-73112F7107B8}"/>
              </a:ext>
            </a:extLst>
          </p:cNvPr>
          <p:cNvSpPr/>
          <p:nvPr/>
        </p:nvSpPr>
        <p:spPr>
          <a:xfrm>
            <a:off x="7641872" y="197740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1: ALU Load A</a:t>
            </a:r>
          </a:p>
        </p:txBody>
      </p:sp>
      <p:sp>
        <p:nvSpPr>
          <p:cNvPr id="35" name="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4FE0BFBA-F925-5768-4DBB-D7E109382A05}"/>
              </a:ext>
            </a:extLst>
          </p:cNvPr>
          <p:cNvSpPr/>
          <p:nvPr/>
        </p:nvSpPr>
        <p:spPr>
          <a:xfrm>
            <a:off x="7763792" y="218257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0: ALU Load B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DAF8E7C-CB0B-4EEF-98AC-DF7DB067E2E7}"/>
              </a:ext>
            </a:extLst>
          </p:cNvPr>
          <p:cNvCxnSpPr>
            <a:endCxn id="24" idx="1"/>
          </p:cNvCxnSpPr>
          <p:nvPr/>
        </p:nvCxnSpPr>
        <p:spPr>
          <a:xfrm rot="5400000" flipH="1" flipV="1">
            <a:off x="5721604" y="1823125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B8DA923-42B5-E836-C874-25F9C30431EC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959597" y="190303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Diagram&#10;&#10;Description automatically generated with low confidence">
            <a:extLst>
              <a:ext uri="{FF2B5EF4-FFF2-40B4-BE49-F238E27FC236}">
                <a16:creationId xmlns:a16="http://schemas.microsoft.com/office/drawing/2014/main" id="{4E79E656-B24F-E5FC-9C35-05B17D582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366584" y="1094510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DB5A57-F198-0688-4B91-016C3C24510D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 flipV="1">
            <a:off x="9807405" y="1250373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8D8686-F882-9E6A-8791-164B6A0E8858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8495312" y="1250373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61769A-CFED-A4AF-652D-E60B691E9AA6}"/>
              </a:ext>
            </a:extLst>
          </p:cNvPr>
          <p:cNvGrpSpPr/>
          <p:nvPr/>
        </p:nvGrpSpPr>
        <p:grpSpPr>
          <a:xfrm>
            <a:off x="10180792" y="1158931"/>
            <a:ext cx="1463040" cy="182880"/>
            <a:chOff x="9859776" y="1158931"/>
            <a:chExt cx="1463040" cy="182880"/>
          </a:xfrm>
        </p:grpSpPr>
        <p:sp>
          <p:nvSpPr>
            <p:cNvPr id="42" name="Rectangle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2D81C8C2-6936-4572-E081-73192F385173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5. Reg In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CCF959-7F88-1F22-0151-504FBBB03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D4B6383-9C62-613B-953A-7447C7D131E2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6173521" y="2019679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Diagram&#10;&#10;Description automatically generated with low confidence">
            <a:extLst>
              <a:ext uri="{FF2B5EF4-FFF2-40B4-BE49-F238E27FC236}">
                <a16:creationId xmlns:a16="http://schemas.microsoft.com/office/drawing/2014/main" id="{A6805435-D83E-76EB-D81D-5B339EF00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518984" y="13150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788790-F2E1-DF1F-C52A-2C3D39B19FF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 flipV="1">
            <a:off x="9959805" y="1470869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2C6609-8402-433C-8895-02282EF12193}"/>
              </a:ext>
            </a:extLst>
          </p:cNvPr>
          <p:cNvCxnSpPr>
            <a:endCxn id="54" idx="1"/>
          </p:cNvCxnSpPr>
          <p:nvPr/>
        </p:nvCxnSpPr>
        <p:spPr>
          <a:xfrm>
            <a:off x="8647712" y="1470869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2428AF-68AF-6C31-4CDB-3C6A5DB40131}"/>
              </a:ext>
            </a:extLst>
          </p:cNvPr>
          <p:cNvGrpSpPr/>
          <p:nvPr/>
        </p:nvGrpSpPr>
        <p:grpSpPr>
          <a:xfrm>
            <a:off x="10333192" y="1379427"/>
            <a:ext cx="1463040" cy="182880"/>
            <a:chOff x="9859776" y="1158931"/>
            <a:chExt cx="1463040" cy="182880"/>
          </a:xfrm>
        </p:grpSpPr>
        <p:sp>
          <p:nvSpPr>
            <p:cNvPr id="58" name="Rectangle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7F1BEDE7-98AF-41D0-242D-21D55826EDB5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4. Reg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B9807EA-C275-9569-032D-874D13EF1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552F4F6-2684-9772-70B8-37CCBD5C1C3C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6441000" y="2079639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F9B3B9B-D20E-9866-9AD9-59912E1C46D2}"/>
              </a:ext>
            </a:extLst>
          </p:cNvPr>
          <p:cNvCxnSpPr>
            <a:cxnSpLocks/>
            <a:endCxn id="32" idx="1"/>
          </p:cNvCxnSpPr>
          <p:nvPr/>
        </p:nvCxnSpPr>
        <p:spPr>
          <a:xfrm rot="5400000" flipH="1" flipV="1">
            <a:off x="6673284" y="2185464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3C00D33-3D95-6FE9-9084-1190FAE9B674}"/>
              </a:ext>
            </a:extLst>
          </p:cNvPr>
          <p:cNvSpPr/>
          <p:nvPr/>
        </p:nvSpPr>
        <p:spPr>
          <a:xfrm>
            <a:off x="6992555" y="4037219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5DDF73-66EB-E297-F5E3-1A592869FF9F}"/>
              </a:ext>
            </a:extLst>
          </p:cNvPr>
          <p:cNvSpPr/>
          <p:nvPr/>
        </p:nvSpPr>
        <p:spPr>
          <a:xfrm>
            <a:off x="6865262" y="4037218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0D88F8-5FE3-F1EB-D6F3-96DDA0C03F31}"/>
              </a:ext>
            </a:extLst>
          </p:cNvPr>
          <p:cNvSpPr/>
          <p:nvPr/>
        </p:nvSpPr>
        <p:spPr>
          <a:xfrm>
            <a:off x="6749550" y="4023836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EB2619C-AE50-8E67-7014-401DD17633CF}"/>
              </a:ext>
            </a:extLst>
          </p:cNvPr>
          <p:cNvCxnSpPr>
            <a:stCxn id="74" idx="2"/>
            <a:endCxn id="35" idx="1"/>
          </p:cNvCxnSpPr>
          <p:nvPr/>
        </p:nvCxnSpPr>
        <p:spPr>
          <a:xfrm rot="5400000" flipH="1" flipV="1">
            <a:off x="6361987" y="2743261"/>
            <a:ext cx="1871055" cy="932556"/>
          </a:xfrm>
          <a:prstGeom prst="bentConnector4">
            <a:avLst>
              <a:gd name="adj1" fmla="val -19497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10E82E-F7A8-6A58-4A09-2366E6C3E0F6}"/>
              </a:ext>
            </a:extLst>
          </p:cNvPr>
          <p:cNvGrpSpPr/>
          <p:nvPr/>
        </p:nvGrpSpPr>
        <p:grpSpPr>
          <a:xfrm>
            <a:off x="5269255" y="2796985"/>
            <a:ext cx="2295525" cy="1401859"/>
            <a:chOff x="4948238" y="2796985"/>
            <a:chExt cx="2295525" cy="1401858"/>
          </a:xfrm>
        </p:grpSpPr>
        <p:pic>
          <p:nvPicPr>
            <p:cNvPr id="1026" name="Picture 2" descr="The Ben Eater EEPROM Programmer, 28C256 and Software Data Protection –  Bread80.com">
              <a:extLst>
                <a:ext uri="{FF2B5EF4-FFF2-40B4-BE49-F238E27FC236}">
                  <a16:creationId xmlns:a16="http://schemas.microsoft.com/office/drawing/2014/main" id="{BE2A3228-2941-0EC9-3315-AD0D052812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1" r="11645"/>
            <a:stretch/>
          </p:blipFill>
          <p:spPr bwMode="auto">
            <a:xfrm rot="16200000">
              <a:off x="5395072" y="2350151"/>
              <a:ext cx="1401858" cy="22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F18DF-17C5-90E3-404F-562FCD576EFB}"/>
                </a:ext>
              </a:extLst>
            </p:cNvPr>
            <p:cNvSpPr txBox="1"/>
            <p:nvPr/>
          </p:nvSpPr>
          <p:spPr>
            <a:xfrm>
              <a:off x="5295482" y="3348615"/>
              <a:ext cx="14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Micro Ins 0_7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D8A57-84ED-072C-EB45-8A714369C103}"/>
              </a:ext>
            </a:extLst>
          </p:cNvPr>
          <p:cNvGrpSpPr/>
          <p:nvPr/>
        </p:nvGrpSpPr>
        <p:grpSpPr>
          <a:xfrm>
            <a:off x="719846" y="4113722"/>
            <a:ext cx="6008935" cy="999319"/>
            <a:chOff x="398830" y="4113721"/>
            <a:chExt cx="6008934" cy="99931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BB62711F-F4B8-3A80-0C82-6511AEA4BFBF}"/>
                </a:ext>
              </a:extLst>
            </p:cNvPr>
            <p:cNvSpPr/>
            <p:nvPr/>
          </p:nvSpPr>
          <p:spPr>
            <a:xfrm rot="16200000">
              <a:off x="2570840" y="4518680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3299A-FDC3-FF9D-88D1-2AE2B393708F}"/>
                </a:ext>
              </a:extLst>
            </p:cNvPr>
            <p:cNvSpPr txBox="1"/>
            <p:nvPr/>
          </p:nvSpPr>
          <p:spPr>
            <a:xfrm>
              <a:off x="2301184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ABD77-DC60-5DF3-7CBE-CF926516BE20}"/>
                </a:ext>
              </a:extLst>
            </p:cNvPr>
            <p:cNvSpPr txBox="1"/>
            <p:nvPr/>
          </p:nvSpPr>
          <p:spPr>
            <a:xfrm>
              <a:off x="5054216" y="411372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0,0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0C7EDF0-6EF3-0326-56FD-872B4701AC7C}"/>
                </a:ext>
              </a:extLst>
            </p:cNvPr>
            <p:cNvSpPr/>
            <p:nvPr/>
          </p:nvSpPr>
          <p:spPr>
            <a:xfrm rot="5400000">
              <a:off x="2858865" y="3896141"/>
              <a:ext cx="204184" cy="63934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7C48ECD-E5E5-3C49-4625-7D516961E0D6}"/>
                </a:ext>
              </a:extLst>
            </p:cNvPr>
            <p:cNvSpPr/>
            <p:nvPr/>
          </p:nvSpPr>
          <p:spPr>
            <a:xfrm rot="5400000">
              <a:off x="3400973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FCF4DF9-869F-D5D6-7E61-A71214DC6D69}"/>
                </a:ext>
              </a:extLst>
            </p:cNvPr>
            <p:cNvSpPr/>
            <p:nvPr/>
          </p:nvSpPr>
          <p:spPr>
            <a:xfrm rot="16200000">
              <a:off x="3263387" y="4335212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268FAB-6414-2ADC-7589-9DC6ECFA61F2}"/>
                </a:ext>
              </a:extLst>
            </p:cNvPr>
            <p:cNvSpPr/>
            <p:nvPr/>
          </p:nvSpPr>
          <p:spPr>
            <a:xfrm rot="5400000">
              <a:off x="6121484" y="4032933"/>
              <a:ext cx="204184" cy="3657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B1F5EB7-BF18-73DD-4590-C99CB01310CC}"/>
                </a:ext>
              </a:extLst>
            </p:cNvPr>
            <p:cNvSpPr/>
            <p:nvPr/>
          </p:nvSpPr>
          <p:spPr>
            <a:xfrm rot="16200000">
              <a:off x="5983898" y="4341695"/>
              <a:ext cx="481971" cy="365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1400"/>
                <a:t>  3 bit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49CEFA0-2898-1351-13B6-2BFA440D384E}"/>
                </a:ext>
              </a:extLst>
            </p:cNvPr>
            <p:cNvSpPr/>
            <p:nvPr/>
          </p:nvSpPr>
          <p:spPr>
            <a:xfrm rot="5400000">
              <a:off x="5620600" y="3886880"/>
              <a:ext cx="182881" cy="6365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B91DBA-E083-9D5F-3B34-F8235B659288}"/>
                </a:ext>
              </a:extLst>
            </p:cNvPr>
            <p:cNvSpPr/>
            <p:nvPr/>
          </p:nvSpPr>
          <p:spPr>
            <a:xfrm rot="16200000">
              <a:off x="5369174" y="4495981"/>
              <a:ext cx="822960" cy="36576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  5 bit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3D1697-4A24-4113-771D-F5299F30D00F}"/>
                </a:ext>
              </a:extLst>
            </p:cNvPr>
            <p:cNvSpPr/>
            <p:nvPr/>
          </p:nvSpPr>
          <p:spPr>
            <a:xfrm>
              <a:off x="398830" y="4957439"/>
              <a:ext cx="5476673" cy="14794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Opcode A7..A3</a:t>
              </a:r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783391A-CE15-EFE8-B961-499C7BFF1462}"/>
              </a:ext>
            </a:extLst>
          </p:cNvPr>
          <p:cNvCxnSpPr>
            <a:stCxn id="66" idx="2"/>
            <a:endCxn id="33" idx="1"/>
          </p:cNvCxnSpPr>
          <p:nvPr/>
        </p:nvCxnSpPr>
        <p:spPr>
          <a:xfrm rot="5400000" flipH="1" flipV="1">
            <a:off x="6134474" y="2803450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B3111F8-A98D-F4F8-A679-54FD5D33130E}"/>
              </a:ext>
            </a:extLst>
          </p:cNvPr>
          <p:cNvCxnSpPr>
            <a:stCxn id="70" idx="2"/>
            <a:endCxn id="34" idx="1"/>
          </p:cNvCxnSpPr>
          <p:nvPr/>
        </p:nvCxnSpPr>
        <p:spPr>
          <a:xfrm rot="5400000" flipH="1" flipV="1">
            <a:off x="6249611" y="2766186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iagram&#10;&#10;Description automatically generated with low confidence">
            <a:extLst>
              <a:ext uri="{FF2B5EF4-FFF2-40B4-BE49-F238E27FC236}">
                <a16:creationId xmlns:a16="http://schemas.microsoft.com/office/drawing/2014/main" id="{2ECA8A03-92DE-9BE2-F8D9-AFC3CA52A9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-3588" r="58979" b="29396"/>
          <a:stretch/>
        </p:blipFill>
        <p:spPr>
          <a:xfrm>
            <a:off x="9807576" y="1720327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334C1A-B74E-5D4E-8070-2F178895DD92}"/>
              </a:ext>
            </a:extLst>
          </p:cNvPr>
          <p:cNvCxnSpPr>
            <a:stCxn id="87" idx="3"/>
            <a:endCxn id="91" idx="1"/>
          </p:cNvCxnSpPr>
          <p:nvPr/>
        </p:nvCxnSpPr>
        <p:spPr>
          <a:xfrm flipV="1">
            <a:off x="10248397" y="1876190"/>
            <a:ext cx="373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55D25-7214-7862-13E7-81752E49DD53}"/>
              </a:ext>
            </a:extLst>
          </p:cNvPr>
          <p:cNvCxnSpPr>
            <a:endCxn id="87" idx="1"/>
          </p:cNvCxnSpPr>
          <p:nvPr/>
        </p:nvCxnSpPr>
        <p:spPr>
          <a:xfrm>
            <a:off x="8936303" y="1876190"/>
            <a:ext cx="8712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7AE915-46B5-F284-41B0-10C32732A66B}"/>
              </a:ext>
            </a:extLst>
          </p:cNvPr>
          <p:cNvGrpSpPr/>
          <p:nvPr/>
        </p:nvGrpSpPr>
        <p:grpSpPr>
          <a:xfrm>
            <a:off x="10621783" y="1784749"/>
            <a:ext cx="1463040" cy="182880"/>
            <a:chOff x="9859776" y="1158931"/>
            <a:chExt cx="1463040" cy="182880"/>
          </a:xfrm>
        </p:grpSpPr>
        <p:sp>
          <p:nvSpPr>
            <p:cNvPr id="91" name="Rectangle 90">
              <a:hlinkClick r:id="rId7" action="ppaction://hlinksldjump"/>
              <a:extLst>
                <a:ext uri="{FF2B5EF4-FFF2-40B4-BE49-F238E27FC236}">
                  <a16:creationId xmlns:a16="http://schemas.microsoft.com/office/drawing/2014/main" id="{EB986DCD-604C-8D9E-7138-7FE1216EFB9A}"/>
                </a:ext>
              </a:extLst>
            </p:cNvPr>
            <p:cNvSpPr/>
            <p:nvPr/>
          </p:nvSpPr>
          <p:spPr>
            <a:xfrm>
              <a:off x="9859776" y="1158931"/>
              <a:ext cx="1463040" cy="1828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/>
                <a:t>µC 2. ALU Out </a:t>
              </a:r>
              <a:r>
                <a:rPr lang="en-US" sz="1200" err="1"/>
                <a:t>En</a:t>
              </a:r>
              <a:endParaRPr lang="en-US" sz="12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8F1DA07-701B-E51B-472E-B8C8227E0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793" y="1186643"/>
              <a:ext cx="5987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hlinkClick r:id="rId11" action="ppaction://hlinksldjump"/>
            <a:extLst>
              <a:ext uri="{FF2B5EF4-FFF2-40B4-BE49-F238E27FC236}">
                <a16:creationId xmlns:a16="http://schemas.microsoft.com/office/drawing/2014/main" id="{BC92677F-7221-32DA-AA7B-2C19F9D9B6EC}"/>
              </a:ext>
            </a:extLst>
          </p:cNvPr>
          <p:cNvSpPr/>
          <p:nvPr/>
        </p:nvSpPr>
        <p:spPr>
          <a:xfrm>
            <a:off x="3990751" y="76262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15: SP Count</a:t>
            </a:r>
          </a:p>
        </p:txBody>
      </p:sp>
      <p:sp>
        <p:nvSpPr>
          <p:cNvPr id="94" name="Rectangle 93">
            <a:hlinkClick r:id="rId11" action="ppaction://hlinksldjump"/>
            <a:extLst>
              <a:ext uri="{FF2B5EF4-FFF2-40B4-BE49-F238E27FC236}">
                <a16:creationId xmlns:a16="http://schemas.microsoft.com/office/drawing/2014/main" id="{B39C4B69-3B49-51D5-5E66-5B958B453F6E}"/>
              </a:ext>
            </a:extLst>
          </p:cNvPr>
          <p:cNvSpPr/>
          <p:nvPr/>
        </p:nvSpPr>
        <p:spPr>
          <a:xfrm>
            <a:off x="4143151" y="967788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14: SP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5" name="Rectangle 94">
            <a:hlinkClick r:id="rId6" action="ppaction://hlinksldjump"/>
            <a:extLst>
              <a:ext uri="{FF2B5EF4-FFF2-40B4-BE49-F238E27FC236}">
                <a16:creationId xmlns:a16="http://schemas.microsoft.com/office/drawing/2014/main" id="{07C31204-6DE8-E660-460B-31AAF3E222AF}"/>
              </a:ext>
            </a:extLst>
          </p:cNvPr>
          <p:cNvSpPr/>
          <p:nvPr/>
        </p:nvSpPr>
        <p:spPr>
          <a:xfrm>
            <a:off x="4295551" y="117514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13: Reg Out Rd</a:t>
            </a:r>
          </a:p>
        </p:txBody>
      </p:sp>
      <p:sp>
        <p:nvSpPr>
          <p:cNvPr id="96" name="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9AB1208C-4E1B-D262-59A8-BE8EE789063E}"/>
              </a:ext>
            </a:extLst>
          </p:cNvPr>
          <p:cNvSpPr/>
          <p:nvPr/>
        </p:nvSpPr>
        <p:spPr>
          <a:xfrm>
            <a:off x="4447951" y="1378120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12: </a:t>
            </a:r>
            <a:r>
              <a:rPr lang="en-US" sz="1200" err="1"/>
              <a:t>Ld</a:t>
            </a:r>
            <a:r>
              <a:rPr lang="en-US" sz="1200"/>
              <a:t> Data </a:t>
            </a:r>
            <a:r>
              <a:rPr lang="en-US" sz="1200" err="1"/>
              <a:t>Addr</a:t>
            </a:r>
            <a:endParaRPr lang="en-US" sz="1200"/>
          </a:p>
        </p:txBody>
      </p:sp>
      <p:sp>
        <p:nvSpPr>
          <p:cNvPr id="97" name="Rectangle 96">
            <a:hlinkClick r:id="rId11" action="ppaction://hlinksldjump"/>
            <a:extLst>
              <a:ext uri="{FF2B5EF4-FFF2-40B4-BE49-F238E27FC236}">
                <a16:creationId xmlns:a16="http://schemas.microsoft.com/office/drawing/2014/main" id="{3C5AD7CE-DF9B-942D-6DC3-D4144D8CB3E3}"/>
              </a:ext>
            </a:extLst>
          </p:cNvPr>
          <p:cNvSpPr/>
          <p:nvPr/>
        </p:nvSpPr>
        <p:spPr>
          <a:xfrm>
            <a:off x="4600351" y="158328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11: RAM Store</a:t>
            </a:r>
          </a:p>
        </p:txBody>
      </p:sp>
      <p:sp>
        <p:nvSpPr>
          <p:cNvPr id="98" name="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B6F1B94E-187A-3F79-F8B1-54C08543C8E3}"/>
              </a:ext>
            </a:extLst>
          </p:cNvPr>
          <p:cNvSpPr/>
          <p:nvPr/>
        </p:nvSpPr>
        <p:spPr>
          <a:xfrm>
            <a:off x="4752751" y="1788452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10: RAM Load</a:t>
            </a:r>
          </a:p>
        </p:txBody>
      </p:sp>
      <p:sp>
        <p:nvSpPr>
          <p:cNvPr id="99" name="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B8D715A0-C27D-91FC-9F05-CAE86DABC5F1}"/>
              </a:ext>
            </a:extLst>
          </p:cNvPr>
          <p:cNvSpPr/>
          <p:nvPr/>
        </p:nvSpPr>
        <p:spPr>
          <a:xfrm>
            <a:off x="4905151" y="1993619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sp>
        <p:nvSpPr>
          <p:cNvPr id="100" name="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AE563D60-45CD-AF6B-D7C0-B5D3E0BEB903}"/>
              </a:ext>
            </a:extLst>
          </p:cNvPr>
          <p:cNvSpPr/>
          <p:nvPr/>
        </p:nvSpPr>
        <p:spPr>
          <a:xfrm>
            <a:off x="5027071" y="219878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8: PC Load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AEB2BE2-CE75-F579-E472-7397F088E6B0}"/>
              </a:ext>
            </a:extLst>
          </p:cNvPr>
          <p:cNvCxnSpPr>
            <a:endCxn id="93" idx="1"/>
          </p:cNvCxnSpPr>
          <p:nvPr/>
        </p:nvCxnSpPr>
        <p:spPr>
          <a:xfrm rot="5400000" flipH="1" flipV="1">
            <a:off x="2984883" y="1839334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ABFF15-47A4-34A8-F345-E1786A955460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222875" y="1919245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EB7C7E8-4B42-28BC-C43C-A67AA47A001B}"/>
              </a:ext>
            </a:extLst>
          </p:cNvPr>
          <p:cNvCxnSpPr>
            <a:cxnSpLocks/>
            <a:endCxn id="95" idx="1"/>
          </p:cNvCxnSpPr>
          <p:nvPr/>
        </p:nvCxnSpPr>
        <p:spPr>
          <a:xfrm rot="5400000" flipH="1" flipV="1">
            <a:off x="3436799" y="2035890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4552E789-E39A-D4F8-0D02-C494C1520B09}"/>
              </a:ext>
            </a:extLst>
          </p:cNvPr>
          <p:cNvCxnSpPr>
            <a:cxnSpLocks/>
            <a:endCxn id="96" idx="1"/>
          </p:cNvCxnSpPr>
          <p:nvPr/>
        </p:nvCxnSpPr>
        <p:spPr>
          <a:xfrm rot="5400000" flipH="1" flipV="1">
            <a:off x="3704279" y="2095848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EC0A191B-F08F-1EBA-5124-CB7C0980FD09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3936563" y="2201675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32230B-E26E-76FD-06DE-95A028A9F579}"/>
              </a:ext>
            </a:extLst>
          </p:cNvPr>
          <p:cNvCxnSpPr>
            <a:stCxn id="109" idx="2"/>
            <a:endCxn id="100" idx="1"/>
          </p:cNvCxnSpPr>
          <p:nvPr/>
        </p:nvCxnSpPr>
        <p:spPr>
          <a:xfrm rot="5400000" flipH="1" flipV="1">
            <a:off x="3625266" y="2759471"/>
            <a:ext cx="1871055" cy="932556"/>
          </a:xfrm>
          <a:prstGeom prst="bentConnector4">
            <a:avLst>
              <a:gd name="adj1" fmla="val -18510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2C2EDCA-67F7-06DB-21FC-AEBB06DEF4FA}"/>
              </a:ext>
            </a:extLst>
          </p:cNvPr>
          <p:cNvCxnSpPr>
            <a:stCxn id="107" idx="2"/>
            <a:endCxn id="98" idx="1"/>
          </p:cNvCxnSpPr>
          <p:nvPr/>
        </p:nvCxnSpPr>
        <p:spPr>
          <a:xfrm rot="5400000" flipH="1" flipV="1">
            <a:off x="3397752" y="2819661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91A20-E298-F0D8-348C-6D0343B4A902}"/>
              </a:ext>
            </a:extLst>
          </p:cNvPr>
          <p:cNvCxnSpPr>
            <a:stCxn id="108" idx="2"/>
            <a:endCxn id="99" idx="1"/>
          </p:cNvCxnSpPr>
          <p:nvPr/>
        </p:nvCxnSpPr>
        <p:spPr>
          <a:xfrm rot="5400000" flipH="1" flipV="1">
            <a:off x="3512890" y="2782395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4161">
            <a:extLst>
              <a:ext uri="{FF2B5EF4-FFF2-40B4-BE49-F238E27FC236}">
                <a16:creationId xmlns:a16="http://schemas.microsoft.com/office/drawing/2014/main" id="{803A7D54-28D2-BD05-8060-C97CFB09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32" y="4884568"/>
            <a:ext cx="2135648" cy="17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377E9C9-EB13-E721-6B7D-BC6700775D42}"/>
              </a:ext>
            </a:extLst>
          </p:cNvPr>
          <p:cNvSpPr txBox="1"/>
          <p:nvPr/>
        </p:nvSpPr>
        <p:spPr>
          <a:xfrm>
            <a:off x="9638789" y="5671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161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5BD7F95-B59E-A162-2ACF-0B2593134676}"/>
              </a:ext>
            </a:extLst>
          </p:cNvPr>
          <p:cNvSpPr/>
          <p:nvPr/>
        </p:nvSpPr>
        <p:spPr>
          <a:xfrm rot="16200000">
            <a:off x="9591262" y="4590277"/>
            <a:ext cx="299604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16" name="TextBox 115">
            <a:hlinkClick r:id="rId15" action="ppaction://hlinksldjump"/>
            <a:extLst>
              <a:ext uri="{FF2B5EF4-FFF2-40B4-BE49-F238E27FC236}">
                <a16:creationId xmlns:a16="http://schemas.microsoft.com/office/drawing/2014/main" id="{4622A60C-A8E8-9FDE-A6E1-0F587C08C576}"/>
              </a:ext>
            </a:extLst>
          </p:cNvPr>
          <p:cNvSpPr txBox="1"/>
          <p:nvPr/>
        </p:nvSpPr>
        <p:spPr>
          <a:xfrm>
            <a:off x="6947638" y="6000892"/>
            <a:ext cx="718466" cy="1828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Main CLK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523AD02-9222-BE95-38A6-0D389EFBDA45}"/>
              </a:ext>
            </a:extLst>
          </p:cNvPr>
          <p:cNvCxnSpPr>
            <a:stCxn id="116" idx="3"/>
            <a:endCxn id="113" idx="2"/>
          </p:cNvCxnSpPr>
          <p:nvPr/>
        </p:nvCxnSpPr>
        <p:spPr>
          <a:xfrm>
            <a:off x="7666104" y="6092332"/>
            <a:ext cx="1531864" cy="432955"/>
          </a:xfrm>
          <a:prstGeom prst="bentConnector4">
            <a:avLst>
              <a:gd name="adj1" fmla="val 47513"/>
              <a:gd name="adj2" fmla="val 1528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hlinkClick r:id="rId3" action="ppaction://hlinksldjump"/>
            <a:extLst>
              <a:ext uri="{FF2B5EF4-FFF2-40B4-BE49-F238E27FC236}">
                <a16:creationId xmlns:a16="http://schemas.microsoft.com/office/drawing/2014/main" id="{8127D1CB-6B48-C292-1DAC-E9E00BDC02F2}"/>
              </a:ext>
            </a:extLst>
          </p:cNvPr>
          <p:cNvSpPr txBox="1"/>
          <p:nvPr/>
        </p:nvSpPr>
        <p:spPr>
          <a:xfrm>
            <a:off x="6514827" y="5554838"/>
            <a:ext cx="1151277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sz="1100"/>
              <a:t># </a:t>
            </a:r>
            <a:r>
              <a:rPr lang="en-US" sz="1100" err="1"/>
              <a:t>Reset_microPC</a:t>
            </a:r>
            <a:endParaRPr lang="en-US" sz="110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4F6FCCE7-4263-49C5-213A-81E4184FD24C}"/>
              </a:ext>
            </a:extLst>
          </p:cNvPr>
          <p:cNvCxnSpPr>
            <a:stCxn id="121" idx="3"/>
            <a:endCxn id="120" idx="2"/>
          </p:cNvCxnSpPr>
          <p:nvPr/>
        </p:nvCxnSpPr>
        <p:spPr>
          <a:xfrm>
            <a:off x="7666104" y="5646278"/>
            <a:ext cx="1311030" cy="820266"/>
          </a:xfrm>
          <a:prstGeom prst="bentConnector4">
            <a:avLst>
              <a:gd name="adj1" fmla="val 67228"/>
              <a:gd name="adj2" fmla="val 12786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row: Right 102">
            <a:hlinkClick r:id="rId3" action="ppaction://hlinksldjump"/>
            <a:extLst>
              <a:ext uri="{FF2B5EF4-FFF2-40B4-BE49-F238E27FC236}">
                <a16:creationId xmlns:a16="http://schemas.microsoft.com/office/drawing/2014/main" id="{E5F4510E-4128-D166-784C-38C8638D3A16}"/>
              </a:ext>
            </a:extLst>
          </p:cNvPr>
          <p:cNvSpPr/>
          <p:nvPr/>
        </p:nvSpPr>
        <p:spPr>
          <a:xfrm rot="16200000">
            <a:off x="1560105" y="5106555"/>
            <a:ext cx="782353" cy="74664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OpCode</a:t>
            </a:r>
          </a:p>
          <a:p>
            <a:pPr algn="ctr"/>
            <a:r>
              <a:rPr lang="en-US" sz="1400"/>
              <a:t>[4:0]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048695-5196-63E6-3477-5028B56CE914}"/>
              </a:ext>
            </a:extLst>
          </p:cNvPr>
          <p:cNvSpPr/>
          <p:nvPr/>
        </p:nvSpPr>
        <p:spPr>
          <a:xfrm>
            <a:off x="1781758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2D9C07-617A-8E74-449C-867BF7062F48}"/>
              </a:ext>
            </a:extLst>
          </p:cNvPr>
          <p:cNvSpPr/>
          <p:nvPr/>
        </p:nvSpPr>
        <p:spPr>
          <a:xfrm>
            <a:off x="1654464" y="4050184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1EADD2-C498-654C-0D8F-B4F5651A8699}"/>
              </a:ext>
            </a:extLst>
          </p:cNvPr>
          <p:cNvSpPr/>
          <p:nvPr/>
        </p:nvSpPr>
        <p:spPr>
          <a:xfrm>
            <a:off x="1538752" y="4036803"/>
            <a:ext cx="163373" cy="121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E0B6FDBB-EA22-AA5B-49EF-81DC46B4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3920" y="2248156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201515A-CDD3-279C-CDD1-467679D10826}"/>
              </a:ext>
            </a:extLst>
          </p:cNvPr>
          <p:cNvSpPr txBox="1"/>
          <p:nvPr/>
        </p:nvSpPr>
        <p:spPr>
          <a:xfrm>
            <a:off x="491333" y="333699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 Ins 16_23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FE324B2-5A9D-37B2-0F72-6BB3BE2F3B0C}"/>
              </a:ext>
            </a:extLst>
          </p:cNvPr>
          <p:cNvSpPr txBox="1"/>
          <p:nvPr/>
        </p:nvSpPr>
        <p:spPr>
          <a:xfrm>
            <a:off x="262988" y="251797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1,0,0,0,0,0,0,0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0F96F61C-D172-2B2A-2C93-3BCB91876AAA}"/>
              </a:ext>
            </a:extLst>
          </p:cNvPr>
          <p:cNvSpPr/>
          <p:nvPr/>
        </p:nvSpPr>
        <p:spPr>
          <a:xfrm rot="16200000">
            <a:off x="398325" y="4486255"/>
            <a:ext cx="822960" cy="36576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  5 bit</a:t>
            </a:r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785AC1B-EA30-025B-2F60-E08E2B5DB120}"/>
              </a:ext>
            </a:extLst>
          </p:cNvPr>
          <p:cNvSpPr/>
          <p:nvPr/>
        </p:nvSpPr>
        <p:spPr>
          <a:xfrm rot="5400000">
            <a:off x="715537" y="3863714"/>
            <a:ext cx="204184" cy="63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6EF7817-A246-42CC-C434-6EC17513BF82}"/>
              </a:ext>
            </a:extLst>
          </p:cNvPr>
          <p:cNvSpPr txBox="1"/>
          <p:nvPr/>
        </p:nvSpPr>
        <p:spPr>
          <a:xfrm>
            <a:off x="147845" y="406918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0,0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90FD03E9-B309-6B05-B69D-01D48B163B48}"/>
              </a:ext>
            </a:extLst>
          </p:cNvPr>
          <p:cNvSpPr/>
          <p:nvPr/>
        </p:nvSpPr>
        <p:spPr>
          <a:xfrm rot="5400000">
            <a:off x="1238189" y="4000505"/>
            <a:ext cx="204184" cy="36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E30B0E0B-E7F2-D461-2838-65354B53903F}"/>
              </a:ext>
            </a:extLst>
          </p:cNvPr>
          <p:cNvSpPr/>
          <p:nvPr/>
        </p:nvSpPr>
        <p:spPr>
          <a:xfrm rot="16200000">
            <a:off x="1100601" y="4322236"/>
            <a:ext cx="481971" cy="3657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/>
              <a:t>  3 bit</a:t>
            </a:r>
          </a:p>
        </p:txBody>
      </p:sp>
      <p:sp>
        <p:nvSpPr>
          <p:cNvPr id="131" name="Rectangle 130">
            <a:hlinkClick r:id="rId5" action="ppaction://hlinksldjump"/>
            <a:extLst>
              <a:ext uri="{FF2B5EF4-FFF2-40B4-BE49-F238E27FC236}">
                <a16:creationId xmlns:a16="http://schemas.microsoft.com/office/drawing/2014/main" id="{A96BE965-AA0C-C14C-6ABC-CDE1CC40E495}"/>
              </a:ext>
            </a:extLst>
          </p:cNvPr>
          <p:cNvSpPr/>
          <p:nvPr/>
        </p:nvSpPr>
        <p:spPr>
          <a:xfrm>
            <a:off x="1524841" y="79459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23:</a:t>
            </a:r>
          </a:p>
        </p:txBody>
      </p:sp>
      <p:sp>
        <p:nvSpPr>
          <p:cNvPr id="132" name="Rectangle 131">
            <a:hlinkClick r:id="rId5" action="ppaction://hlinksldjump"/>
            <a:extLst>
              <a:ext uri="{FF2B5EF4-FFF2-40B4-BE49-F238E27FC236}">
                <a16:creationId xmlns:a16="http://schemas.microsoft.com/office/drawing/2014/main" id="{D6FF7089-278E-B51B-6C58-D0558AF930AD}"/>
              </a:ext>
            </a:extLst>
          </p:cNvPr>
          <p:cNvSpPr/>
          <p:nvPr/>
        </p:nvSpPr>
        <p:spPr>
          <a:xfrm>
            <a:off x="1677241" y="99976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22:</a:t>
            </a:r>
          </a:p>
        </p:txBody>
      </p:sp>
      <p:sp>
        <p:nvSpPr>
          <p:cNvPr id="133" name="Rectangle 132">
            <a:hlinkClick r:id="rId6" action="ppaction://hlinksldjump"/>
            <a:extLst>
              <a:ext uri="{FF2B5EF4-FFF2-40B4-BE49-F238E27FC236}">
                <a16:creationId xmlns:a16="http://schemas.microsoft.com/office/drawing/2014/main" id="{CE488F85-C801-0AC6-4F57-7D6FA3CFBCE7}"/>
              </a:ext>
            </a:extLst>
          </p:cNvPr>
          <p:cNvSpPr/>
          <p:nvPr/>
        </p:nvSpPr>
        <p:spPr>
          <a:xfrm>
            <a:off x="1829641" y="120711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21:</a:t>
            </a:r>
          </a:p>
        </p:txBody>
      </p:sp>
      <p:sp>
        <p:nvSpPr>
          <p:cNvPr id="134" name="Rectangle 133">
            <a:hlinkClick r:id="rId11" action="ppaction://hlinksldjump"/>
            <a:extLst>
              <a:ext uri="{FF2B5EF4-FFF2-40B4-BE49-F238E27FC236}">
                <a16:creationId xmlns:a16="http://schemas.microsoft.com/office/drawing/2014/main" id="{B203C7F4-7701-9956-9A36-05F932EA08A3}"/>
              </a:ext>
            </a:extLst>
          </p:cNvPr>
          <p:cNvSpPr/>
          <p:nvPr/>
        </p:nvSpPr>
        <p:spPr>
          <a:xfrm>
            <a:off x="1982041" y="1410095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20:</a:t>
            </a:r>
          </a:p>
        </p:txBody>
      </p:sp>
      <p:sp>
        <p:nvSpPr>
          <p:cNvPr id="135" name="Rectangle 134">
            <a:hlinkClick r:id="rId11" action="ppaction://hlinksldjump"/>
            <a:extLst>
              <a:ext uri="{FF2B5EF4-FFF2-40B4-BE49-F238E27FC236}">
                <a16:creationId xmlns:a16="http://schemas.microsoft.com/office/drawing/2014/main" id="{331CAE3E-540F-F313-5E1B-074276A8CA31}"/>
              </a:ext>
            </a:extLst>
          </p:cNvPr>
          <p:cNvSpPr/>
          <p:nvPr/>
        </p:nvSpPr>
        <p:spPr>
          <a:xfrm>
            <a:off x="2134441" y="1615261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19:</a:t>
            </a:r>
          </a:p>
        </p:txBody>
      </p:sp>
      <p:sp>
        <p:nvSpPr>
          <p:cNvPr id="136" name="Rectangle 135">
            <a:hlinkClick r:id="rId11" action="ppaction://hlinksldjump"/>
            <a:extLst>
              <a:ext uri="{FF2B5EF4-FFF2-40B4-BE49-F238E27FC236}">
                <a16:creationId xmlns:a16="http://schemas.microsoft.com/office/drawing/2014/main" id="{41A9B246-D538-2240-E48B-C173B9C559AD}"/>
              </a:ext>
            </a:extLst>
          </p:cNvPr>
          <p:cNvSpPr/>
          <p:nvPr/>
        </p:nvSpPr>
        <p:spPr>
          <a:xfrm>
            <a:off x="2286841" y="1820427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18:</a:t>
            </a:r>
          </a:p>
        </p:txBody>
      </p:sp>
      <p:sp>
        <p:nvSpPr>
          <p:cNvPr id="137" name="Rectangle 136">
            <a:hlinkClick r:id="rId12" action="ppaction://hlinksldjump"/>
            <a:extLst>
              <a:ext uri="{FF2B5EF4-FFF2-40B4-BE49-F238E27FC236}">
                <a16:creationId xmlns:a16="http://schemas.microsoft.com/office/drawing/2014/main" id="{40906A38-27C7-9EF8-7FFD-E602A596AC05}"/>
              </a:ext>
            </a:extLst>
          </p:cNvPr>
          <p:cNvSpPr/>
          <p:nvPr/>
        </p:nvSpPr>
        <p:spPr>
          <a:xfrm>
            <a:off x="2439241" y="202559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17:</a:t>
            </a:r>
          </a:p>
        </p:txBody>
      </p:sp>
      <p:sp>
        <p:nvSpPr>
          <p:cNvPr id="139" name="Rectangle 138">
            <a:hlinkClick r:id="rId11" action="ppaction://hlinksldjump"/>
            <a:extLst>
              <a:ext uri="{FF2B5EF4-FFF2-40B4-BE49-F238E27FC236}">
                <a16:creationId xmlns:a16="http://schemas.microsoft.com/office/drawing/2014/main" id="{17762AAD-D1DA-1F16-8CC7-A39CFB530820}"/>
              </a:ext>
            </a:extLst>
          </p:cNvPr>
          <p:cNvSpPr/>
          <p:nvPr/>
        </p:nvSpPr>
        <p:spPr>
          <a:xfrm>
            <a:off x="2561161" y="2230756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16: SP Up/Down</a:t>
            </a:r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3ABFB5D-B2C0-8AB3-F76B-DFAFD6648ABE}"/>
              </a:ext>
            </a:extLst>
          </p:cNvPr>
          <p:cNvCxnSpPr>
            <a:endCxn id="131" idx="1"/>
          </p:cNvCxnSpPr>
          <p:nvPr/>
        </p:nvCxnSpPr>
        <p:spPr>
          <a:xfrm rot="5400000" flipH="1" flipV="1">
            <a:off x="518972" y="1871310"/>
            <a:ext cx="1991141" cy="20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A480B20-19E0-2E9B-5FFD-485AAE63F32B}"/>
              </a:ext>
            </a:extLst>
          </p:cNvPr>
          <p:cNvCxnSpPr>
            <a:cxnSpLocks/>
            <a:endCxn id="132" idx="1"/>
          </p:cNvCxnSpPr>
          <p:nvPr/>
        </p:nvCxnSpPr>
        <p:spPr>
          <a:xfrm rot="5400000" flipH="1" flipV="1">
            <a:off x="756966" y="1951219"/>
            <a:ext cx="1780292" cy="602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414B4C7-DCBE-ADEE-E8DD-2B21BA6BADE1}"/>
              </a:ext>
            </a:extLst>
          </p:cNvPr>
          <p:cNvCxnSpPr>
            <a:cxnSpLocks/>
            <a:endCxn id="133" idx="1"/>
          </p:cNvCxnSpPr>
          <p:nvPr/>
        </p:nvCxnSpPr>
        <p:spPr>
          <a:xfrm rot="5400000" flipH="1" flipV="1">
            <a:off x="970890" y="2067865"/>
            <a:ext cx="1628060" cy="894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0CF563F-A2EA-DDE9-D353-7A3D5AC220CE}"/>
              </a:ext>
            </a:extLst>
          </p:cNvPr>
          <p:cNvCxnSpPr>
            <a:cxnSpLocks/>
            <a:endCxn id="134" idx="1"/>
          </p:cNvCxnSpPr>
          <p:nvPr/>
        </p:nvCxnSpPr>
        <p:spPr>
          <a:xfrm rot="5400000" flipH="1" flipV="1">
            <a:off x="1238369" y="2127823"/>
            <a:ext cx="1369960" cy="117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0A5E65C-657C-9C4F-CB5A-903217B71229}"/>
              </a:ext>
            </a:extLst>
          </p:cNvPr>
          <p:cNvCxnSpPr>
            <a:cxnSpLocks/>
            <a:endCxn id="135" idx="1"/>
          </p:cNvCxnSpPr>
          <p:nvPr/>
        </p:nvCxnSpPr>
        <p:spPr>
          <a:xfrm rot="5400000" flipH="1" flipV="1">
            <a:off x="1470653" y="2233649"/>
            <a:ext cx="1190736" cy="13684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A69C00E9-02E1-6B53-F315-A8CA3C3292CD}"/>
              </a:ext>
            </a:extLst>
          </p:cNvPr>
          <p:cNvCxnSpPr>
            <a:stCxn id="128" idx="2"/>
            <a:endCxn id="139" idx="1"/>
          </p:cNvCxnSpPr>
          <p:nvPr/>
        </p:nvCxnSpPr>
        <p:spPr>
          <a:xfrm rot="5400000" flipH="1" flipV="1">
            <a:off x="1159357" y="2791446"/>
            <a:ext cx="1871055" cy="932556"/>
          </a:xfrm>
          <a:prstGeom prst="bentConnector4">
            <a:avLst>
              <a:gd name="adj1" fmla="val -18016"/>
              <a:gd name="adj2" fmla="val 835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6475D6A-1824-ACD6-B65D-DCB665DD4C78}"/>
              </a:ext>
            </a:extLst>
          </p:cNvPr>
          <p:cNvCxnSpPr>
            <a:stCxn id="126" idx="2"/>
            <a:endCxn id="136" idx="1"/>
          </p:cNvCxnSpPr>
          <p:nvPr/>
        </p:nvCxnSpPr>
        <p:spPr>
          <a:xfrm rot="5400000" flipH="1" flipV="1">
            <a:off x="931843" y="2851635"/>
            <a:ext cx="2294765" cy="415231"/>
          </a:xfrm>
          <a:prstGeom prst="bentConnector4">
            <a:avLst>
              <a:gd name="adj1" fmla="val -6147"/>
              <a:gd name="adj2" fmla="val 92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FE3E640F-24A9-4F11-1C43-399706F6CA81}"/>
              </a:ext>
            </a:extLst>
          </p:cNvPr>
          <p:cNvCxnSpPr>
            <a:stCxn id="127" idx="2"/>
            <a:endCxn id="137" idx="1"/>
          </p:cNvCxnSpPr>
          <p:nvPr/>
        </p:nvCxnSpPr>
        <p:spPr>
          <a:xfrm rot="5400000" flipH="1" flipV="1">
            <a:off x="1046981" y="2814371"/>
            <a:ext cx="2089599" cy="694924"/>
          </a:xfrm>
          <a:prstGeom prst="bentConnector4">
            <a:avLst>
              <a:gd name="adj1" fmla="val -10940"/>
              <a:gd name="adj2" fmla="val 83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hlinkClick r:id="rId16" action="ppaction://hlinksldjump"/>
            <a:extLst>
              <a:ext uri="{FF2B5EF4-FFF2-40B4-BE49-F238E27FC236}">
                <a16:creationId xmlns:a16="http://schemas.microsoft.com/office/drawing/2014/main" id="{35325444-45A5-1286-4298-415882BDD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A8209D-B5DB-D410-98FD-543EE9ADA089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98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457CF-B3E2-88FF-8B69-8BB1D33AF710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21925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74HC245 Octal Bus Transceiver Pinout, Examples, Datasheet, Applications">
            <a:extLst>
              <a:ext uri="{FF2B5EF4-FFF2-40B4-BE49-F238E27FC236}">
                <a16:creationId xmlns:a16="http://schemas.microsoft.com/office/drawing/2014/main" id="{16D98857-910C-171B-DE75-A5A297E1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0190" y="1423193"/>
            <a:ext cx="3749887" cy="23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9936B94-E5AA-9EAE-D3DA-58C88412C6C9}"/>
              </a:ext>
            </a:extLst>
          </p:cNvPr>
          <p:cNvSpPr/>
          <p:nvPr/>
        </p:nvSpPr>
        <p:spPr>
          <a:xfrm>
            <a:off x="3340522" y="3850806"/>
            <a:ext cx="7242495" cy="235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Program Address  Bus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E6810C-42F2-FABB-06F3-14CFBEA1F7E3}"/>
              </a:ext>
            </a:extLst>
          </p:cNvPr>
          <p:cNvSpPr/>
          <p:nvPr/>
        </p:nvSpPr>
        <p:spPr>
          <a:xfrm>
            <a:off x="7132574" y="4962705"/>
            <a:ext cx="142519" cy="23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0E1B0B-3CB6-29F8-29E4-71AF7EF70BB3}"/>
              </a:ext>
            </a:extLst>
          </p:cNvPr>
          <p:cNvSpPr/>
          <p:nvPr/>
        </p:nvSpPr>
        <p:spPr>
          <a:xfrm>
            <a:off x="8821075" y="2796875"/>
            <a:ext cx="159472" cy="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001297-7C3A-6A02-809E-2DFD9BA9A1B7}"/>
              </a:ext>
            </a:extLst>
          </p:cNvPr>
          <p:cNvSpPr/>
          <p:nvPr/>
        </p:nvSpPr>
        <p:spPr>
          <a:xfrm>
            <a:off x="6133625" y="2673076"/>
            <a:ext cx="229531" cy="17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FF2E-7605-4905-B239-2F1537E1D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3"/>
            <a:ext cx="38404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Program Counter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967E4-796E-D1CF-D2B9-8410D6C4BA69}"/>
              </a:ext>
            </a:extLst>
          </p:cNvPr>
          <p:cNvSpPr/>
          <p:nvPr/>
        </p:nvSpPr>
        <p:spPr>
          <a:xfrm>
            <a:off x="6450405" y="2673077"/>
            <a:ext cx="165612" cy="19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1109A-897C-05AB-1AEE-74E471B3AB29}"/>
              </a:ext>
            </a:extLst>
          </p:cNvPr>
          <p:cNvSpPr/>
          <p:nvPr/>
        </p:nvSpPr>
        <p:spPr>
          <a:xfrm>
            <a:off x="10440346" y="2700787"/>
            <a:ext cx="199655" cy="192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7B17-26A4-531C-5250-8AB35C0CD5DF}"/>
              </a:ext>
            </a:extLst>
          </p:cNvPr>
          <p:cNvGrpSpPr/>
          <p:nvPr/>
        </p:nvGrpSpPr>
        <p:grpSpPr>
          <a:xfrm>
            <a:off x="6148548" y="1253955"/>
            <a:ext cx="4902278" cy="2049943"/>
            <a:chOff x="6159098" y="1379058"/>
            <a:chExt cx="4902278" cy="20499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4843D-8190-FA59-761B-59515A42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260672" y="1277485"/>
              <a:ext cx="2049941" cy="2253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480FFD-009B-2FFE-6C3E-5D1A16CD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909861" y="1277484"/>
              <a:ext cx="2049941" cy="2253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BB234-656E-FF4A-41F8-702396809F05}"/>
                </a:ext>
              </a:extLst>
            </p:cNvPr>
            <p:cNvSpPr txBox="1"/>
            <p:nvPr/>
          </p:nvSpPr>
          <p:spPr>
            <a:xfrm>
              <a:off x="6820579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[7:4]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EE4F3-D9AF-1621-8F6C-F66CADB8B5D2}"/>
                </a:ext>
              </a:extLst>
            </p:cNvPr>
            <p:cNvSpPr txBox="1"/>
            <p:nvPr/>
          </p:nvSpPr>
          <p:spPr>
            <a:xfrm>
              <a:off x="9336802" y="2331451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74HC161 [3:0]</a:t>
              </a: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91A348-003C-C44A-2B7D-6F82A7DA1246}"/>
              </a:ext>
            </a:extLst>
          </p:cNvPr>
          <p:cNvCxnSpPr>
            <a:cxnSpLocks/>
            <a:stCxn id="14" idx="2"/>
            <a:endCxn id="12" idx="2"/>
          </p:cNvCxnSpPr>
          <p:nvPr/>
        </p:nvCxnSpPr>
        <p:spPr>
          <a:xfrm rot="5400000" flipH="1">
            <a:off x="8522838" y="876257"/>
            <a:ext cx="27708" cy="4006963"/>
          </a:xfrm>
          <a:prstGeom prst="bentConnector3">
            <a:avLst>
              <a:gd name="adj1" fmla="val -140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E42618-AA02-E3EB-7175-F48F90DD7DCA}"/>
              </a:ext>
            </a:extLst>
          </p:cNvPr>
          <p:cNvGrpSpPr/>
          <p:nvPr/>
        </p:nvGrpSpPr>
        <p:grpSpPr>
          <a:xfrm>
            <a:off x="6867721" y="886326"/>
            <a:ext cx="3459815" cy="494999"/>
            <a:chOff x="6867719" y="886324"/>
            <a:chExt cx="3459815" cy="49499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6F4DD2-8E8D-8EFF-5ED8-6171311A5673}"/>
                </a:ext>
              </a:extLst>
            </p:cNvPr>
            <p:cNvCxnSpPr>
              <a:cxnSpLocks/>
            </p:cNvCxnSpPr>
            <p:nvPr/>
          </p:nvCxnSpPr>
          <p:spPr>
            <a:xfrm>
              <a:off x="767512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A6F9-FBBD-1B41-1233-E78EBB29601A}"/>
                </a:ext>
              </a:extLst>
            </p:cNvPr>
            <p:cNvCxnSpPr>
              <a:cxnSpLocks/>
            </p:cNvCxnSpPr>
            <p:nvPr/>
          </p:nvCxnSpPr>
          <p:spPr>
            <a:xfrm>
              <a:off x="7409233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B66C4-2A4A-7C49-D418-0E172CB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12388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28DA31D-3E6E-E273-DF88-D00B1C6BC8C6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19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AC6F0E-8E15-686B-1D1A-5C6B3D77E33E}"/>
                </a:ext>
              </a:extLst>
            </p:cNvPr>
            <p:cNvCxnSpPr>
              <a:cxnSpLocks/>
            </p:cNvCxnSpPr>
            <p:nvPr/>
          </p:nvCxnSpPr>
          <p:spPr>
            <a:xfrm>
              <a:off x="9510405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9C892D-E0DE-1610-AEEF-BA59E28B1E15}"/>
                </a:ext>
              </a:extLst>
            </p:cNvPr>
            <p:cNvCxnSpPr>
              <a:cxnSpLocks/>
            </p:cNvCxnSpPr>
            <p:nvPr/>
          </p:nvCxnSpPr>
          <p:spPr>
            <a:xfrm>
              <a:off x="9779541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5B36CC-564A-2EA0-39AA-939B9ECA5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4867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81AB246-63CE-9E46-5F47-1A1D7912C1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534" y="886324"/>
              <a:ext cx="0" cy="494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FEEB5-A39E-B284-4B24-202C8C74E161}"/>
              </a:ext>
            </a:extLst>
          </p:cNvPr>
          <p:cNvSpPr/>
          <p:nvPr/>
        </p:nvSpPr>
        <p:spPr>
          <a:xfrm>
            <a:off x="3297678" y="807546"/>
            <a:ext cx="7242495" cy="2353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/>
              <a:t>Data  Bus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14807C-A64E-0028-24DA-D3D0DC0D42B6}"/>
              </a:ext>
            </a:extLst>
          </p:cNvPr>
          <p:cNvGrpSpPr/>
          <p:nvPr/>
        </p:nvGrpSpPr>
        <p:grpSpPr>
          <a:xfrm>
            <a:off x="11132942" y="933701"/>
            <a:ext cx="886461" cy="276999"/>
            <a:chOff x="7341000" y="5775412"/>
            <a:chExt cx="886461" cy="276999"/>
          </a:xfrm>
        </p:grpSpPr>
        <p:sp>
          <p:nvSpPr>
            <p:cNvPr id="52" name="TextBox 51">
              <a:hlinkClick r:id="rId5" action="ppaction://hlinksldjump"/>
              <a:extLst>
                <a:ext uri="{FF2B5EF4-FFF2-40B4-BE49-F238E27FC236}">
                  <a16:creationId xmlns:a16="http://schemas.microsoft.com/office/drawing/2014/main" id="{84D4E892-BC18-14C3-F5BB-E9B7EC20FB94}"/>
                </a:ext>
              </a:extLst>
            </p:cNvPr>
            <p:cNvSpPr txBox="1"/>
            <p:nvPr/>
          </p:nvSpPr>
          <p:spPr>
            <a:xfrm>
              <a:off x="7341000" y="5775412"/>
              <a:ext cx="88646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Main Reset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43A60-2841-4970-038A-E77A55173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099" y="5831844"/>
              <a:ext cx="6400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A503E156-98C3-E670-3BCE-8B758F75C67C}"/>
              </a:ext>
            </a:extLst>
          </p:cNvPr>
          <p:cNvSpPr txBox="1"/>
          <p:nvPr/>
        </p:nvSpPr>
        <p:spPr>
          <a:xfrm>
            <a:off x="11252842" y="608986"/>
            <a:ext cx="7665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Main CLK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36E147-1150-8E64-D517-D0F0FB653E8A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10894988" y="1072201"/>
            <a:ext cx="237955" cy="3091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98C85E5-8571-2544-E491-28C361A7C184}"/>
              </a:ext>
            </a:extLst>
          </p:cNvPr>
          <p:cNvCxnSpPr>
            <a:stCxn id="54" idx="1"/>
          </p:cNvCxnSpPr>
          <p:nvPr/>
        </p:nvCxnSpPr>
        <p:spPr>
          <a:xfrm rot="10800000" flipV="1">
            <a:off x="10619180" y="747486"/>
            <a:ext cx="633663" cy="6338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hlinkClick r:id="rId6" action="ppaction://hlinksldjump"/>
            <a:extLst>
              <a:ext uri="{FF2B5EF4-FFF2-40B4-BE49-F238E27FC236}">
                <a16:creationId xmlns:a16="http://schemas.microsoft.com/office/drawing/2014/main" id="{0C87DE54-9A70-8BDE-413E-553CF377CD5F}"/>
              </a:ext>
            </a:extLst>
          </p:cNvPr>
          <p:cNvSpPr txBox="1"/>
          <p:nvPr/>
        </p:nvSpPr>
        <p:spPr>
          <a:xfrm>
            <a:off x="11103758" y="3252369"/>
            <a:ext cx="9316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Load PC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142A9D-BFE9-592C-C879-A7EB70E628C6}"/>
              </a:ext>
            </a:extLst>
          </p:cNvPr>
          <p:cNvCxnSpPr>
            <a:cxnSpLocks/>
            <a:stCxn id="59" idx="1"/>
            <a:endCxn id="62" idx="2"/>
          </p:cNvCxnSpPr>
          <p:nvPr/>
        </p:nvCxnSpPr>
        <p:spPr>
          <a:xfrm rot="10800000">
            <a:off x="8900812" y="2893595"/>
            <a:ext cx="2202947" cy="543441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5B25EE8-8FC0-2BD3-5D4B-7907616A4BCF}"/>
              </a:ext>
            </a:extLst>
          </p:cNvPr>
          <p:cNvCxnSpPr>
            <a:cxnSpLocks/>
            <a:stCxn id="59" idx="1"/>
            <a:endCxn id="64" idx="2"/>
          </p:cNvCxnSpPr>
          <p:nvPr/>
        </p:nvCxnSpPr>
        <p:spPr>
          <a:xfrm rot="10800000">
            <a:off x="6248392" y="2848175"/>
            <a:ext cx="4855367" cy="588860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hlinkClick r:id="rId7" action="ppaction://hlinksldjump"/>
            <a:extLst>
              <a:ext uri="{FF2B5EF4-FFF2-40B4-BE49-F238E27FC236}">
                <a16:creationId xmlns:a16="http://schemas.microsoft.com/office/drawing/2014/main" id="{AA871DC1-A528-0C23-34F0-61B8E9E03A7D}"/>
              </a:ext>
            </a:extLst>
          </p:cNvPr>
          <p:cNvSpPr txBox="1"/>
          <p:nvPr/>
        </p:nvSpPr>
        <p:spPr>
          <a:xfrm>
            <a:off x="9510406" y="4495647"/>
            <a:ext cx="1837351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/>
              <a:t>INC Prog Counter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0369A5F-C67E-DE83-5CA2-7079C2354743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9182914" y="2893598"/>
            <a:ext cx="327493" cy="177132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The Ben Eater EEPROM Programmer, 28C256 and Software Data Protection –  Bread80.com">
            <a:extLst>
              <a:ext uri="{FF2B5EF4-FFF2-40B4-BE49-F238E27FC236}">
                <a16:creationId xmlns:a16="http://schemas.microsoft.com/office/drawing/2014/main" id="{7592DFCB-CA42-5F01-2640-795387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87006" y="4329564"/>
            <a:ext cx="16478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58A3450-8A62-4AAE-3510-4811966D5101}"/>
              </a:ext>
            </a:extLst>
          </p:cNvPr>
          <p:cNvSpPr txBox="1"/>
          <p:nvPr/>
        </p:nvSpPr>
        <p:spPr>
          <a:xfrm>
            <a:off x="6961769" y="5234712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 EEPROM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8F40A20-DE12-09C1-FFD2-6EAAD6A93716}"/>
              </a:ext>
            </a:extLst>
          </p:cNvPr>
          <p:cNvSpPr/>
          <p:nvPr/>
        </p:nvSpPr>
        <p:spPr>
          <a:xfrm rot="5400000">
            <a:off x="7123881" y="318179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[7:4]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6C3F69C-6D3D-0CA5-AAC3-ABE6FA49B830}"/>
              </a:ext>
            </a:extLst>
          </p:cNvPr>
          <p:cNvSpPr/>
          <p:nvPr/>
        </p:nvSpPr>
        <p:spPr>
          <a:xfrm rot="5400000">
            <a:off x="9552540" y="3180024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[3:0]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A46CED9A-5BA8-A9F4-7E6A-6DA888EC5254}"/>
              </a:ext>
            </a:extLst>
          </p:cNvPr>
          <p:cNvSpPr/>
          <p:nvPr/>
        </p:nvSpPr>
        <p:spPr>
          <a:xfrm rot="5400000">
            <a:off x="7392488" y="3982695"/>
            <a:ext cx="781107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[8:1]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35DE0-BD9D-4AD3-2D1E-9B260F8FA8E0}"/>
              </a:ext>
            </a:extLst>
          </p:cNvPr>
          <p:cNvSpPr txBox="1"/>
          <p:nvPr/>
        </p:nvSpPr>
        <p:spPr>
          <a:xfrm>
            <a:off x="9515739" y="4928600"/>
            <a:ext cx="1964577" cy="33855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Prog Counter </a:t>
            </a:r>
            <a:r>
              <a:rPr lang="en-US" sz="1600" err="1"/>
              <a:t>Addr</a:t>
            </a:r>
            <a:r>
              <a:rPr lang="en-US" sz="1600"/>
              <a:t>[0]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DE4554E-30E1-5B57-2092-F6D5B0F66473}"/>
              </a:ext>
            </a:extLst>
          </p:cNvPr>
          <p:cNvCxnSpPr>
            <a:cxnSpLocks/>
            <a:stCxn id="82" idx="1"/>
            <a:endCxn id="85" idx="0"/>
          </p:cNvCxnSpPr>
          <p:nvPr/>
        </p:nvCxnSpPr>
        <p:spPr>
          <a:xfrm rot="10800000">
            <a:off x="7203835" y="4962705"/>
            <a:ext cx="2311905" cy="135172"/>
          </a:xfrm>
          <a:prstGeom prst="bentConnector4">
            <a:avLst>
              <a:gd name="adj1" fmla="val 48459"/>
              <a:gd name="adj2" fmla="val 26911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DF2C4E9-1124-C368-413A-2EA73471F0AD}"/>
              </a:ext>
            </a:extLst>
          </p:cNvPr>
          <p:cNvSpPr/>
          <p:nvPr/>
        </p:nvSpPr>
        <p:spPr>
          <a:xfrm rot="16200000">
            <a:off x="4204043" y="3155020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97" name="Arrow: Right 96">
            <a:hlinkClick r:id="rId7" action="ppaction://hlinksldjump"/>
            <a:extLst>
              <a:ext uri="{FF2B5EF4-FFF2-40B4-BE49-F238E27FC236}">
                <a16:creationId xmlns:a16="http://schemas.microsoft.com/office/drawing/2014/main" id="{0B49D036-F266-3613-4810-B55A990BFCDF}"/>
              </a:ext>
            </a:extLst>
          </p:cNvPr>
          <p:cNvSpPr/>
          <p:nvPr/>
        </p:nvSpPr>
        <p:spPr>
          <a:xfrm rot="5400000">
            <a:off x="7219543" y="5940037"/>
            <a:ext cx="731520" cy="11044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/>
              <a:t>Prog </a:t>
            </a:r>
          </a:p>
          <a:p>
            <a:pPr algn="ctr"/>
            <a:r>
              <a:rPr lang="en-US" sz="1200"/>
              <a:t>Data[7:0]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1009FAE-D9D7-B569-184B-311538C6A080}"/>
              </a:ext>
            </a:extLst>
          </p:cNvPr>
          <p:cNvSpPr/>
          <p:nvPr/>
        </p:nvSpPr>
        <p:spPr>
          <a:xfrm rot="16200000">
            <a:off x="4247275" y="965356"/>
            <a:ext cx="619336" cy="9881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err="1"/>
              <a:t>Addr</a:t>
            </a:r>
            <a:endParaRPr lang="en-US" sz="1400"/>
          </a:p>
          <a:p>
            <a:pPr algn="ctr"/>
            <a:r>
              <a:rPr lang="en-US" sz="1400"/>
              <a:t>[7:0]</a:t>
            </a:r>
          </a:p>
        </p:txBody>
      </p:sp>
      <p:sp>
        <p:nvSpPr>
          <p:cNvPr id="106" name="Rectangle 105">
            <a:hlinkClick r:id="rId9" action="ppaction://hlinksldjump"/>
            <a:extLst>
              <a:ext uri="{FF2B5EF4-FFF2-40B4-BE49-F238E27FC236}">
                <a16:creationId xmlns:a16="http://schemas.microsoft.com/office/drawing/2014/main" id="{9ACBBBA4-DB36-60DF-552C-B43066CB00FC}"/>
              </a:ext>
            </a:extLst>
          </p:cNvPr>
          <p:cNvSpPr/>
          <p:nvPr/>
        </p:nvSpPr>
        <p:spPr>
          <a:xfrm>
            <a:off x="3792311" y="4961373"/>
            <a:ext cx="1463040" cy="1828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/>
              <a:t>µC 9: PC Out</a:t>
            </a:r>
          </a:p>
        </p:txBody>
      </p:sp>
      <p:pic>
        <p:nvPicPr>
          <p:cNvPr id="107" name="Picture 106" descr="Diagram&#10;&#10;Description automatically generated with low confidence">
            <a:extLst>
              <a:ext uri="{FF2B5EF4-FFF2-40B4-BE49-F238E27FC236}">
                <a16:creationId xmlns:a16="http://schemas.microsoft.com/office/drawing/2014/main" id="{EBD7118B-D8CF-1471-9899-9678F275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-3588" r="58979" b="29396"/>
          <a:stretch/>
        </p:blipFill>
        <p:spPr>
          <a:xfrm rot="16200000">
            <a:off x="5452572" y="4475506"/>
            <a:ext cx="440821" cy="3117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06EA573-E2FD-FC8F-0B69-225891DD2F65}"/>
              </a:ext>
            </a:extLst>
          </p:cNvPr>
          <p:cNvCxnSpPr>
            <a:stCxn id="106" idx="3"/>
            <a:endCxn id="107" idx="1"/>
          </p:cNvCxnSpPr>
          <p:nvPr/>
        </p:nvCxnSpPr>
        <p:spPr>
          <a:xfrm flipV="1">
            <a:off x="5255351" y="4851779"/>
            <a:ext cx="417632" cy="2010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EF332B-CEFA-93ED-B25E-15D8C926B6DA}"/>
              </a:ext>
            </a:extLst>
          </p:cNvPr>
          <p:cNvSpPr txBox="1"/>
          <p:nvPr/>
        </p:nvSpPr>
        <p:spPr>
          <a:xfrm>
            <a:off x="3994979" y="2234768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74HC245</a:t>
            </a:r>
          </a:p>
        </p:txBody>
      </p:sp>
      <p:pic>
        <p:nvPicPr>
          <p:cNvPr id="10" name="Picture 9">
            <a:hlinkClick r:id="rId12" action="ppaction://hlinksldjump"/>
            <a:extLst>
              <a:ext uri="{FF2B5EF4-FFF2-40B4-BE49-F238E27FC236}">
                <a16:creationId xmlns:a16="http://schemas.microsoft.com/office/drawing/2014/main" id="{56F6A782-03FE-4D7E-9864-713BE457A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8384" y="6427540"/>
            <a:ext cx="1076851" cy="222744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24E716E-EEA0-D2BE-D470-844DBB6812CF}"/>
              </a:ext>
            </a:extLst>
          </p:cNvPr>
          <p:cNvSpPr txBox="1">
            <a:spLocks/>
          </p:cNvSpPr>
          <p:nvPr/>
        </p:nvSpPr>
        <p:spPr>
          <a:xfrm>
            <a:off x="9361051" y="6366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6D0F0-DC95-41AF-A605-A11A2E42E4DC}" type="slidenum">
              <a:rPr lang="en-US" b="1">
                <a:solidFill>
                  <a:schemeClr val="bg1"/>
                </a:solidFill>
              </a:rPr>
              <a:pPr/>
              <a:t>99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07265-2D6F-461B-C8BB-EC38960ABFBF}"/>
              </a:ext>
            </a:extLst>
          </p:cNvPr>
          <p:cNvSpPr txBox="1"/>
          <p:nvPr/>
        </p:nvSpPr>
        <p:spPr>
          <a:xfrm rot="1788306">
            <a:off x="3923766" y="2537332"/>
            <a:ext cx="4671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Obsolete</a:t>
            </a:r>
          </a:p>
        </p:txBody>
      </p:sp>
    </p:spTree>
    <p:extLst>
      <p:ext uri="{BB962C8B-B14F-4D97-AF65-F5344CB8AC3E}">
        <p14:creationId xmlns:p14="http://schemas.microsoft.com/office/powerpoint/2010/main" val="1524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0.2|4.3|0.9|1.4|1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11833</TotalTime>
  <Words>25523</Words>
  <Application>Microsoft Office PowerPoint</Application>
  <PresentationFormat>Widescreen</PresentationFormat>
  <Paragraphs>8157</Paragraphs>
  <Slides>141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Wingdings</vt:lpstr>
      <vt:lpstr>Office Theme</vt:lpstr>
      <vt:lpstr>And the Name …</vt:lpstr>
      <vt:lpstr>PowerPoint Presentation</vt:lpstr>
      <vt:lpstr>ByteFrost Addressing Modes</vt:lpstr>
      <vt:lpstr>ByteFrost V2.0 – 16bit Address</vt:lpstr>
      <vt:lpstr>Unified Bus Operation (v2.0)</vt:lpstr>
      <vt:lpstr>ByteFrost Addressing Modes</vt:lpstr>
      <vt:lpstr>Address Bus Arbiter (v2.0)</vt:lpstr>
      <vt:lpstr>Address Bus Select (ARSelect) v2.0</vt:lpstr>
      <vt:lpstr>Opcode_MAG_LDW_SDW_MAA (v2.0)</vt:lpstr>
      <vt:lpstr>ARSrc Operand Decode v2.0</vt:lpstr>
      <vt:lpstr>Address to Data Bus</vt:lpstr>
      <vt:lpstr>TmpAR (Address Offset Adder) v2.0</vt:lpstr>
      <vt:lpstr>Address Map Decoder (v2.0)</vt:lpstr>
      <vt:lpstr>Memory Access (v2.0)</vt:lpstr>
      <vt:lpstr>SRAM (v2.0)</vt:lpstr>
      <vt:lpstr>EEPROM (v2.0)</vt:lpstr>
      <vt:lpstr>Load Special Pointer (LSP) (v2.0)</vt:lpstr>
      <vt:lpstr>Address Registers - Data Bus Load Enable v2.0</vt:lpstr>
      <vt:lpstr>Program Counter (v2.0)</vt:lpstr>
      <vt:lpstr>Load PC High (v2.0)</vt:lpstr>
      <vt:lpstr>Data Pointer (v2.0)</vt:lpstr>
      <vt:lpstr>Stack Pointer (v2.0)</vt:lpstr>
      <vt:lpstr>Fetch State Machine (v2.0)</vt:lpstr>
      <vt:lpstr>Sharing the Data and Address Buses during Fetch Cycle</vt:lpstr>
      <vt:lpstr>PC Advance - Logic Analyzer</vt:lpstr>
      <vt:lpstr>Bus Arbitration for I/O</vt:lpstr>
      <vt:lpstr>Micro Instructions EEPROMs (v2.0)</vt:lpstr>
      <vt:lpstr>SD Card – Page Load / Store</vt:lpstr>
      <vt:lpstr>Counter (v2.0)</vt:lpstr>
      <vt:lpstr>OpCode Decoder (v2.0)</vt:lpstr>
      <vt:lpstr>PowerPoint Presentation</vt:lpstr>
      <vt:lpstr>Output H Register to Data Bus</vt:lpstr>
      <vt:lpstr>Branch (v2.0)</vt:lpstr>
      <vt:lpstr>Instruction set (v2.0)</vt:lpstr>
      <vt:lpstr>ALU with changes</vt:lpstr>
      <vt:lpstr>Micro-Instructions Control: NOP Instruction (00000)</vt:lpstr>
      <vt:lpstr>Micro-Instructions Control: BREAK (00001)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Micro-Instructions Control: Load Special Register (Immediate) (10100)</vt:lpstr>
      <vt:lpstr>New Addressing Modes</vt:lpstr>
      <vt:lpstr>ByteFrost Instruction Decode</vt:lpstr>
      <vt:lpstr>New Addressing Mode Instructions</vt:lpstr>
      <vt:lpstr>(AR  GR) Instruction</vt:lpstr>
      <vt:lpstr>(Memory  GR) Instruction</vt:lpstr>
      <vt:lpstr>(Imm  AR) Instruction</vt:lpstr>
      <vt:lpstr>(GR  AR) Instruction</vt:lpstr>
      <vt:lpstr>(AR  AR) Instruction</vt:lpstr>
      <vt:lpstr>(GR  Memory) Instruction</vt:lpstr>
      <vt:lpstr>ARSelect</vt:lpstr>
      <vt:lpstr>ARSelect LUT</vt:lpstr>
      <vt:lpstr>AddressByteSelect</vt:lpstr>
      <vt:lpstr>(Data Bus  AR) Loading</vt:lpstr>
      <vt:lpstr>(Data Bus  AR) Loading (AR Data Bus Load Enable LUT)</vt:lpstr>
      <vt:lpstr>Micro-Instructions Control: PUSH (01110)</vt:lpstr>
      <vt:lpstr>Micro-Instructions Control: POP (01111)</vt:lpstr>
      <vt:lpstr>Micro-Instructions Control: JSR (10000)</vt:lpstr>
      <vt:lpstr>Micro-Instructions Control: RTS (10001)</vt:lpstr>
      <vt:lpstr>Micro-Instructions Control: Load Data Byte with Offset 1 (LDW1) (10100)</vt:lpstr>
      <vt:lpstr>Micro-Instructions Control: Load Data Byte with Offset 2 (LDW2) (10101)</vt:lpstr>
      <vt:lpstr>Micro-Instructions Control: Store Data Byte with Offset 1 (SDW1) (10110)</vt:lpstr>
      <vt:lpstr>Micro-Instructions Control: Store Data Byte with Offset 2 (SDW2) (10111)</vt:lpstr>
      <vt:lpstr>Micro-Instructions Control: Address with Offset to Address 1 (MAA1) (11000)</vt:lpstr>
      <vt:lpstr>Micro-Instructions Control: Address with Offset to Address 2 (MAA2) (11001)</vt:lpstr>
      <vt:lpstr>Micro-Instructions Control: Move Address to General register (MAG) (11010)</vt:lpstr>
      <vt:lpstr>Micro-Instructions Control: Load Address register(LDA) (11011)</vt:lpstr>
      <vt:lpstr>Micro-Instructions Control: Move General to Address register (MGA) (11100)</vt:lpstr>
      <vt:lpstr>138 -  3-to-8 Line Decoder </vt:lpstr>
      <vt:lpstr>161 - 4-Bit Binary Counter, Asynchronous Reset</vt:lpstr>
      <vt:lpstr>175 -  Quad D-Type Flip-Flop with Reset</vt:lpstr>
      <vt:lpstr>245 -  Octal D-Type Flip-Flop with Reset</vt:lpstr>
      <vt:lpstr>273 -  Octal D-Type Flip-Flop with Reset</vt:lpstr>
      <vt:lpstr>547 -  Octal 3−State Noninverting D Flip−Flop</vt:lpstr>
      <vt:lpstr>ByteFrost V1.0 – First Working Version</vt:lpstr>
      <vt:lpstr>Fetch State Machine Example</vt:lpstr>
      <vt:lpstr>Hardware</vt:lpstr>
      <vt:lpstr>Register File</vt:lpstr>
      <vt:lpstr>Registers Schematics</vt:lpstr>
      <vt:lpstr>Register Out (RO) Select</vt:lpstr>
      <vt:lpstr>Clock</vt:lpstr>
      <vt:lpstr>Clock Gating</vt:lpstr>
      <vt:lpstr>Micro Instructions EEPROMs</vt:lpstr>
      <vt:lpstr>Program Counter</vt:lpstr>
      <vt:lpstr>Fetch State Machine</vt:lpstr>
      <vt:lpstr>Fetch State Machine</vt:lpstr>
      <vt:lpstr>OpCode Decoder</vt:lpstr>
      <vt:lpstr>Output H Register to Data Bus</vt:lpstr>
      <vt:lpstr>PowerPoint Presentation</vt:lpstr>
      <vt:lpstr>Branch</vt:lpstr>
      <vt:lpstr>ALU OpCodes 2,3,7</vt:lpstr>
      <vt:lpstr>ALU: ADD Carry/SUB Carry</vt:lpstr>
      <vt:lpstr>SRAM (v1.0)</vt:lpstr>
      <vt:lpstr>Display</vt:lpstr>
      <vt:lpstr>Display Load</vt:lpstr>
      <vt:lpstr>Op Code  &amp; Micro Instruction</vt:lpstr>
      <vt:lpstr>Assembler Syntax</vt:lpstr>
      <vt:lpstr>Instruction set families</vt:lpstr>
      <vt:lpstr>Instruction set</vt:lpstr>
      <vt:lpstr>Micro-Instructions Control: NOP Instruction (00000)</vt:lpstr>
      <vt:lpstr>Micro-Instructions Control: BREAK (00001)</vt:lpstr>
      <vt:lpstr>ALU with changes</vt:lpstr>
      <vt:lpstr>Micro-Instructions Control: ALU (00010)</vt:lpstr>
      <vt:lpstr>Micro-Instructions Control: Load Immediate to Reg (00011)</vt:lpstr>
      <vt:lpstr>Micro-Instructions Control: MOV (00100)</vt:lpstr>
      <vt:lpstr>Micro-Instructions Control: Branch / Jump Absolute Immediate (00101)</vt:lpstr>
      <vt:lpstr>Micro-Instructions Control: ALU immediate (4-bit) (00110)</vt:lpstr>
      <vt:lpstr>Micro-Instructions Control: Branch / Jump Relative Immediate (00111)</vt:lpstr>
      <vt:lpstr>Micro-Instructions Control: OUT (01000) (Display ASCII or Integer)</vt:lpstr>
      <vt:lpstr>Micro-Instructions Control: LMA (Load Memory Absolute) (01001)</vt:lpstr>
      <vt:lpstr>Micro-Instructions Control: SMA (Store Memory Absolute) (01010)</vt:lpstr>
      <vt:lpstr>Micro-Instructions Control: LMR (Load Memory Register) (01011)</vt:lpstr>
      <vt:lpstr>Micro-Instructions Control: SMR (Store Memory Register) (01100)</vt:lpstr>
      <vt:lpstr>Micro-Instructions Control: OUT immediate (01101)</vt:lpstr>
      <vt:lpstr>Micro-Instructions Control: PUSH (01110)</vt:lpstr>
      <vt:lpstr>Micro-Instructions Control: POP (1111)</vt:lpstr>
      <vt:lpstr>Micro-Instructions Control: JSR Jump Subroutine (10000)</vt:lpstr>
      <vt:lpstr>Micro-Instructions Control: RTS Return from Subroutine (10001)</vt:lpstr>
      <vt:lpstr>Micro-Instructions Control: Test (10010)</vt:lpstr>
      <vt:lpstr>Micro-Instructions Control: Test immediate (10011)</vt:lpstr>
      <vt:lpstr>ALU</vt:lpstr>
      <vt:lpstr>And the Name 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Register File</dc:title>
  <dc:creator>Ron Keidar</dc:creator>
  <cp:lastModifiedBy>Ron Keidar</cp:lastModifiedBy>
  <cp:revision>46</cp:revision>
  <cp:lastPrinted>2025-12-28T22:08:10Z</cp:lastPrinted>
  <dcterms:created xsi:type="dcterms:W3CDTF">2022-02-06T02:47:09Z</dcterms:created>
  <dcterms:modified xsi:type="dcterms:W3CDTF">2025-12-29T02:55:52Z</dcterms:modified>
</cp:coreProperties>
</file>